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60" r:id="rId2"/>
    <p:sldId id="505" r:id="rId3"/>
    <p:sldId id="507" r:id="rId4"/>
    <p:sldId id="506" r:id="rId5"/>
    <p:sldId id="508" r:id="rId6"/>
    <p:sldId id="511" r:id="rId7"/>
    <p:sldId id="510" r:id="rId8"/>
    <p:sldId id="512" r:id="rId9"/>
    <p:sldId id="513" r:id="rId10"/>
    <p:sldId id="509" r:id="rId11"/>
    <p:sldId id="514" r:id="rId12"/>
    <p:sldId id="515" r:id="rId13"/>
    <p:sldId id="516" r:id="rId14"/>
    <p:sldId id="517" r:id="rId15"/>
    <p:sldId id="518" r:id="rId16"/>
    <p:sldId id="519" r:id="rId17"/>
    <p:sldId id="520" r:id="rId18"/>
    <p:sldId id="521" r:id="rId19"/>
    <p:sldId id="522" r:id="rId20"/>
    <p:sldId id="523" r:id="rId21"/>
    <p:sldId id="524" r:id="rId22"/>
    <p:sldId id="525" r:id="rId23"/>
    <p:sldId id="526" r:id="rId24"/>
    <p:sldId id="529" r:id="rId25"/>
    <p:sldId id="527" r:id="rId26"/>
    <p:sldId id="528" r:id="rId27"/>
    <p:sldId id="531" r:id="rId28"/>
    <p:sldId id="530" r:id="rId29"/>
    <p:sldId id="532" r:id="rId30"/>
    <p:sldId id="3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68"/>
  </p:normalViewPr>
  <p:slideViewPr>
    <p:cSldViewPr snapToGrid="0">
      <p:cViewPr varScale="1">
        <p:scale>
          <a:sx n="105" d="100"/>
          <a:sy n="105" d="100"/>
        </p:scale>
        <p:origin x="88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19A63D-469E-4251-AE26-F0434B09A044}" type="datetimeFigureOut">
              <a:rPr lang="en-IN" smtClean="0"/>
              <a:t>06/03/20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FED2A-1935-4D46-B895-DB883B3680DE}" type="slidenum">
              <a:rPr lang="en-IN" smtClean="0"/>
              <a:t>‹#›</a:t>
            </a:fld>
            <a:endParaRPr lang="en-IN"/>
          </a:p>
        </p:txBody>
      </p:sp>
    </p:spTree>
    <p:extLst>
      <p:ext uri="{BB962C8B-B14F-4D97-AF65-F5344CB8AC3E}">
        <p14:creationId xmlns:p14="http://schemas.microsoft.com/office/powerpoint/2010/main" val="1990357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A14B8EC6-C4D0-4149-84EF-CD67FEF80FA9}" type="datetimeFigureOut">
              <a:rPr lang="en-IN" smtClean="0"/>
              <a:t>06/03/20</a:t>
            </a:fld>
            <a:endParaRPr lang="en-IN"/>
          </a:p>
        </p:txBody>
      </p:sp>
      <p:sp>
        <p:nvSpPr>
          <p:cNvPr id="6" name="Slide Number Placeholder 5"/>
          <p:cNvSpPr>
            <a:spLocks noGrp="1"/>
          </p:cNvSpPr>
          <p:nvPr>
            <p:ph type="sldNum" sz="quarter" idx="12"/>
          </p:nvPr>
        </p:nvSpPr>
        <p:spPr/>
        <p:txBody>
          <a:bodyPr/>
          <a:lstStyle/>
          <a:p>
            <a:fld id="{4F0B90BF-332D-42E1-8E37-892771157EB9}" type="slidenum">
              <a:rPr lang="en-IN" smtClean="0"/>
              <a:t>‹#›</a:t>
            </a:fld>
            <a:endParaRPr lang="en-IN"/>
          </a:p>
        </p:txBody>
      </p:sp>
    </p:spTree>
    <p:extLst>
      <p:ext uri="{BB962C8B-B14F-4D97-AF65-F5344CB8AC3E}">
        <p14:creationId xmlns:p14="http://schemas.microsoft.com/office/powerpoint/2010/main" val="3486476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14B8EC6-C4D0-4149-84EF-CD67FEF80FA9}" type="datetimeFigureOut">
              <a:rPr lang="en-IN" smtClean="0"/>
              <a:t>06/03/20</a:t>
            </a:fld>
            <a:endParaRPr lang="en-IN"/>
          </a:p>
        </p:txBody>
      </p:sp>
      <p:sp>
        <p:nvSpPr>
          <p:cNvPr id="6" name="Slide Number Placeholder 5"/>
          <p:cNvSpPr>
            <a:spLocks noGrp="1"/>
          </p:cNvSpPr>
          <p:nvPr>
            <p:ph type="sldNum" sz="quarter" idx="12"/>
          </p:nvPr>
        </p:nvSpPr>
        <p:spPr/>
        <p:txBody>
          <a:bodyPr/>
          <a:lstStyle/>
          <a:p>
            <a:fld id="{4F0B90BF-332D-42E1-8E37-892771157EB9}" type="slidenum">
              <a:rPr lang="en-IN" smtClean="0"/>
              <a:t>‹#›</a:t>
            </a:fld>
            <a:endParaRPr lang="en-IN"/>
          </a:p>
        </p:txBody>
      </p:sp>
    </p:spTree>
    <p:extLst>
      <p:ext uri="{BB962C8B-B14F-4D97-AF65-F5344CB8AC3E}">
        <p14:creationId xmlns:p14="http://schemas.microsoft.com/office/powerpoint/2010/main" val="872114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14B8EC6-C4D0-4149-84EF-CD67FEF80FA9}" type="datetimeFigureOut">
              <a:rPr lang="en-IN" smtClean="0"/>
              <a:t>06/03/20</a:t>
            </a:fld>
            <a:endParaRPr lang="en-IN"/>
          </a:p>
        </p:txBody>
      </p:sp>
      <p:sp>
        <p:nvSpPr>
          <p:cNvPr id="6" name="Slide Number Placeholder 5"/>
          <p:cNvSpPr>
            <a:spLocks noGrp="1"/>
          </p:cNvSpPr>
          <p:nvPr>
            <p:ph type="sldNum" sz="quarter" idx="12"/>
          </p:nvPr>
        </p:nvSpPr>
        <p:spPr/>
        <p:txBody>
          <a:bodyPr/>
          <a:lstStyle/>
          <a:p>
            <a:fld id="{4F0B90BF-332D-42E1-8E37-892771157EB9}" type="slidenum">
              <a:rPr lang="en-IN" smtClean="0"/>
              <a:t>‹#›</a:t>
            </a:fld>
            <a:endParaRPr lang="en-IN"/>
          </a:p>
        </p:txBody>
      </p:sp>
    </p:spTree>
    <p:extLst>
      <p:ext uri="{BB962C8B-B14F-4D97-AF65-F5344CB8AC3E}">
        <p14:creationId xmlns:p14="http://schemas.microsoft.com/office/powerpoint/2010/main" val="124257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54221"/>
            <a:ext cx="10515600" cy="1325563"/>
          </a:xfrm>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14B8EC6-C4D0-4149-84EF-CD67FEF80FA9}" type="datetimeFigureOut">
              <a:rPr lang="en-IN" smtClean="0"/>
              <a:t>06/03/20</a:t>
            </a:fld>
            <a:endParaRPr lang="en-IN"/>
          </a:p>
        </p:txBody>
      </p:sp>
      <p:sp>
        <p:nvSpPr>
          <p:cNvPr id="6" name="Slide Number Placeholder 5"/>
          <p:cNvSpPr>
            <a:spLocks noGrp="1"/>
          </p:cNvSpPr>
          <p:nvPr>
            <p:ph type="sldNum" sz="quarter" idx="12"/>
          </p:nvPr>
        </p:nvSpPr>
        <p:spPr/>
        <p:txBody>
          <a:bodyPr/>
          <a:lstStyle/>
          <a:p>
            <a:fld id="{4F0B90BF-332D-42E1-8E37-892771157EB9}" type="slidenum">
              <a:rPr lang="en-IN" smtClean="0"/>
              <a:t>‹#›</a:t>
            </a:fld>
            <a:endParaRPr lang="en-IN"/>
          </a:p>
        </p:txBody>
      </p:sp>
    </p:spTree>
    <p:extLst>
      <p:ext uri="{BB962C8B-B14F-4D97-AF65-F5344CB8AC3E}">
        <p14:creationId xmlns:p14="http://schemas.microsoft.com/office/powerpoint/2010/main" val="2367257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4B8EC6-C4D0-4149-84EF-CD67FEF80FA9}" type="datetimeFigureOut">
              <a:rPr lang="en-IN" smtClean="0"/>
              <a:t>06/03/20</a:t>
            </a:fld>
            <a:endParaRPr lang="en-IN"/>
          </a:p>
        </p:txBody>
      </p:sp>
      <p:sp>
        <p:nvSpPr>
          <p:cNvPr id="6" name="Slide Number Placeholder 5"/>
          <p:cNvSpPr>
            <a:spLocks noGrp="1"/>
          </p:cNvSpPr>
          <p:nvPr>
            <p:ph type="sldNum" sz="quarter" idx="12"/>
          </p:nvPr>
        </p:nvSpPr>
        <p:spPr/>
        <p:txBody>
          <a:bodyPr/>
          <a:lstStyle/>
          <a:p>
            <a:fld id="{4F0B90BF-332D-42E1-8E37-892771157EB9}" type="slidenum">
              <a:rPr lang="en-IN" smtClean="0"/>
              <a:t>‹#›</a:t>
            </a:fld>
            <a:endParaRPr lang="en-IN"/>
          </a:p>
        </p:txBody>
      </p:sp>
    </p:spTree>
    <p:extLst>
      <p:ext uri="{BB962C8B-B14F-4D97-AF65-F5344CB8AC3E}">
        <p14:creationId xmlns:p14="http://schemas.microsoft.com/office/powerpoint/2010/main" val="1300454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A14B8EC6-C4D0-4149-84EF-CD67FEF80FA9}" type="datetimeFigureOut">
              <a:rPr lang="en-IN" smtClean="0"/>
              <a:t>06/03/20</a:t>
            </a:fld>
            <a:endParaRPr lang="en-IN"/>
          </a:p>
        </p:txBody>
      </p:sp>
      <p:sp>
        <p:nvSpPr>
          <p:cNvPr id="7" name="Slide Number Placeholder 6"/>
          <p:cNvSpPr>
            <a:spLocks noGrp="1"/>
          </p:cNvSpPr>
          <p:nvPr>
            <p:ph type="sldNum" sz="quarter" idx="12"/>
          </p:nvPr>
        </p:nvSpPr>
        <p:spPr/>
        <p:txBody>
          <a:bodyPr/>
          <a:lstStyle/>
          <a:p>
            <a:fld id="{4F0B90BF-332D-42E1-8E37-892771157EB9}" type="slidenum">
              <a:rPr lang="en-IN" smtClean="0"/>
              <a:t>‹#›</a:t>
            </a:fld>
            <a:endParaRPr lang="en-IN"/>
          </a:p>
        </p:txBody>
      </p:sp>
    </p:spTree>
    <p:extLst>
      <p:ext uri="{BB962C8B-B14F-4D97-AF65-F5344CB8AC3E}">
        <p14:creationId xmlns:p14="http://schemas.microsoft.com/office/powerpoint/2010/main" val="2698933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A14B8EC6-C4D0-4149-84EF-CD67FEF80FA9}" type="datetimeFigureOut">
              <a:rPr lang="en-IN" smtClean="0"/>
              <a:t>06/03/20</a:t>
            </a:fld>
            <a:endParaRPr lang="en-IN"/>
          </a:p>
        </p:txBody>
      </p:sp>
      <p:sp>
        <p:nvSpPr>
          <p:cNvPr id="9" name="Slide Number Placeholder 8"/>
          <p:cNvSpPr>
            <a:spLocks noGrp="1"/>
          </p:cNvSpPr>
          <p:nvPr>
            <p:ph type="sldNum" sz="quarter" idx="12"/>
          </p:nvPr>
        </p:nvSpPr>
        <p:spPr/>
        <p:txBody>
          <a:bodyPr/>
          <a:lstStyle/>
          <a:p>
            <a:fld id="{4F0B90BF-332D-42E1-8E37-892771157EB9}" type="slidenum">
              <a:rPr lang="en-IN" smtClean="0"/>
              <a:t>‹#›</a:t>
            </a:fld>
            <a:endParaRPr lang="en-IN"/>
          </a:p>
        </p:txBody>
      </p:sp>
    </p:spTree>
    <p:extLst>
      <p:ext uri="{BB962C8B-B14F-4D97-AF65-F5344CB8AC3E}">
        <p14:creationId xmlns:p14="http://schemas.microsoft.com/office/powerpoint/2010/main" val="1565428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A14B8EC6-C4D0-4149-84EF-CD67FEF80FA9}" type="datetimeFigureOut">
              <a:rPr lang="en-IN" smtClean="0"/>
              <a:t>06/03/20</a:t>
            </a:fld>
            <a:endParaRPr lang="en-IN"/>
          </a:p>
        </p:txBody>
      </p:sp>
      <p:sp>
        <p:nvSpPr>
          <p:cNvPr id="5" name="Slide Number Placeholder 4"/>
          <p:cNvSpPr>
            <a:spLocks noGrp="1"/>
          </p:cNvSpPr>
          <p:nvPr>
            <p:ph type="sldNum" sz="quarter" idx="12"/>
          </p:nvPr>
        </p:nvSpPr>
        <p:spPr/>
        <p:txBody>
          <a:bodyPr/>
          <a:lstStyle/>
          <a:p>
            <a:fld id="{4F0B90BF-332D-42E1-8E37-892771157EB9}" type="slidenum">
              <a:rPr lang="en-IN" smtClean="0"/>
              <a:t>‹#›</a:t>
            </a:fld>
            <a:endParaRPr lang="en-IN"/>
          </a:p>
        </p:txBody>
      </p:sp>
    </p:spTree>
    <p:extLst>
      <p:ext uri="{BB962C8B-B14F-4D97-AF65-F5344CB8AC3E}">
        <p14:creationId xmlns:p14="http://schemas.microsoft.com/office/powerpoint/2010/main" val="1450924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4B8EC6-C4D0-4149-84EF-CD67FEF80FA9}" type="datetimeFigureOut">
              <a:rPr lang="en-IN" smtClean="0"/>
              <a:t>06/03/20</a:t>
            </a:fld>
            <a:endParaRPr lang="en-IN"/>
          </a:p>
        </p:txBody>
      </p:sp>
      <p:sp>
        <p:nvSpPr>
          <p:cNvPr id="4" name="Slide Number Placeholder 3"/>
          <p:cNvSpPr>
            <a:spLocks noGrp="1"/>
          </p:cNvSpPr>
          <p:nvPr>
            <p:ph type="sldNum" sz="quarter" idx="12"/>
          </p:nvPr>
        </p:nvSpPr>
        <p:spPr/>
        <p:txBody>
          <a:bodyPr/>
          <a:lstStyle/>
          <a:p>
            <a:fld id="{4F0B90BF-332D-42E1-8E37-892771157EB9}" type="slidenum">
              <a:rPr lang="en-IN" smtClean="0"/>
              <a:t>‹#›</a:t>
            </a:fld>
            <a:endParaRPr lang="en-IN"/>
          </a:p>
        </p:txBody>
      </p:sp>
    </p:spTree>
    <p:extLst>
      <p:ext uri="{BB962C8B-B14F-4D97-AF65-F5344CB8AC3E}">
        <p14:creationId xmlns:p14="http://schemas.microsoft.com/office/powerpoint/2010/main" val="3675431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4B8EC6-C4D0-4149-84EF-CD67FEF80FA9}" type="datetimeFigureOut">
              <a:rPr lang="en-IN" smtClean="0"/>
              <a:t>06/03/20</a:t>
            </a:fld>
            <a:endParaRPr lang="en-IN"/>
          </a:p>
        </p:txBody>
      </p:sp>
      <p:sp>
        <p:nvSpPr>
          <p:cNvPr id="7" name="Slide Number Placeholder 6"/>
          <p:cNvSpPr>
            <a:spLocks noGrp="1"/>
          </p:cNvSpPr>
          <p:nvPr>
            <p:ph type="sldNum" sz="quarter" idx="12"/>
          </p:nvPr>
        </p:nvSpPr>
        <p:spPr/>
        <p:txBody>
          <a:bodyPr/>
          <a:lstStyle/>
          <a:p>
            <a:fld id="{4F0B90BF-332D-42E1-8E37-892771157EB9}" type="slidenum">
              <a:rPr lang="en-IN" smtClean="0"/>
              <a:t>‹#›</a:t>
            </a:fld>
            <a:endParaRPr lang="en-IN"/>
          </a:p>
        </p:txBody>
      </p:sp>
    </p:spTree>
    <p:extLst>
      <p:ext uri="{BB962C8B-B14F-4D97-AF65-F5344CB8AC3E}">
        <p14:creationId xmlns:p14="http://schemas.microsoft.com/office/powerpoint/2010/main" val="424929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4B8EC6-C4D0-4149-84EF-CD67FEF80FA9}" type="datetimeFigureOut">
              <a:rPr lang="en-IN" smtClean="0"/>
              <a:t>06/03/20</a:t>
            </a:fld>
            <a:endParaRPr lang="en-IN"/>
          </a:p>
        </p:txBody>
      </p:sp>
      <p:sp>
        <p:nvSpPr>
          <p:cNvPr id="7" name="Slide Number Placeholder 6"/>
          <p:cNvSpPr>
            <a:spLocks noGrp="1"/>
          </p:cNvSpPr>
          <p:nvPr>
            <p:ph type="sldNum" sz="quarter" idx="12"/>
          </p:nvPr>
        </p:nvSpPr>
        <p:spPr/>
        <p:txBody>
          <a:bodyPr/>
          <a:lstStyle/>
          <a:p>
            <a:fld id="{4F0B90BF-332D-42E1-8E37-892771157EB9}" type="slidenum">
              <a:rPr lang="en-IN" smtClean="0"/>
              <a:t>‹#›</a:t>
            </a:fld>
            <a:endParaRPr lang="en-IN"/>
          </a:p>
        </p:txBody>
      </p:sp>
    </p:spTree>
    <p:extLst>
      <p:ext uri="{BB962C8B-B14F-4D97-AF65-F5344CB8AC3E}">
        <p14:creationId xmlns:p14="http://schemas.microsoft.com/office/powerpoint/2010/main" val="2462182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B8EC6-C4D0-4149-84EF-CD67FEF80FA9}" type="datetimeFigureOut">
              <a:rPr lang="en-IN" smtClean="0"/>
              <a:t>06/03/20</a:t>
            </a:fld>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0B90BF-332D-42E1-8E37-892771157EB9}" type="slidenum">
              <a:rPr lang="en-IN" smtClean="0"/>
              <a:t>‹#›</a:t>
            </a:fld>
            <a:endParaRPr lang="en-IN"/>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586554" y="72517"/>
            <a:ext cx="3585754" cy="585216"/>
          </a:xfrm>
          <a:prstGeom prst="rect">
            <a:avLst/>
          </a:prstGeom>
        </p:spPr>
      </p:pic>
    </p:spTree>
    <p:extLst>
      <p:ext uri="{BB962C8B-B14F-4D97-AF65-F5344CB8AC3E}">
        <p14:creationId xmlns:p14="http://schemas.microsoft.com/office/powerpoint/2010/main" val="2264727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6819"/>
            <a:ext cx="9144000" cy="3057751"/>
          </a:xfrm>
        </p:spPr>
        <p:txBody>
          <a:bodyPr>
            <a:noAutofit/>
          </a:bodyPr>
          <a:lstStyle/>
          <a:p>
            <a:r>
              <a:rPr lang="en-IN" sz="5000" b="1" dirty="0">
                <a:solidFill>
                  <a:srgbClr val="C00000"/>
                </a:solidFill>
                <a:latin typeface="Arial Black" panose="020B0A04020102020204" pitchFamily="34" charset="0"/>
              </a:rPr>
              <a:t>DISCOUNTS/INCENTIVES</a:t>
            </a:r>
            <a:br>
              <a:rPr lang="en-IN" sz="5000" b="1" dirty="0">
                <a:solidFill>
                  <a:srgbClr val="C00000"/>
                </a:solidFill>
                <a:latin typeface="Arial Black" panose="020B0A04020102020204" pitchFamily="34" charset="0"/>
              </a:rPr>
            </a:br>
            <a:r>
              <a:rPr lang="en-IN" sz="5000" b="1" dirty="0">
                <a:solidFill>
                  <a:srgbClr val="C00000"/>
                </a:solidFill>
                <a:latin typeface="Arial Black" panose="020B0A04020102020204" pitchFamily="34" charset="0"/>
              </a:rPr>
              <a:t>- GST IMPLICATIONS</a:t>
            </a:r>
          </a:p>
        </p:txBody>
      </p:sp>
      <p:sp>
        <p:nvSpPr>
          <p:cNvPr id="3" name="Subtitle 2"/>
          <p:cNvSpPr>
            <a:spLocks noGrp="1"/>
          </p:cNvSpPr>
          <p:nvPr>
            <p:ph type="subTitle" idx="1"/>
          </p:nvPr>
        </p:nvSpPr>
        <p:spPr>
          <a:xfrm>
            <a:off x="1524000" y="4353152"/>
            <a:ext cx="9144000" cy="1655762"/>
          </a:xfrm>
        </p:spPr>
        <p:txBody>
          <a:bodyPr/>
          <a:lstStyle/>
          <a:p>
            <a:r>
              <a:rPr lang="en-IN" dirty="0">
                <a:latin typeface="Arial Black" panose="020B0A04020102020204" pitchFamily="34" charset="0"/>
              </a:rPr>
              <a:t>Abhay Desai</a:t>
            </a:r>
          </a:p>
          <a:p>
            <a:r>
              <a:rPr lang="en-IN" dirty="0">
                <a:latin typeface="Arial Black" panose="020B0A04020102020204" pitchFamily="34" charset="0"/>
              </a:rPr>
              <a:t>B. Com., C.A., L.L.B., D.I.S.A.</a:t>
            </a:r>
          </a:p>
        </p:txBody>
      </p:sp>
    </p:spTree>
    <p:extLst>
      <p:ext uri="{BB962C8B-B14F-4D97-AF65-F5344CB8AC3E}">
        <p14:creationId xmlns:p14="http://schemas.microsoft.com/office/powerpoint/2010/main" val="2955800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3B8EA-F05D-6048-93F1-8404BF3B7DC3}"/>
              </a:ext>
            </a:extLst>
          </p:cNvPr>
          <p:cNvSpPr>
            <a:spLocks noGrp="1"/>
          </p:cNvSpPr>
          <p:nvPr>
            <p:ph type="title"/>
          </p:nvPr>
        </p:nvSpPr>
        <p:spPr/>
        <p:txBody>
          <a:bodyPr/>
          <a:lstStyle/>
          <a:p>
            <a:r>
              <a:rPr lang="en-US" dirty="0"/>
              <a:t>CREDIT NOTES</a:t>
            </a:r>
          </a:p>
        </p:txBody>
      </p:sp>
      <p:sp>
        <p:nvSpPr>
          <p:cNvPr id="3" name="Content Placeholder 2">
            <a:extLst>
              <a:ext uri="{FF2B5EF4-FFF2-40B4-BE49-F238E27FC236}">
                <a16:creationId xmlns:a16="http://schemas.microsoft.com/office/drawing/2014/main" id="{4658E943-31A9-8B45-8C6F-6EB49503BB2A}"/>
              </a:ext>
            </a:extLst>
          </p:cNvPr>
          <p:cNvSpPr>
            <a:spLocks noGrp="1"/>
          </p:cNvSpPr>
          <p:nvPr>
            <p:ph idx="1"/>
          </p:nvPr>
        </p:nvSpPr>
        <p:spPr/>
        <p:txBody>
          <a:bodyPr/>
          <a:lstStyle/>
          <a:p>
            <a:r>
              <a:rPr lang="en-IN" dirty="0"/>
              <a:t>Sec. 34. (1) </a:t>
            </a:r>
          </a:p>
          <a:p>
            <a:pPr lvl="1"/>
            <a:r>
              <a:rPr lang="en-IN" dirty="0"/>
              <a:t>Where a tax invoice has been issued for supply of any goods or services or both and the </a:t>
            </a:r>
            <a:r>
              <a:rPr lang="en-IN" dirty="0">
                <a:solidFill>
                  <a:srgbClr val="C00000"/>
                </a:solidFill>
              </a:rPr>
              <a:t>taxable value or tax charged in that tax invoice is found to exceed the taxable value or tax payable in respect of such supply</a:t>
            </a:r>
            <a:r>
              <a:rPr lang="en-IN" dirty="0"/>
              <a:t>, or where the goods supplied are returned by the recipient, or where goods or services or both supplied are found to be deficient, the registered person, who has supplied such goods or services or both, may issue to the recipient a credit note containing such particulars as may be prescribed. </a:t>
            </a:r>
          </a:p>
          <a:p>
            <a:endParaRPr lang="en-IN" dirty="0"/>
          </a:p>
          <a:p>
            <a:endParaRPr lang="en-US" dirty="0"/>
          </a:p>
        </p:txBody>
      </p:sp>
    </p:spTree>
    <p:extLst>
      <p:ext uri="{BB962C8B-B14F-4D97-AF65-F5344CB8AC3E}">
        <p14:creationId xmlns:p14="http://schemas.microsoft.com/office/powerpoint/2010/main" val="2422445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0071-52E1-1C46-878B-847F1EE660D7}"/>
              </a:ext>
            </a:extLst>
          </p:cNvPr>
          <p:cNvSpPr>
            <a:spLocks noGrp="1"/>
          </p:cNvSpPr>
          <p:nvPr>
            <p:ph type="title"/>
          </p:nvPr>
        </p:nvSpPr>
        <p:spPr/>
        <p:txBody>
          <a:bodyPr/>
          <a:lstStyle/>
          <a:p>
            <a:r>
              <a:rPr lang="en-US" dirty="0"/>
              <a:t>CONDITION OF A CONTRACT</a:t>
            </a:r>
          </a:p>
        </p:txBody>
      </p:sp>
      <p:sp>
        <p:nvSpPr>
          <p:cNvPr id="3" name="Content Placeholder 2">
            <a:extLst>
              <a:ext uri="{FF2B5EF4-FFF2-40B4-BE49-F238E27FC236}">
                <a16:creationId xmlns:a16="http://schemas.microsoft.com/office/drawing/2014/main" id="{D18F2AE7-12F8-3C4E-B5B2-1D5B9CD003C7}"/>
              </a:ext>
            </a:extLst>
          </p:cNvPr>
          <p:cNvSpPr>
            <a:spLocks noGrp="1"/>
          </p:cNvSpPr>
          <p:nvPr>
            <p:ph idx="1"/>
          </p:nvPr>
        </p:nvSpPr>
        <p:spPr/>
        <p:txBody>
          <a:bodyPr/>
          <a:lstStyle/>
          <a:p>
            <a:r>
              <a:rPr lang="en-IN" dirty="0"/>
              <a:t>Bharat Petroleum Corporation Ltd. v. Commissioner of Service Tax (2014 (36) S.T.R. 433 (Tri. - Mumbai) </a:t>
            </a:r>
          </a:p>
          <a:p>
            <a:pPr lvl="1"/>
            <a:r>
              <a:rPr lang="en-IN" dirty="0"/>
              <a:t>“11. As per the said provisions, the service provider provides service to his client for marketing or promotion of the goods to third party. In these cases, appellants themselves are buying goods from M/s. MGL. Therefore, the question of rendering the service to the client for marketing of the goods does not arise.” </a:t>
            </a:r>
          </a:p>
          <a:p>
            <a:endParaRPr lang="en-IN" dirty="0"/>
          </a:p>
          <a:p>
            <a:endParaRPr lang="en-US" dirty="0"/>
          </a:p>
        </p:txBody>
      </p:sp>
    </p:spTree>
    <p:extLst>
      <p:ext uri="{BB962C8B-B14F-4D97-AF65-F5344CB8AC3E}">
        <p14:creationId xmlns:p14="http://schemas.microsoft.com/office/powerpoint/2010/main" val="2019742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FD48-4CE7-E74E-85E9-C85E591D529F}"/>
              </a:ext>
            </a:extLst>
          </p:cNvPr>
          <p:cNvSpPr>
            <a:spLocks noGrp="1"/>
          </p:cNvSpPr>
          <p:nvPr>
            <p:ph type="title"/>
          </p:nvPr>
        </p:nvSpPr>
        <p:spPr/>
        <p:txBody>
          <a:bodyPr/>
          <a:lstStyle/>
          <a:p>
            <a:r>
              <a:rPr lang="en-US" dirty="0"/>
              <a:t>CONDITION OF A CONTRACT</a:t>
            </a:r>
          </a:p>
        </p:txBody>
      </p:sp>
      <p:sp>
        <p:nvSpPr>
          <p:cNvPr id="3" name="Content Placeholder 2">
            <a:extLst>
              <a:ext uri="{FF2B5EF4-FFF2-40B4-BE49-F238E27FC236}">
                <a16:creationId xmlns:a16="http://schemas.microsoft.com/office/drawing/2014/main" id="{65EB4839-C4D9-5B49-B109-D13798F8044F}"/>
              </a:ext>
            </a:extLst>
          </p:cNvPr>
          <p:cNvSpPr>
            <a:spLocks noGrp="1"/>
          </p:cNvSpPr>
          <p:nvPr>
            <p:ph idx="1"/>
          </p:nvPr>
        </p:nvSpPr>
        <p:spPr/>
        <p:txBody>
          <a:bodyPr>
            <a:normAutofit/>
          </a:bodyPr>
          <a:lstStyle/>
          <a:p>
            <a:r>
              <a:rPr lang="en-IN" dirty="0" err="1"/>
              <a:t>Sharyu</a:t>
            </a:r>
            <a:r>
              <a:rPr lang="en-IN" dirty="0"/>
              <a:t> Motors v. Commissioner of Service Tax 2016 (43) S.T.R. 158 (Tri. - Mumbai) </a:t>
            </a:r>
          </a:p>
          <a:p>
            <a:pPr lvl="1"/>
            <a:r>
              <a:rPr lang="en-IN" dirty="0"/>
              <a:t>“As per the agreement, on achievement of such target and in excess of it, appellant was to receive some amount as an incentive. It is the case of the Revenue that such amount is taxable under Business Auxiliary Services, we find no substance in the arguments raised by the learned AR as well as the reasoning given by the adjudicating authority. The said amounts are incentive received for achieving the target of sales cannot be treated as Business Auxiliary Services, as incentive are only as trade discount which are extended to the appellant for achieving the targets.” </a:t>
            </a:r>
          </a:p>
          <a:p>
            <a:endParaRPr lang="en-US" dirty="0"/>
          </a:p>
        </p:txBody>
      </p:sp>
    </p:spTree>
    <p:extLst>
      <p:ext uri="{BB962C8B-B14F-4D97-AF65-F5344CB8AC3E}">
        <p14:creationId xmlns:p14="http://schemas.microsoft.com/office/powerpoint/2010/main" val="4002326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596D-A9F5-5C4C-96CB-10DC436D90EB}"/>
              </a:ext>
            </a:extLst>
          </p:cNvPr>
          <p:cNvSpPr>
            <a:spLocks noGrp="1"/>
          </p:cNvSpPr>
          <p:nvPr>
            <p:ph type="title"/>
          </p:nvPr>
        </p:nvSpPr>
        <p:spPr/>
        <p:txBody>
          <a:bodyPr/>
          <a:lstStyle/>
          <a:p>
            <a:r>
              <a:rPr lang="en-US" dirty="0"/>
              <a:t>CONDITION OF A CONTRACT</a:t>
            </a:r>
          </a:p>
        </p:txBody>
      </p:sp>
      <p:sp>
        <p:nvSpPr>
          <p:cNvPr id="3" name="Content Placeholder 2">
            <a:extLst>
              <a:ext uri="{FF2B5EF4-FFF2-40B4-BE49-F238E27FC236}">
                <a16:creationId xmlns:a16="http://schemas.microsoft.com/office/drawing/2014/main" id="{EF32AEA6-9DC7-9C4F-AF1D-4EB4D43DFC9D}"/>
              </a:ext>
            </a:extLst>
          </p:cNvPr>
          <p:cNvSpPr>
            <a:spLocks noGrp="1"/>
          </p:cNvSpPr>
          <p:nvPr>
            <p:ph idx="1"/>
          </p:nvPr>
        </p:nvSpPr>
        <p:spPr/>
        <p:txBody>
          <a:bodyPr/>
          <a:lstStyle/>
          <a:p>
            <a:r>
              <a:rPr lang="en-IN" dirty="0"/>
              <a:t>Sec. 7(1)(a) of the CGST Act, 2017 defines the scope of supply to include sales or services made or to be made “for” a consideration. </a:t>
            </a:r>
          </a:p>
          <a:p>
            <a:pPr lvl="1"/>
            <a:r>
              <a:rPr lang="en-IN" dirty="0"/>
              <a:t>Distributor therefore by way of fulfilling various conditions of the contract (wherein some yields to discounts/incentives and some don’t (e.g. maintaining the dealer showroom tidy)) cannot be said to have made any supply “for” a consideration with respect to fulfilment of the conditions where he is granted discounts/incentives and not for fulfilment of the other conditions. </a:t>
            </a:r>
          </a:p>
          <a:p>
            <a:endParaRPr lang="en-US" dirty="0"/>
          </a:p>
        </p:txBody>
      </p:sp>
    </p:spTree>
    <p:extLst>
      <p:ext uri="{BB962C8B-B14F-4D97-AF65-F5344CB8AC3E}">
        <p14:creationId xmlns:p14="http://schemas.microsoft.com/office/powerpoint/2010/main" val="2457308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B5C6C-B72D-3542-90CD-5D40A70CE3C0}"/>
              </a:ext>
            </a:extLst>
          </p:cNvPr>
          <p:cNvSpPr>
            <a:spLocks noGrp="1"/>
          </p:cNvSpPr>
          <p:nvPr>
            <p:ph type="title"/>
          </p:nvPr>
        </p:nvSpPr>
        <p:spPr/>
        <p:txBody>
          <a:bodyPr/>
          <a:lstStyle/>
          <a:p>
            <a:r>
              <a:rPr lang="en-US" dirty="0"/>
              <a:t>CONDITION OF A CONTRACT</a:t>
            </a:r>
          </a:p>
        </p:txBody>
      </p:sp>
      <p:sp>
        <p:nvSpPr>
          <p:cNvPr id="3" name="Content Placeholder 2">
            <a:extLst>
              <a:ext uri="{FF2B5EF4-FFF2-40B4-BE49-F238E27FC236}">
                <a16:creationId xmlns:a16="http://schemas.microsoft.com/office/drawing/2014/main" id="{78358E36-5E6B-A840-A610-7FB170DDEC67}"/>
              </a:ext>
            </a:extLst>
          </p:cNvPr>
          <p:cNvSpPr>
            <a:spLocks noGrp="1"/>
          </p:cNvSpPr>
          <p:nvPr>
            <p:ph idx="1"/>
          </p:nvPr>
        </p:nvSpPr>
        <p:spPr>
          <a:xfrm>
            <a:off x="838200" y="1536192"/>
            <a:ext cx="10515600" cy="5218176"/>
          </a:xfrm>
        </p:spPr>
        <p:txBody>
          <a:bodyPr>
            <a:normAutofit fontScale="92500" lnSpcReduction="10000"/>
          </a:bodyPr>
          <a:lstStyle/>
          <a:p>
            <a:r>
              <a:rPr lang="en-IN" dirty="0"/>
              <a:t>Federal Court of Australia in the case of AP Group Limited v Commissioner of Taxation [2013] FCAFC 105 </a:t>
            </a:r>
          </a:p>
          <a:p>
            <a:pPr lvl="1"/>
            <a:r>
              <a:rPr lang="en-IN" dirty="0"/>
              <a:t>“In the context of the overall business relationships and contractual arrangements between the Applicant on the one hand, and the various manufacturers on the other, we do not think that the Applicant’s acceptance of the obligations or the making of the promises is properly viewed as the making of supplies to the manufacturers. Instead, they are part of the foundation underpinning the relationships, the background to the bargain the parties have made – in a sense, the rulebook by which the game is to be played. </a:t>
            </a:r>
          </a:p>
          <a:p>
            <a:pPr lvl="1"/>
            <a:r>
              <a:rPr lang="en-IN" dirty="0"/>
              <a:t>The Commissioner’s submissions do not grapple with the indisputable truth that, on his argument, the [AP Group] always carries on its business in a particular way (as it has agreed with the manufacturers to do), but it only gets paid for doing so in circumstances which warrant the payment of an incentive; otherwise the supply is provided for free. We do not see how that can possibly be so.</a:t>
            </a:r>
          </a:p>
          <a:p>
            <a:pPr lvl="1"/>
            <a:r>
              <a:rPr lang="en-IN" dirty="0"/>
              <a:t>It is difficult, with respect, to imagine a more tortured analysis of what is a fundamentally simple transaction, a sale of goods.”</a:t>
            </a:r>
          </a:p>
          <a:p>
            <a:pPr lvl="1"/>
            <a:endParaRPr lang="en-IN" dirty="0"/>
          </a:p>
          <a:p>
            <a:endParaRPr lang="en-US" dirty="0"/>
          </a:p>
        </p:txBody>
      </p:sp>
    </p:spTree>
    <p:extLst>
      <p:ext uri="{BB962C8B-B14F-4D97-AF65-F5344CB8AC3E}">
        <p14:creationId xmlns:p14="http://schemas.microsoft.com/office/powerpoint/2010/main" val="2678657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8FE07-A23D-9844-9721-3A39D8FADDA9}"/>
              </a:ext>
            </a:extLst>
          </p:cNvPr>
          <p:cNvSpPr>
            <a:spLocks noGrp="1"/>
          </p:cNvSpPr>
          <p:nvPr>
            <p:ph type="title"/>
          </p:nvPr>
        </p:nvSpPr>
        <p:spPr/>
        <p:txBody>
          <a:bodyPr/>
          <a:lstStyle/>
          <a:p>
            <a:r>
              <a:rPr lang="en-US" dirty="0"/>
              <a:t>CONDITION OF A CONTRACT</a:t>
            </a:r>
          </a:p>
        </p:txBody>
      </p:sp>
      <p:sp>
        <p:nvSpPr>
          <p:cNvPr id="3" name="Content Placeholder 2">
            <a:extLst>
              <a:ext uri="{FF2B5EF4-FFF2-40B4-BE49-F238E27FC236}">
                <a16:creationId xmlns:a16="http://schemas.microsoft.com/office/drawing/2014/main" id="{94BD53D7-8401-F74A-B373-F42B5F678C4F}"/>
              </a:ext>
            </a:extLst>
          </p:cNvPr>
          <p:cNvSpPr>
            <a:spLocks noGrp="1"/>
          </p:cNvSpPr>
          <p:nvPr>
            <p:ph idx="1"/>
          </p:nvPr>
        </p:nvSpPr>
        <p:spPr>
          <a:xfrm>
            <a:off x="838200" y="1825624"/>
            <a:ext cx="10515600" cy="4709287"/>
          </a:xfrm>
        </p:spPr>
        <p:txBody>
          <a:bodyPr>
            <a:normAutofit fontScale="92500" lnSpcReduction="20000"/>
          </a:bodyPr>
          <a:lstStyle/>
          <a:p>
            <a:r>
              <a:rPr lang="en-IN" dirty="0"/>
              <a:t>Schedule II </a:t>
            </a:r>
          </a:p>
          <a:p>
            <a:r>
              <a:rPr lang="en-IN" dirty="0"/>
              <a:t>5. Supply of services </a:t>
            </a:r>
          </a:p>
          <a:p>
            <a:r>
              <a:rPr lang="en-IN" dirty="0"/>
              <a:t>The following shall be treated as supply of services, namely:— </a:t>
            </a:r>
          </a:p>
          <a:p>
            <a:pPr lvl="1"/>
            <a:r>
              <a:rPr lang="en-IN" dirty="0"/>
              <a:t>(</a:t>
            </a:r>
            <a:r>
              <a:rPr lang="en-IN" i="1" dirty="0"/>
              <a:t>e</a:t>
            </a:r>
            <a:r>
              <a:rPr lang="en-IN" dirty="0"/>
              <a:t>) agreeing to the obligation to refrain from an act, or to tolerate an act or a situation, or to do an act; and </a:t>
            </a:r>
          </a:p>
          <a:p>
            <a:r>
              <a:rPr lang="en-IN" dirty="0"/>
              <a:t>GE T &amp; D INDIA LIMITED v. DEPUTY COMMISSIONER OF CENTRAL EXCISE 2020-VIL-39-MAD-ST </a:t>
            </a:r>
          </a:p>
          <a:p>
            <a:pPr lvl="1"/>
            <a:r>
              <a:rPr lang="en-IN" dirty="0"/>
              <a:t>Equally, so in my view, the employer cannot be said to have rendered any service per se much less a taxable service and has merely facilitated the exit of the employee upon imposition of a cost upon him for the sudden exit. </a:t>
            </a:r>
            <a:r>
              <a:rPr lang="en-IN" dirty="0">
                <a:solidFill>
                  <a:srgbClr val="C00000"/>
                </a:solidFill>
              </a:rPr>
              <a:t>The definition in clause (e) of Section 66E as extracted above is not attracted to the scenario before me as, in my considered view, the employer has not 'tolerated' any act of the employee but has permitted a sudden exit upon being compensated by the employee in this regard. </a:t>
            </a:r>
          </a:p>
          <a:p>
            <a:r>
              <a:rPr lang="en-IN" dirty="0"/>
              <a:t>CBIC has withdrawn Circular no. 105/24/2019-GST dated 28.06.2019 ab initio </a:t>
            </a:r>
          </a:p>
          <a:p>
            <a:endParaRPr lang="en-IN" dirty="0"/>
          </a:p>
          <a:p>
            <a:endParaRPr lang="en-US" dirty="0"/>
          </a:p>
        </p:txBody>
      </p:sp>
    </p:spTree>
    <p:extLst>
      <p:ext uri="{BB962C8B-B14F-4D97-AF65-F5344CB8AC3E}">
        <p14:creationId xmlns:p14="http://schemas.microsoft.com/office/powerpoint/2010/main" val="2690339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9B15C-C7AE-974C-9C39-2A931EDCB837}"/>
              </a:ext>
            </a:extLst>
          </p:cNvPr>
          <p:cNvSpPr>
            <a:spLocks noGrp="1"/>
          </p:cNvSpPr>
          <p:nvPr>
            <p:ph type="title"/>
          </p:nvPr>
        </p:nvSpPr>
        <p:spPr/>
        <p:txBody>
          <a:bodyPr/>
          <a:lstStyle/>
          <a:p>
            <a:r>
              <a:rPr lang="en-US" dirty="0"/>
              <a:t>ITC IMPLICATIONS</a:t>
            </a:r>
          </a:p>
        </p:txBody>
      </p:sp>
      <p:sp>
        <p:nvSpPr>
          <p:cNvPr id="3" name="Content Placeholder 2">
            <a:extLst>
              <a:ext uri="{FF2B5EF4-FFF2-40B4-BE49-F238E27FC236}">
                <a16:creationId xmlns:a16="http://schemas.microsoft.com/office/drawing/2014/main" id="{4EC4647B-D847-E540-A967-C4FB1790BE9B}"/>
              </a:ext>
            </a:extLst>
          </p:cNvPr>
          <p:cNvSpPr>
            <a:spLocks noGrp="1"/>
          </p:cNvSpPr>
          <p:nvPr>
            <p:ph idx="1"/>
          </p:nvPr>
        </p:nvSpPr>
        <p:spPr/>
        <p:txBody>
          <a:bodyPr>
            <a:normAutofit/>
          </a:bodyPr>
          <a:lstStyle/>
          <a:p>
            <a:r>
              <a:rPr lang="en-US" dirty="0"/>
              <a:t>Sec. 34(2)</a:t>
            </a:r>
          </a:p>
          <a:p>
            <a:pPr lvl="1"/>
            <a:r>
              <a:rPr lang="en-IN" dirty="0"/>
              <a:t>Any registered person who issues a credit note in relation to a supply of goods or services or both shall declare the details of such credit note in the return for the month during which such credit note has been issued but not later than September following the end of the financial year in which such supply was made, or the date of furnishing of the relevant annual return, whichever is earlier, and the tax liability shall be adjusted in such manner as may be prescribed: </a:t>
            </a:r>
          </a:p>
          <a:p>
            <a:pPr lvl="1"/>
            <a:r>
              <a:rPr lang="en-IN" dirty="0"/>
              <a:t>Provided that no reduction in output tax liability of the supplier shall be permitted, if the incidence of tax and interest on such supply has been passed on to any other person. </a:t>
            </a:r>
          </a:p>
          <a:p>
            <a:endParaRPr lang="en-US" dirty="0"/>
          </a:p>
        </p:txBody>
      </p:sp>
    </p:spTree>
    <p:extLst>
      <p:ext uri="{BB962C8B-B14F-4D97-AF65-F5344CB8AC3E}">
        <p14:creationId xmlns:p14="http://schemas.microsoft.com/office/powerpoint/2010/main" val="1982825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D9D5-2278-6D47-9E39-E6850FD211A0}"/>
              </a:ext>
            </a:extLst>
          </p:cNvPr>
          <p:cNvSpPr>
            <a:spLocks noGrp="1"/>
          </p:cNvSpPr>
          <p:nvPr>
            <p:ph type="title"/>
          </p:nvPr>
        </p:nvSpPr>
        <p:spPr/>
        <p:txBody>
          <a:bodyPr/>
          <a:lstStyle/>
          <a:p>
            <a:r>
              <a:rPr lang="en-US" dirty="0"/>
              <a:t>PAYMENT CONDITION</a:t>
            </a:r>
          </a:p>
        </p:txBody>
      </p:sp>
      <p:sp>
        <p:nvSpPr>
          <p:cNvPr id="3" name="Content Placeholder 2">
            <a:extLst>
              <a:ext uri="{FF2B5EF4-FFF2-40B4-BE49-F238E27FC236}">
                <a16:creationId xmlns:a16="http://schemas.microsoft.com/office/drawing/2014/main" id="{A6876FAF-463B-A649-81FA-54F4111B49A2}"/>
              </a:ext>
            </a:extLst>
          </p:cNvPr>
          <p:cNvSpPr>
            <a:spLocks noGrp="1"/>
          </p:cNvSpPr>
          <p:nvPr>
            <p:ph idx="1"/>
          </p:nvPr>
        </p:nvSpPr>
        <p:spPr/>
        <p:txBody>
          <a:bodyPr>
            <a:normAutofit/>
          </a:bodyPr>
          <a:lstStyle/>
          <a:p>
            <a:r>
              <a:rPr lang="en-US" dirty="0"/>
              <a:t>Second proviso to Sec. 16(2)</a:t>
            </a:r>
          </a:p>
          <a:p>
            <a:pPr lvl="1"/>
            <a:r>
              <a:rPr lang="en-IN" dirty="0"/>
              <a:t>Provided further that where a recipient </a:t>
            </a:r>
            <a:r>
              <a:rPr lang="en-IN" dirty="0">
                <a:solidFill>
                  <a:srgbClr val="C00000"/>
                </a:solidFill>
              </a:rPr>
              <a:t>fails to pay</a:t>
            </a:r>
            <a:r>
              <a:rPr lang="en-IN" dirty="0"/>
              <a:t> to the supplier of goods or services or both, other than the supplies on which tax is payable on reverse charge basis, </a:t>
            </a:r>
            <a:r>
              <a:rPr lang="en-IN" dirty="0">
                <a:solidFill>
                  <a:srgbClr val="C00000"/>
                </a:solidFill>
              </a:rPr>
              <a:t>the amount towards the value of supply along with tax payable thereon within a period of one hundred and eighty days from the date of issue of invoice by the supplier</a:t>
            </a:r>
            <a:r>
              <a:rPr lang="en-IN" dirty="0"/>
              <a:t>, an amount equal to the input tax credit availed by the recipient shall be added to his output tax liability, along with interest thereon, in such manner as may be prescribed: </a:t>
            </a:r>
          </a:p>
          <a:p>
            <a:pPr lvl="1"/>
            <a:r>
              <a:rPr lang="en-IN" dirty="0"/>
              <a:t>Provided also that the recipient shall be entitled to avail of the credit of input tax on payment made by him of the amount towards the value of supply of goods or services or both along with tax payable thereon. </a:t>
            </a:r>
          </a:p>
        </p:txBody>
      </p:sp>
    </p:spTree>
    <p:extLst>
      <p:ext uri="{BB962C8B-B14F-4D97-AF65-F5344CB8AC3E}">
        <p14:creationId xmlns:p14="http://schemas.microsoft.com/office/powerpoint/2010/main" val="3677733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8D2DD-7D73-FB46-B125-91240E3AE230}"/>
              </a:ext>
            </a:extLst>
          </p:cNvPr>
          <p:cNvSpPr>
            <a:spLocks noGrp="1"/>
          </p:cNvSpPr>
          <p:nvPr>
            <p:ph type="title"/>
          </p:nvPr>
        </p:nvSpPr>
        <p:spPr>
          <a:xfrm>
            <a:off x="838200" y="344493"/>
            <a:ext cx="10515600" cy="1325563"/>
          </a:xfrm>
        </p:spPr>
        <p:txBody>
          <a:bodyPr/>
          <a:lstStyle/>
          <a:p>
            <a:r>
              <a:rPr lang="en-US" dirty="0"/>
              <a:t>PAYMENT BY WAY OF ACCOUNTING CN</a:t>
            </a:r>
          </a:p>
        </p:txBody>
      </p:sp>
      <p:sp>
        <p:nvSpPr>
          <p:cNvPr id="3" name="Content Placeholder 2">
            <a:extLst>
              <a:ext uri="{FF2B5EF4-FFF2-40B4-BE49-F238E27FC236}">
                <a16:creationId xmlns:a16="http://schemas.microsoft.com/office/drawing/2014/main" id="{5319D25C-CBEA-9143-8EC5-A7931CE64484}"/>
              </a:ext>
            </a:extLst>
          </p:cNvPr>
          <p:cNvSpPr>
            <a:spLocks noGrp="1"/>
          </p:cNvSpPr>
          <p:nvPr>
            <p:ph idx="1"/>
          </p:nvPr>
        </p:nvSpPr>
        <p:spPr>
          <a:xfrm>
            <a:off x="838200" y="1292352"/>
            <a:ext cx="10841736" cy="5315712"/>
          </a:xfrm>
        </p:spPr>
        <p:txBody>
          <a:bodyPr>
            <a:noAutofit/>
          </a:bodyPr>
          <a:lstStyle/>
          <a:p>
            <a:r>
              <a:rPr lang="en-IN" sz="2200" b="1" u="sng" dirty="0"/>
              <a:t>Circular No. 122/03/2010 – ST dated 30.04.2010</a:t>
            </a:r>
          </a:p>
          <a:p>
            <a:pPr lvl="1"/>
            <a:r>
              <a:rPr lang="en-IN" sz="2200" dirty="0"/>
              <a:t>(a) </a:t>
            </a:r>
            <a:r>
              <a:rPr lang="en-IN" sz="2200" dirty="0">
                <a:solidFill>
                  <a:srgbClr val="C00000"/>
                </a:solidFill>
              </a:rPr>
              <a:t>When the substantive law i.e. section 67 of the Finance Act, 1994 treats such book adjustments etc., as deemed payment, there is no reason for denying such extended meaning to the word ‘payment’ for availment of credit. </a:t>
            </a:r>
            <a:r>
              <a:rPr lang="en-IN" sz="2200" dirty="0"/>
              <a:t>As far as the provisions of Rule 4 (7) are concerned, it only provides that the CENVAT credit shall be allowed, on or after the date on which payment is made of the value of the input service and of service tax. The form of payment is not indicated in the same and the rule does not place restriction on payment through debit in the books of accounts. </a:t>
            </a:r>
          </a:p>
          <a:p>
            <a:pPr lvl="1"/>
            <a:r>
              <a:rPr lang="en-IN" sz="2200" dirty="0"/>
              <a:t>(b) In the cases where the receiver of service reduces the amount mentioned in the invoice/bill/challan and makes discounted payment, then it should be taken as final payment towards the provision of service. </a:t>
            </a:r>
            <a:r>
              <a:rPr lang="en-IN" sz="2200" dirty="0">
                <a:solidFill>
                  <a:srgbClr val="C00000"/>
                </a:solidFill>
              </a:rPr>
              <a:t>The mere fact that finally settled amount is less than the amount shown in the invoice does not alter the fact that service charges have been paid</a:t>
            </a:r>
            <a:r>
              <a:rPr lang="en-IN" sz="2200" dirty="0"/>
              <a:t> and thus the service receiver is entitled to take credit provided he has also paid the amount of service tax, (whether proportionately reduced or the original amount) to the service provider. </a:t>
            </a:r>
            <a:r>
              <a:rPr lang="en-IN" sz="2200" dirty="0">
                <a:solidFill>
                  <a:srgbClr val="C00000"/>
                </a:solidFill>
              </a:rPr>
              <a:t>The invoice would in fact stand amended to that extent. The credit taken would be equivalent to the amount that is paid as service tax. </a:t>
            </a:r>
            <a:r>
              <a:rPr lang="en-IN" sz="2200" dirty="0"/>
              <a:t>However, in case of subsequent refund or extra payment of service tax, the credit would also be altered accordingly.</a:t>
            </a:r>
          </a:p>
          <a:p>
            <a:endParaRPr lang="en-US" sz="2200" dirty="0"/>
          </a:p>
        </p:txBody>
      </p:sp>
    </p:spTree>
    <p:extLst>
      <p:ext uri="{BB962C8B-B14F-4D97-AF65-F5344CB8AC3E}">
        <p14:creationId xmlns:p14="http://schemas.microsoft.com/office/powerpoint/2010/main" val="542260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8BFC-B918-D248-8527-B2728B899555}"/>
              </a:ext>
            </a:extLst>
          </p:cNvPr>
          <p:cNvSpPr>
            <a:spLocks noGrp="1"/>
          </p:cNvSpPr>
          <p:nvPr>
            <p:ph type="title"/>
          </p:nvPr>
        </p:nvSpPr>
        <p:spPr/>
        <p:txBody>
          <a:bodyPr/>
          <a:lstStyle/>
          <a:p>
            <a:r>
              <a:rPr lang="en-US" dirty="0"/>
              <a:t>PAYMENT BY WAY OF ACCOUNTING CN</a:t>
            </a:r>
          </a:p>
        </p:txBody>
      </p:sp>
      <p:sp>
        <p:nvSpPr>
          <p:cNvPr id="3" name="Content Placeholder 2">
            <a:extLst>
              <a:ext uri="{FF2B5EF4-FFF2-40B4-BE49-F238E27FC236}">
                <a16:creationId xmlns:a16="http://schemas.microsoft.com/office/drawing/2014/main" id="{60C5C299-B424-6B4F-AFFC-61ACDC4743D4}"/>
              </a:ext>
            </a:extLst>
          </p:cNvPr>
          <p:cNvSpPr>
            <a:spLocks noGrp="1"/>
          </p:cNvSpPr>
          <p:nvPr>
            <p:ph idx="1"/>
          </p:nvPr>
        </p:nvSpPr>
        <p:spPr/>
        <p:txBody>
          <a:bodyPr>
            <a:normAutofit fontScale="85000" lnSpcReduction="10000"/>
          </a:bodyPr>
          <a:lstStyle/>
          <a:p>
            <a:r>
              <a:rPr lang="en-IN" dirty="0"/>
              <a:t>Circular No. 92/11/2019-GST </a:t>
            </a:r>
          </a:p>
          <a:p>
            <a:pPr lvl="1"/>
            <a:r>
              <a:rPr lang="en-IN" dirty="0"/>
              <a:t>It is hereby clarified that financial / commercial credit note(s) can be issued by the supplier even if the conditions mentioned in clause (b) of sub-section (3) of section 15 of the said Act are not satisfied. In other words, credit note(s) can be issued as a commercial transaction between the two contracting parties. </a:t>
            </a:r>
          </a:p>
          <a:p>
            <a:r>
              <a:rPr lang="en-IN" dirty="0"/>
              <a:t>Circular No. 105/24/2019-GST (rescinded ab initio but ratio to apply)</a:t>
            </a:r>
          </a:p>
          <a:p>
            <a:pPr lvl="1"/>
            <a:r>
              <a:rPr lang="en-IN" dirty="0"/>
              <a:t>Doubts have been raised as to whether the dealer will be eligible to take ITC of the original amount of tax paid by the supplier of goods or only to the extent of tax payable on value net of amount for which such financial / commercial credit notes have been received by him. It is clarified that the dealer will not be required to reverse ITC attributable to the tax already paid on such post-sale discount received by him through issuance of financial / commercial credit notes by the supplier of goods in view of the provisions contained in second proviso to sub-rule (1) of rule 37 of the CGST Rules read with second proviso to sub-section (2) of section 16 of the CGST Act as long as the dealer pays the value of the supply as reduced after adjusting the amount of post-sale discount in terms of financial / commercial credit notes received by him from the supplier of goods plus the amount of original tax charged by the supplier. </a:t>
            </a:r>
          </a:p>
          <a:p>
            <a:endParaRPr lang="en-IN" dirty="0"/>
          </a:p>
          <a:p>
            <a:endParaRPr lang="en-US" dirty="0"/>
          </a:p>
        </p:txBody>
      </p:sp>
    </p:spTree>
    <p:extLst>
      <p:ext uri="{BB962C8B-B14F-4D97-AF65-F5344CB8AC3E}">
        <p14:creationId xmlns:p14="http://schemas.microsoft.com/office/powerpoint/2010/main" val="2904981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05226-17EA-2A4D-85F1-95874C4BF5F7}"/>
              </a:ext>
            </a:extLst>
          </p:cNvPr>
          <p:cNvSpPr>
            <a:spLocks noGrp="1"/>
          </p:cNvSpPr>
          <p:nvPr>
            <p:ph type="title"/>
          </p:nvPr>
        </p:nvSpPr>
        <p:spPr/>
        <p:txBody>
          <a:bodyPr/>
          <a:lstStyle/>
          <a:p>
            <a:r>
              <a:rPr lang="en-US" dirty="0"/>
              <a:t>CHARGING PROVISIONS</a:t>
            </a:r>
          </a:p>
        </p:txBody>
      </p:sp>
      <p:sp>
        <p:nvSpPr>
          <p:cNvPr id="3" name="Content Placeholder 2">
            <a:extLst>
              <a:ext uri="{FF2B5EF4-FFF2-40B4-BE49-F238E27FC236}">
                <a16:creationId xmlns:a16="http://schemas.microsoft.com/office/drawing/2014/main" id="{02CB8206-4F8E-A44A-86A8-002FE6EB2D25}"/>
              </a:ext>
            </a:extLst>
          </p:cNvPr>
          <p:cNvSpPr>
            <a:spLocks noGrp="1"/>
          </p:cNvSpPr>
          <p:nvPr>
            <p:ph idx="1"/>
          </p:nvPr>
        </p:nvSpPr>
        <p:spPr/>
        <p:txBody>
          <a:bodyPr/>
          <a:lstStyle/>
          <a:p>
            <a:r>
              <a:rPr lang="en-IN" dirty="0"/>
              <a:t>Sec. 9. (1) of the CGST Act, 2017</a:t>
            </a:r>
          </a:p>
          <a:p>
            <a:pPr lvl="1"/>
            <a:r>
              <a:rPr lang="en-IN" dirty="0"/>
              <a:t>Subject to the provisions of sub-section (</a:t>
            </a:r>
            <a:r>
              <a:rPr lang="en-IN" i="1" dirty="0"/>
              <a:t>2</a:t>
            </a:r>
            <a:r>
              <a:rPr lang="en-IN" dirty="0"/>
              <a:t>), there shall be levied a tax called the central goods and services tax on all intra-State supplies of goods or services or both, except on the supply of alcoholic liquor for human consumption, on the value determined under section 15 and at such rates, not exceeding twenty per cent., as may be notified by the Government on the recommendations of the Council and collected in such manner as may be prescribed and shall be paid by the taxable person. </a:t>
            </a:r>
          </a:p>
          <a:p>
            <a:endParaRPr lang="en-US" dirty="0"/>
          </a:p>
        </p:txBody>
      </p:sp>
    </p:spTree>
    <p:extLst>
      <p:ext uri="{BB962C8B-B14F-4D97-AF65-F5344CB8AC3E}">
        <p14:creationId xmlns:p14="http://schemas.microsoft.com/office/powerpoint/2010/main" val="440995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895B-572F-3843-8A3E-B828588497FD}"/>
              </a:ext>
            </a:extLst>
          </p:cNvPr>
          <p:cNvSpPr>
            <a:spLocks noGrp="1"/>
          </p:cNvSpPr>
          <p:nvPr>
            <p:ph type="title"/>
          </p:nvPr>
        </p:nvSpPr>
        <p:spPr/>
        <p:txBody>
          <a:bodyPr/>
          <a:lstStyle/>
          <a:p>
            <a:r>
              <a:rPr lang="en-US" dirty="0"/>
              <a:t>INTEREST – GROSS OR NET</a:t>
            </a:r>
          </a:p>
        </p:txBody>
      </p:sp>
      <p:sp>
        <p:nvSpPr>
          <p:cNvPr id="3" name="Text Placeholder 2">
            <a:extLst>
              <a:ext uri="{FF2B5EF4-FFF2-40B4-BE49-F238E27FC236}">
                <a16:creationId xmlns:a16="http://schemas.microsoft.com/office/drawing/2014/main" id="{E6D5697D-CDEF-F845-A30C-35965201AD9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51645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DCBA4-3993-7B41-A038-CD5ECFC3287F}"/>
              </a:ext>
            </a:extLst>
          </p:cNvPr>
          <p:cNvSpPr>
            <a:spLocks noGrp="1"/>
          </p:cNvSpPr>
          <p:nvPr>
            <p:ph type="title"/>
          </p:nvPr>
        </p:nvSpPr>
        <p:spPr/>
        <p:txBody>
          <a:bodyPr/>
          <a:lstStyle/>
          <a:p>
            <a:r>
              <a:rPr lang="en-US" dirty="0"/>
              <a:t>LEGAL PROVISION</a:t>
            </a:r>
          </a:p>
        </p:txBody>
      </p:sp>
      <p:sp>
        <p:nvSpPr>
          <p:cNvPr id="3" name="Content Placeholder 2">
            <a:extLst>
              <a:ext uri="{FF2B5EF4-FFF2-40B4-BE49-F238E27FC236}">
                <a16:creationId xmlns:a16="http://schemas.microsoft.com/office/drawing/2014/main" id="{44BD5FA9-6DD4-2248-9703-E0438E69F251}"/>
              </a:ext>
            </a:extLst>
          </p:cNvPr>
          <p:cNvSpPr>
            <a:spLocks noGrp="1"/>
          </p:cNvSpPr>
          <p:nvPr>
            <p:ph idx="1"/>
          </p:nvPr>
        </p:nvSpPr>
        <p:spPr/>
        <p:txBody>
          <a:bodyPr/>
          <a:lstStyle/>
          <a:p>
            <a:r>
              <a:rPr lang="en-IN" dirty="0"/>
              <a:t>SECTION 50. Interest on delayed payment of tax. —</a:t>
            </a:r>
          </a:p>
          <a:p>
            <a:pPr lvl="1"/>
            <a:r>
              <a:rPr lang="en-IN" dirty="0"/>
              <a:t>(1) Every person who is liable to pay tax in accordance with the provisions of this Act or the rules made thereunder, but fails to pay the tax or any part thereof to the Government within the period prescribed, shall for the period for which the tax or any part thereof remains unpaid, pay, on his own, interest at such rate, not exceeding eighteen per cent., as may be notified by the Government on the recommendations of the Council: </a:t>
            </a:r>
          </a:p>
          <a:p>
            <a:endParaRPr lang="en-US" dirty="0"/>
          </a:p>
        </p:txBody>
      </p:sp>
    </p:spTree>
    <p:extLst>
      <p:ext uri="{BB962C8B-B14F-4D97-AF65-F5344CB8AC3E}">
        <p14:creationId xmlns:p14="http://schemas.microsoft.com/office/powerpoint/2010/main" val="3497817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8533-31AF-9B43-B736-695880E8CCFC}"/>
              </a:ext>
            </a:extLst>
          </p:cNvPr>
          <p:cNvSpPr>
            <a:spLocks noGrp="1"/>
          </p:cNvSpPr>
          <p:nvPr>
            <p:ph type="title"/>
          </p:nvPr>
        </p:nvSpPr>
        <p:spPr/>
        <p:txBody>
          <a:bodyPr/>
          <a:lstStyle/>
          <a:p>
            <a:r>
              <a:rPr lang="en-US" dirty="0"/>
              <a:t>PROVISO INSERTED BUT NOT NOTIFIED YET</a:t>
            </a:r>
          </a:p>
        </p:txBody>
      </p:sp>
      <p:sp>
        <p:nvSpPr>
          <p:cNvPr id="3" name="Content Placeholder 2">
            <a:extLst>
              <a:ext uri="{FF2B5EF4-FFF2-40B4-BE49-F238E27FC236}">
                <a16:creationId xmlns:a16="http://schemas.microsoft.com/office/drawing/2014/main" id="{A7ACCB76-0A9D-FD45-825C-DACD3E7BD81E}"/>
              </a:ext>
            </a:extLst>
          </p:cNvPr>
          <p:cNvSpPr>
            <a:spLocks noGrp="1"/>
          </p:cNvSpPr>
          <p:nvPr>
            <p:ph idx="1"/>
          </p:nvPr>
        </p:nvSpPr>
        <p:spPr/>
        <p:txBody>
          <a:bodyPr/>
          <a:lstStyle/>
          <a:p>
            <a:r>
              <a:rPr lang="en-IN" dirty="0"/>
              <a:t>Provided that the interest on tax payable in respect of supplies made during a tax period and declared in the return for the said period furnished after the due date in accordance with the provisions of section 39, except where such return is furnished after commencement of any proceedings under section 73 or section 74 in respect of the said period, shall be levied on that portion of the tax that is paid by debiting the electronic cash ledger. </a:t>
            </a:r>
          </a:p>
          <a:p>
            <a:endParaRPr lang="en-US" dirty="0"/>
          </a:p>
        </p:txBody>
      </p:sp>
    </p:spTree>
    <p:extLst>
      <p:ext uri="{BB962C8B-B14F-4D97-AF65-F5344CB8AC3E}">
        <p14:creationId xmlns:p14="http://schemas.microsoft.com/office/powerpoint/2010/main" val="1329899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D8DC1-61FE-AE49-ABAD-2A3C7CA9C037}"/>
              </a:ext>
            </a:extLst>
          </p:cNvPr>
          <p:cNvSpPr>
            <a:spLocks noGrp="1"/>
          </p:cNvSpPr>
          <p:nvPr>
            <p:ph type="title"/>
          </p:nvPr>
        </p:nvSpPr>
        <p:spPr/>
        <p:txBody>
          <a:bodyPr/>
          <a:lstStyle/>
          <a:p>
            <a:r>
              <a:rPr lang="en-US" dirty="0"/>
              <a:t>CONTENTIONS</a:t>
            </a:r>
          </a:p>
        </p:txBody>
      </p:sp>
      <p:sp>
        <p:nvSpPr>
          <p:cNvPr id="3" name="Content Placeholder 2">
            <a:extLst>
              <a:ext uri="{FF2B5EF4-FFF2-40B4-BE49-F238E27FC236}">
                <a16:creationId xmlns:a16="http://schemas.microsoft.com/office/drawing/2014/main" id="{C4DD769C-C995-D54C-A5AD-9B8943083E57}"/>
              </a:ext>
            </a:extLst>
          </p:cNvPr>
          <p:cNvSpPr>
            <a:spLocks noGrp="1"/>
          </p:cNvSpPr>
          <p:nvPr>
            <p:ph idx="1"/>
          </p:nvPr>
        </p:nvSpPr>
        <p:spPr/>
        <p:txBody>
          <a:bodyPr>
            <a:normAutofit/>
          </a:bodyPr>
          <a:lstStyle/>
          <a:p>
            <a:r>
              <a:rPr lang="en-IN" dirty="0"/>
              <a:t>Collector of Excise v. Dai </a:t>
            </a:r>
            <a:r>
              <a:rPr lang="en-IN" dirty="0" err="1"/>
              <a:t>Ichi</a:t>
            </a:r>
            <a:r>
              <a:rPr lang="en-IN" dirty="0"/>
              <a:t> </a:t>
            </a:r>
            <a:r>
              <a:rPr lang="en-IN" dirty="0" err="1"/>
              <a:t>Karkaria</a:t>
            </a:r>
            <a:r>
              <a:rPr lang="en-IN" dirty="0"/>
              <a:t> Ltd. 1999 (112) E.L.T. 353 (S.C.). </a:t>
            </a:r>
          </a:p>
          <a:p>
            <a:pPr lvl="1"/>
            <a:r>
              <a:rPr lang="en-IN" dirty="0"/>
              <a:t>18. It is, therefore, that in the case of Eicher Motors Ltd. v. Union of India [1999 (106) E.L.T. 3] this Court said that a credit under the </a:t>
            </a:r>
            <a:r>
              <a:rPr lang="en-IN" dirty="0" err="1"/>
              <a:t>Modvat</a:t>
            </a:r>
            <a:r>
              <a:rPr lang="en-IN" dirty="0"/>
              <a:t> scheme was “as good as tax paid.” </a:t>
            </a:r>
          </a:p>
          <a:p>
            <a:r>
              <a:rPr lang="en-IN" dirty="0"/>
              <a:t>Pratibha Processors v. Union of India 1996 (88) E.L.T. 12 (S.C.) </a:t>
            </a:r>
          </a:p>
          <a:p>
            <a:pPr lvl="1"/>
            <a:r>
              <a:rPr lang="en-IN" dirty="0"/>
              <a:t>Interest is compensatory in character and is imposed on an </a:t>
            </a:r>
            <a:r>
              <a:rPr lang="en-IN" dirty="0" err="1"/>
              <a:t>assessee</a:t>
            </a:r>
            <a:r>
              <a:rPr lang="en-IN" dirty="0"/>
              <a:t> who has withheld payment of any tax as and when it is due and payable. The levy of interest is geared to actual amount of tax withheld and the extent of the delay in paying the tax on the due date. Essentially, it is compensatory and different from penalty — which is penal in character. </a:t>
            </a:r>
          </a:p>
          <a:p>
            <a:endParaRPr lang="en-US" dirty="0"/>
          </a:p>
        </p:txBody>
      </p:sp>
    </p:spTree>
    <p:extLst>
      <p:ext uri="{BB962C8B-B14F-4D97-AF65-F5344CB8AC3E}">
        <p14:creationId xmlns:p14="http://schemas.microsoft.com/office/powerpoint/2010/main" val="2569585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F0DAC-1DC3-5045-BB78-0B1A6D71CA9A}"/>
              </a:ext>
            </a:extLst>
          </p:cNvPr>
          <p:cNvSpPr>
            <a:spLocks noGrp="1"/>
          </p:cNvSpPr>
          <p:nvPr>
            <p:ph type="title"/>
          </p:nvPr>
        </p:nvSpPr>
        <p:spPr/>
        <p:txBody>
          <a:bodyPr/>
          <a:lstStyle/>
          <a:p>
            <a:r>
              <a:rPr lang="en-US" dirty="0"/>
              <a:t>CONTENTIONS</a:t>
            </a:r>
          </a:p>
        </p:txBody>
      </p:sp>
      <p:sp>
        <p:nvSpPr>
          <p:cNvPr id="3" name="Content Placeholder 2">
            <a:extLst>
              <a:ext uri="{FF2B5EF4-FFF2-40B4-BE49-F238E27FC236}">
                <a16:creationId xmlns:a16="http://schemas.microsoft.com/office/drawing/2014/main" id="{B4424972-A151-0840-8CA1-270C2373E3BC}"/>
              </a:ext>
            </a:extLst>
          </p:cNvPr>
          <p:cNvSpPr>
            <a:spLocks noGrp="1"/>
          </p:cNvSpPr>
          <p:nvPr>
            <p:ph idx="1"/>
          </p:nvPr>
        </p:nvSpPr>
        <p:spPr/>
        <p:txBody>
          <a:bodyPr/>
          <a:lstStyle/>
          <a:p>
            <a:r>
              <a:rPr lang="en-IN" dirty="0"/>
              <a:t>31st GST Council Meeting held on 22.12.2018 </a:t>
            </a:r>
          </a:p>
          <a:p>
            <a:pPr lvl="1"/>
            <a:r>
              <a:rPr lang="en-IN" dirty="0"/>
              <a:t>“Hence, by this mechanism the registered person effectively pays tax only on the value addition made by him. If this concept is applied for interest payable, then, it appears that the interest should also be charged on the tax payable on the value addition only, i.e. the amount of tax which is required to be paid through electronic cash ledger.” </a:t>
            </a:r>
          </a:p>
          <a:p>
            <a:r>
              <a:rPr lang="en-IN" dirty="0"/>
              <a:t>Hence proviso to be read as clarificatory.</a:t>
            </a:r>
          </a:p>
          <a:p>
            <a:endParaRPr lang="en-US" dirty="0"/>
          </a:p>
        </p:txBody>
      </p:sp>
    </p:spTree>
    <p:extLst>
      <p:ext uri="{BB962C8B-B14F-4D97-AF65-F5344CB8AC3E}">
        <p14:creationId xmlns:p14="http://schemas.microsoft.com/office/powerpoint/2010/main" val="3166475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F0775-8FE6-7949-BE8F-D8A0A9145996}"/>
              </a:ext>
            </a:extLst>
          </p:cNvPr>
          <p:cNvSpPr>
            <a:spLocks noGrp="1"/>
          </p:cNvSpPr>
          <p:nvPr>
            <p:ph type="title"/>
          </p:nvPr>
        </p:nvSpPr>
        <p:spPr/>
        <p:txBody>
          <a:bodyPr/>
          <a:lstStyle/>
          <a:p>
            <a:r>
              <a:rPr lang="en-US" dirty="0"/>
              <a:t>CONTENTIONS</a:t>
            </a:r>
          </a:p>
        </p:txBody>
      </p:sp>
      <p:sp>
        <p:nvSpPr>
          <p:cNvPr id="3" name="Content Placeholder 2">
            <a:extLst>
              <a:ext uri="{FF2B5EF4-FFF2-40B4-BE49-F238E27FC236}">
                <a16:creationId xmlns:a16="http://schemas.microsoft.com/office/drawing/2014/main" id="{253F1374-09CE-A845-8094-244DEF0A92F6}"/>
              </a:ext>
            </a:extLst>
          </p:cNvPr>
          <p:cNvSpPr>
            <a:spLocks noGrp="1"/>
          </p:cNvSpPr>
          <p:nvPr>
            <p:ph idx="1"/>
          </p:nvPr>
        </p:nvSpPr>
        <p:spPr/>
        <p:txBody>
          <a:bodyPr>
            <a:normAutofit fontScale="92500" lnSpcReduction="10000"/>
          </a:bodyPr>
          <a:lstStyle/>
          <a:p>
            <a:r>
              <a:rPr lang="en-IN" dirty="0"/>
              <a:t>GST Council at their 31st meeting </a:t>
            </a:r>
          </a:p>
          <a:p>
            <a:pPr lvl="1"/>
            <a:r>
              <a:rPr lang="en-IN" dirty="0"/>
              <a:t>“A perusal of above provisions indicate that the law permits furnishing of a return without payment of full tax as self-assessed as per the said return but the said return would be regarded as an invalid return. The said return, however, would not be used for the purposes of matching of ITC and settlement of funds. Thus, although the law permits part payment of tax but no such facility has been yet made available on the common portal. This being the case, a registered person cannot even avail his eligible ITC as he cannot furnish his return unless he is in a position to deposit his entire tax liability as self- assessed by him. This inflexibility of the system increases the interest burden.” </a:t>
            </a:r>
          </a:p>
          <a:p>
            <a:pPr lvl="1"/>
            <a:r>
              <a:rPr lang="en-IN" dirty="0"/>
              <a:t>“It may be seen from the above that if the facility for part payment, as permitted under law, was available, the registered person would have been required to pay interest only on Rs. 10/- but presently he is liable for interest on entire tax liability of Rs. 100/-.” </a:t>
            </a:r>
          </a:p>
          <a:p>
            <a:endParaRPr lang="en-IN" dirty="0"/>
          </a:p>
          <a:p>
            <a:endParaRPr lang="en-US" dirty="0"/>
          </a:p>
        </p:txBody>
      </p:sp>
    </p:spTree>
    <p:extLst>
      <p:ext uri="{BB962C8B-B14F-4D97-AF65-F5344CB8AC3E}">
        <p14:creationId xmlns:p14="http://schemas.microsoft.com/office/powerpoint/2010/main" val="2747969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9642E-23C8-FF43-9F8A-7402EAE10EAD}"/>
              </a:ext>
            </a:extLst>
          </p:cNvPr>
          <p:cNvSpPr>
            <a:spLocks noGrp="1"/>
          </p:cNvSpPr>
          <p:nvPr>
            <p:ph type="title"/>
          </p:nvPr>
        </p:nvSpPr>
        <p:spPr/>
        <p:txBody>
          <a:bodyPr/>
          <a:lstStyle/>
          <a:p>
            <a:r>
              <a:rPr lang="en-US" dirty="0"/>
              <a:t>CONTENTIONS</a:t>
            </a:r>
          </a:p>
        </p:txBody>
      </p:sp>
      <p:sp>
        <p:nvSpPr>
          <p:cNvPr id="3" name="Content Placeholder 2">
            <a:extLst>
              <a:ext uri="{FF2B5EF4-FFF2-40B4-BE49-F238E27FC236}">
                <a16:creationId xmlns:a16="http://schemas.microsoft.com/office/drawing/2014/main" id="{7D948163-B6D6-CA4B-8085-97AB735D97F7}"/>
              </a:ext>
            </a:extLst>
          </p:cNvPr>
          <p:cNvSpPr>
            <a:spLocks noGrp="1"/>
          </p:cNvSpPr>
          <p:nvPr>
            <p:ph idx="1"/>
          </p:nvPr>
        </p:nvSpPr>
        <p:spPr/>
        <p:txBody>
          <a:bodyPr/>
          <a:lstStyle/>
          <a:p>
            <a:r>
              <a:rPr lang="en-IN" dirty="0"/>
              <a:t>Vision Distribution </a:t>
            </a:r>
            <a:r>
              <a:rPr lang="en-IN" dirty="0" err="1"/>
              <a:t>Pvt.</a:t>
            </a:r>
            <a:r>
              <a:rPr lang="en-IN" dirty="0"/>
              <a:t> Ltd. v. Commissioner W.P.(C) 8317/2019 (Del.) </a:t>
            </a:r>
          </a:p>
          <a:p>
            <a:pPr lvl="1"/>
            <a:r>
              <a:rPr lang="en-IN" dirty="0"/>
              <a:t>The tax payer cannot be made to suffer on account of failure of the Government in devising smooth GST systems). </a:t>
            </a:r>
          </a:p>
          <a:p>
            <a:endParaRPr lang="en-US" dirty="0"/>
          </a:p>
        </p:txBody>
      </p:sp>
    </p:spTree>
    <p:extLst>
      <p:ext uri="{BB962C8B-B14F-4D97-AF65-F5344CB8AC3E}">
        <p14:creationId xmlns:p14="http://schemas.microsoft.com/office/powerpoint/2010/main" val="624228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E22E7-1BA1-844F-82A7-A1FC77F3DC81}"/>
              </a:ext>
            </a:extLst>
          </p:cNvPr>
          <p:cNvSpPr>
            <a:spLocks noGrp="1"/>
          </p:cNvSpPr>
          <p:nvPr>
            <p:ph type="title"/>
          </p:nvPr>
        </p:nvSpPr>
        <p:spPr/>
        <p:txBody>
          <a:bodyPr/>
          <a:lstStyle/>
          <a:p>
            <a:r>
              <a:rPr lang="en-US" dirty="0"/>
              <a:t>CONTENTIONS</a:t>
            </a:r>
          </a:p>
        </p:txBody>
      </p:sp>
      <p:sp>
        <p:nvSpPr>
          <p:cNvPr id="3" name="Content Placeholder 2">
            <a:extLst>
              <a:ext uri="{FF2B5EF4-FFF2-40B4-BE49-F238E27FC236}">
                <a16:creationId xmlns:a16="http://schemas.microsoft.com/office/drawing/2014/main" id="{6114E596-0BCA-4E4A-9567-568BBCA5C187}"/>
              </a:ext>
            </a:extLst>
          </p:cNvPr>
          <p:cNvSpPr>
            <a:spLocks noGrp="1"/>
          </p:cNvSpPr>
          <p:nvPr>
            <p:ph idx="1"/>
          </p:nvPr>
        </p:nvSpPr>
        <p:spPr/>
        <p:txBody>
          <a:bodyPr/>
          <a:lstStyle/>
          <a:p>
            <a:r>
              <a:rPr lang="en-IN" dirty="0"/>
              <a:t>Sec. 50(1) seeks imposition of interest by way of self-assessment on failure of pay the tax “or any part thereof”. </a:t>
            </a:r>
          </a:p>
          <a:p>
            <a:r>
              <a:rPr lang="en-IN" dirty="0"/>
              <a:t>Sec. 50 (2) The interest under sub-section (1) shall be calculated, in such manner as may be prescribed, from the day succeeding the day on which such tax was due to be paid. </a:t>
            </a:r>
          </a:p>
          <a:p>
            <a:pPr lvl="1"/>
            <a:r>
              <a:rPr lang="en-IN" dirty="0"/>
              <a:t>The word “prescribed” has been defined u/s 2(87) of the CGST Act, 2017 to mean prescribed by rules made under the Act on the recommendation of the Council. </a:t>
            </a:r>
          </a:p>
          <a:p>
            <a:endParaRPr lang="en-IN" dirty="0"/>
          </a:p>
          <a:p>
            <a:endParaRPr lang="en-US" dirty="0"/>
          </a:p>
        </p:txBody>
      </p:sp>
    </p:spTree>
    <p:extLst>
      <p:ext uri="{BB962C8B-B14F-4D97-AF65-F5344CB8AC3E}">
        <p14:creationId xmlns:p14="http://schemas.microsoft.com/office/powerpoint/2010/main" val="4230719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E9E91-8C13-1444-908E-A40B08C4B982}"/>
              </a:ext>
            </a:extLst>
          </p:cNvPr>
          <p:cNvSpPr>
            <a:spLocks noGrp="1"/>
          </p:cNvSpPr>
          <p:nvPr>
            <p:ph type="title"/>
          </p:nvPr>
        </p:nvSpPr>
        <p:spPr/>
        <p:txBody>
          <a:bodyPr/>
          <a:lstStyle/>
          <a:p>
            <a:r>
              <a:rPr lang="en-US" dirty="0"/>
              <a:t>CONTENTIONS</a:t>
            </a:r>
          </a:p>
        </p:txBody>
      </p:sp>
      <p:sp>
        <p:nvSpPr>
          <p:cNvPr id="3" name="Content Placeholder 2">
            <a:extLst>
              <a:ext uri="{FF2B5EF4-FFF2-40B4-BE49-F238E27FC236}">
                <a16:creationId xmlns:a16="http://schemas.microsoft.com/office/drawing/2014/main" id="{4DC963AC-8F78-D848-8E21-1BB928D489ED}"/>
              </a:ext>
            </a:extLst>
          </p:cNvPr>
          <p:cNvSpPr>
            <a:spLocks noGrp="1"/>
          </p:cNvSpPr>
          <p:nvPr>
            <p:ph idx="1"/>
          </p:nvPr>
        </p:nvSpPr>
        <p:spPr/>
        <p:txBody>
          <a:bodyPr/>
          <a:lstStyle/>
          <a:p>
            <a:r>
              <a:rPr lang="en-IN" dirty="0"/>
              <a:t>Notification No. 23/2017 – Central Tax dated 17.08.2017</a:t>
            </a:r>
          </a:p>
          <a:p>
            <a:r>
              <a:rPr lang="en-IN" dirty="0"/>
              <a:t>Explanation.- For the purposes of this notification, the expression- </a:t>
            </a:r>
          </a:p>
          <a:p>
            <a:pPr lvl="1"/>
            <a:r>
              <a:rPr lang="en-IN" dirty="0"/>
              <a:t>(ii)  “tax payable under the said Act” means the </a:t>
            </a:r>
            <a:r>
              <a:rPr lang="en-IN" dirty="0">
                <a:solidFill>
                  <a:srgbClr val="C00000"/>
                </a:solidFill>
              </a:rPr>
              <a:t>difference</a:t>
            </a:r>
            <a:r>
              <a:rPr lang="en-IN" dirty="0"/>
              <a:t> between the tax payable for the month of July, 2017 as detailed in the return furnished in FORM GSTR-3B and the </a:t>
            </a:r>
            <a:r>
              <a:rPr lang="en-IN" dirty="0">
                <a:solidFill>
                  <a:srgbClr val="C00000"/>
                </a:solidFill>
              </a:rPr>
              <a:t>amount of input tax credit entitled to for the month of July, 2017 </a:t>
            </a:r>
            <a:r>
              <a:rPr lang="en-IN" dirty="0"/>
              <a:t>under Chapter V and section 140 of the said Act read with the rules made thereunder. </a:t>
            </a:r>
            <a:br>
              <a:rPr lang="en-IN" dirty="0"/>
            </a:br>
            <a:endParaRPr lang="en-IN" dirty="0"/>
          </a:p>
          <a:p>
            <a:r>
              <a:rPr lang="en-IN" dirty="0"/>
              <a:t>“Taking the ITC” vis-à-vis crediting the said amount in the ECL – Two different events</a:t>
            </a:r>
          </a:p>
          <a:p>
            <a:pPr lvl="1"/>
            <a:r>
              <a:rPr lang="en-IN" dirty="0"/>
              <a:t>Sec. 16(1), 16(4) read with Sec. 35(1)</a:t>
            </a:r>
          </a:p>
          <a:p>
            <a:endParaRPr lang="en-US" dirty="0"/>
          </a:p>
        </p:txBody>
      </p:sp>
    </p:spTree>
    <p:extLst>
      <p:ext uri="{BB962C8B-B14F-4D97-AF65-F5344CB8AC3E}">
        <p14:creationId xmlns:p14="http://schemas.microsoft.com/office/powerpoint/2010/main" val="1353099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FD73-C087-104A-B54A-307EBCFE7696}"/>
              </a:ext>
            </a:extLst>
          </p:cNvPr>
          <p:cNvSpPr>
            <a:spLocks noGrp="1"/>
          </p:cNvSpPr>
          <p:nvPr>
            <p:ph type="title"/>
          </p:nvPr>
        </p:nvSpPr>
        <p:spPr/>
        <p:txBody>
          <a:bodyPr/>
          <a:lstStyle/>
          <a:p>
            <a:r>
              <a:rPr lang="en-US" dirty="0"/>
              <a:t>CASE LAW</a:t>
            </a:r>
          </a:p>
        </p:txBody>
      </p:sp>
      <p:sp>
        <p:nvSpPr>
          <p:cNvPr id="3" name="Content Placeholder 2">
            <a:extLst>
              <a:ext uri="{FF2B5EF4-FFF2-40B4-BE49-F238E27FC236}">
                <a16:creationId xmlns:a16="http://schemas.microsoft.com/office/drawing/2014/main" id="{CA356A6A-048D-C240-BA08-C3AC00DF94AE}"/>
              </a:ext>
            </a:extLst>
          </p:cNvPr>
          <p:cNvSpPr>
            <a:spLocks noGrp="1"/>
          </p:cNvSpPr>
          <p:nvPr>
            <p:ph idx="1"/>
          </p:nvPr>
        </p:nvSpPr>
        <p:spPr>
          <a:xfrm>
            <a:off x="838200" y="1825624"/>
            <a:ext cx="10515600" cy="4745863"/>
          </a:xfrm>
        </p:spPr>
        <p:txBody>
          <a:bodyPr>
            <a:normAutofit lnSpcReduction="10000"/>
          </a:bodyPr>
          <a:lstStyle/>
          <a:p>
            <a:r>
              <a:rPr lang="en-IN" dirty="0" err="1"/>
              <a:t>Refex</a:t>
            </a:r>
            <a:r>
              <a:rPr lang="en-IN" dirty="0"/>
              <a:t> Industries Limited v. The Assistant Commissioner of CGST &amp; Central Excise (Writ Petition Nos.23360 and 23361 of 2019)</a:t>
            </a:r>
          </a:p>
          <a:p>
            <a:pPr lvl="1"/>
            <a:r>
              <a:rPr lang="en-IN" i="1" dirty="0"/>
              <a:t>"12. The specific question for resolution before me is as to whether in a case such as the present, where credit is due to an </a:t>
            </a:r>
            <a:r>
              <a:rPr lang="en-IN" i="1" dirty="0" err="1"/>
              <a:t>assessee</a:t>
            </a:r>
            <a:r>
              <a:rPr lang="en-IN" i="1" dirty="0"/>
              <a:t>, payment by way of adjustment can still be termed 'belated' or 'delayed'. The use of the word 'delayed' connotes a situation of deprival, where the State has been deprived of the funds representing tax component till such time the Return is filed accompanied by the remittance of tax. The availability of ITC runs counter to this, as it connotes the enrichment of the State, to this extent. Thus, Section 50 which is specifically intended to apply to a state of deprival cannot apply in a situation where the State is possessed of sufficient funds to the credit of the </a:t>
            </a:r>
            <a:r>
              <a:rPr lang="en-IN" i="1" dirty="0" err="1"/>
              <a:t>assessee</a:t>
            </a:r>
            <a:r>
              <a:rPr lang="en-IN" i="1" dirty="0"/>
              <a:t>. </a:t>
            </a:r>
            <a:r>
              <a:rPr lang="en-IN" i="1" u="sng" dirty="0"/>
              <a:t>In my considered view, the proper application of Section 50 is one where interest is levied on a belated cash payment but not on ITC available all the while with the Department to the credit of the </a:t>
            </a:r>
            <a:r>
              <a:rPr lang="en-IN" i="1" u="sng" dirty="0" err="1"/>
              <a:t>assessee</a:t>
            </a:r>
            <a:r>
              <a:rPr lang="en-IN" i="1" u="sng" dirty="0"/>
              <a:t>.</a:t>
            </a:r>
            <a:r>
              <a:rPr lang="en-IN" i="1" dirty="0"/>
              <a:t> The latter being available with the Department is, in my view, neither belated nor delayed."</a:t>
            </a:r>
            <a:endParaRPr lang="en-US" dirty="0"/>
          </a:p>
        </p:txBody>
      </p:sp>
    </p:spTree>
    <p:extLst>
      <p:ext uri="{BB962C8B-B14F-4D97-AF65-F5344CB8AC3E}">
        <p14:creationId xmlns:p14="http://schemas.microsoft.com/office/powerpoint/2010/main" val="718979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37B5A-BE55-9D47-B975-7BEDDE1BCF2C}"/>
              </a:ext>
            </a:extLst>
          </p:cNvPr>
          <p:cNvSpPr>
            <a:spLocks noGrp="1"/>
          </p:cNvSpPr>
          <p:nvPr>
            <p:ph type="title"/>
          </p:nvPr>
        </p:nvSpPr>
        <p:spPr/>
        <p:txBody>
          <a:bodyPr/>
          <a:lstStyle/>
          <a:p>
            <a:r>
              <a:rPr lang="en-US" dirty="0"/>
              <a:t>SCOPE OF SUPPLY</a:t>
            </a:r>
          </a:p>
        </p:txBody>
      </p:sp>
      <p:sp>
        <p:nvSpPr>
          <p:cNvPr id="3" name="Content Placeholder 2">
            <a:extLst>
              <a:ext uri="{FF2B5EF4-FFF2-40B4-BE49-F238E27FC236}">
                <a16:creationId xmlns:a16="http://schemas.microsoft.com/office/drawing/2014/main" id="{D978E1EC-BC87-8347-B602-0FC8C2AE5F74}"/>
              </a:ext>
            </a:extLst>
          </p:cNvPr>
          <p:cNvSpPr>
            <a:spLocks noGrp="1"/>
          </p:cNvSpPr>
          <p:nvPr>
            <p:ph idx="1"/>
          </p:nvPr>
        </p:nvSpPr>
        <p:spPr/>
        <p:txBody>
          <a:bodyPr/>
          <a:lstStyle/>
          <a:p>
            <a:r>
              <a:rPr lang="en-IN" dirty="0"/>
              <a:t>Sec. 7(1) For the purposes of this Act, the expression “supply” includes–– </a:t>
            </a:r>
          </a:p>
          <a:p>
            <a:r>
              <a:rPr lang="en-IN" dirty="0"/>
              <a:t>(</a:t>
            </a:r>
            <a:r>
              <a:rPr lang="en-IN" i="1" dirty="0"/>
              <a:t>a</a:t>
            </a:r>
            <a:r>
              <a:rPr lang="en-IN" dirty="0"/>
              <a:t>) all forms of supply of goods or services or both such as sale, transfer, barter, exchange, licence, rental, lease or disposal made or agreed to be made for a consideration by a person in the course or furtherance of business; </a:t>
            </a:r>
          </a:p>
          <a:p>
            <a:endParaRPr lang="en-US" dirty="0"/>
          </a:p>
        </p:txBody>
      </p:sp>
    </p:spTree>
    <p:extLst>
      <p:ext uri="{BB962C8B-B14F-4D97-AF65-F5344CB8AC3E}">
        <p14:creationId xmlns:p14="http://schemas.microsoft.com/office/powerpoint/2010/main" val="287732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latin typeface="Arial Black" panose="020B0A04020102020204" pitchFamily="34" charset="0"/>
              </a:rPr>
              <a:t>THANKS !!</a:t>
            </a:r>
          </a:p>
        </p:txBody>
      </p:sp>
      <p:sp>
        <p:nvSpPr>
          <p:cNvPr id="3" name="Subtitle 2"/>
          <p:cNvSpPr>
            <a:spLocks noGrp="1"/>
          </p:cNvSpPr>
          <p:nvPr>
            <p:ph type="subTitle" idx="1"/>
          </p:nvPr>
        </p:nvSpPr>
        <p:spPr/>
        <p:txBody>
          <a:bodyPr/>
          <a:lstStyle/>
          <a:p>
            <a:r>
              <a:rPr lang="en-IN" dirty="0"/>
              <a:t>Abhay.Desai@ydco.in</a:t>
            </a:r>
          </a:p>
        </p:txBody>
      </p:sp>
    </p:spTree>
    <p:extLst>
      <p:ext uri="{BB962C8B-B14F-4D97-AF65-F5344CB8AC3E}">
        <p14:creationId xmlns:p14="http://schemas.microsoft.com/office/powerpoint/2010/main" val="2444274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9CA60-C1D1-134D-8758-16FCCB569300}"/>
              </a:ext>
            </a:extLst>
          </p:cNvPr>
          <p:cNvSpPr>
            <a:spLocks noGrp="1"/>
          </p:cNvSpPr>
          <p:nvPr>
            <p:ph type="title"/>
          </p:nvPr>
        </p:nvSpPr>
        <p:spPr/>
        <p:txBody>
          <a:bodyPr/>
          <a:lstStyle/>
          <a:p>
            <a:r>
              <a:rPr lang="en-US" dirty="0"/>
              <a:t>VALUE OF SUPPLY</a:t>
            </a:r>
          </a:p>
        </p:txBody>
      </p:sp>
      <p:sp>
        <p:nvSpPr>
          <p:cNvPr id="3" name="Content Placeholder 2">
            <a:extLst>
              <a:ext uri="{FF2B5EF4-FFF2-40B4-BE49-F238E27FC236}">
                <a16:creationId xmlns:a16="http://schemas.microsoft.com/office/drawing/2014/main" id="{D1538670-7EA6-9D43-9093-22DAF62BEFED}"/>
              </a:ext>
            </a:extLst>
          </p:cNvPr>
          <p:cNvSpPr>
            <a:spLocks noGrp="1"/>
          </p:cNvSpPr>
          <p:nvPr>
            <p:ph idx="1"/>
          </p:nvPr>
        </p:nvSpPr>
        <p:spPr/>
        <p:txBody>
          <a:bodyPr/>
          <a:lstStyle/>
          <a:p>
            <a:r>
              <a:rPr lang="en-IN" dirty="0"/>
              <a:t>Sec. 15. (1) The value of a supply of goods or services or both shall be the transaction value, which is the price actually paid or payable for the said supply of goods or services or both where the supplier and the recipient of the supply are not related and the price is the sole consideration for the supply. </a:t>
            </a:r>
          </a:p>
          <a:p>
            <a:endParaRPr lang="en-US" dirty="0"/>
          </a:p>
        </p:txBody>
      </p:sp>
    </p:spTree>
    <p:extLst>
      <p:ext uri="{BB962C8B-B14F-4D97-AF65-F5344CB8AC3E}">
        <p14:creationId xmlns:p14="http://schemas.microsoft.com/office/powerpoint/2010/main" val="693072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1E02D-94C3-E24D-B795-CCA9C03E90E6}"/>
              </a:ext>
            </a:extLst>
          </p:cNvPr>
          <p:cNvSpPr>
            <a:spLocks noGrp="1"/>
          </p:cNvSpPr>
          <p:nvPr>
            <p:ph type="title"/>
          </p:nvPr>
        </p:nvSpPr>
        <p:spPr/>
        <p:txBody>
          <a:bodyPr/>
          <a:lstStyle/>
          <a:p>
            <a:r>
              <a:rPr lang="en-US" dirty="0"/>
              <a:t>DISCOUNTS</a:t>
            </a:r>
          </a:p>
        </p:txBody>
      </p:sp>
      <p:sp>
        <p:nvSpPr>
          <p:cNvPr id="3" name="Content Placeholder 2">
            <a:extLst>
              <a:ext uri="{FF2B5EF4-FFF2-40B4-BE49-F238E27FC236}">
                <a16:creationId xmlns:a16="http://schemas.microsoft.com/office/drawing/2014/main" id="{23080893-9236-8A4C-A624-014BEA9FCD2F}"/>
              </a:ext>
            </a:extLst>
          </p:cNvPr>
          <p:cNvSpPr>
            <a:spLocks noGrp="1"/>
          </p:cNvSpPr>
          <p:nvPr>
            <p:ph idx="1"/>
          </p:nvPr>
        </p:nvSpPr>
        <p:spPr/>
        <p:txBody>
          <a:bodyPr>
            <a:normAutofit/>
          </a:bodyPr>
          <a:lstStyle/>
          <a:p>
            <a:r>
              <a:rPr lang="en-US" dirty="0"/>
              <a:t>Sec. 15(3)</a:t>
            </a:r>
            <a:r>
              <a:rPr lang="en-IN" dirty="0"/>
              <a:t> The value of the supply shall not include any discount which is given––</a:t>
            </a:r>
          </a:p>
          <a:p>
            <a:r>
              <a:rPr lang="en-IN" dirty="0"/>
              <a:t>(</a:t>
            </a:r>
            <a:r>
              <a:rPr lang="en-IN" i="1" dirty="0"/>
              <a:t>a</a:t>
            </a:r>
            <a:r>
              <a:rPr lang="en-IN" dirty="0"/>
              <a:t>) before or at the time of the supply if such discount has been duly recorded in the invoice issued in respect of such supply; and </a:t>
            </a:r>
          </a:p>
          <a:p>
            <a:r>
              <a:rPr lang="en-IN" dirty="0"/>
              <a:t>(</a:t>
            </a:r>
            <a:r>
              <a:rPr lang="en-IN" i="1" dirty="0"/>
              <a:t>b</a:t>
            </a:r>
            <a:r>
              <a:rPr lang="en-IN" dirty="0"/>
              <a:t>) after the supply has been effected, if— </a:t>
            </a:r>
          </a:p>
          <a:p>
            <a:pPr lvl="1"/>
            <a:r>
              <a:rPr lang="en-IN" dirty="0"/>
              <a:t>(</a:t>
            </a:r>
            <a:r>
              <a:rPr lang="en-IN" i="1" dirty="0" err="1"/>
              <a:t>i</a:t>
            </a:r>
            <a:r>
              <a:rPr lang="en-IN" dirty="0"/>
              <a:t>) such discount is established in terms of an agreement entered into at or before the time of such supply and specifically linked to relevant invoices; and </a:t>
            </a:r>
          </a:p>
          <a:p>
            <a:pPr lvl="1"/>
            <a:r>
              <a:rPr lang="en-IN" dirty="0"/>
              <a:t>(</a:t>
            </a:r>
            <a:r>
              <a:rPr lang="en-IN" i="1" dirty="0"/>
              <a:t>ii</a:t>
            </a:r>
            <a:r>
              <a:rPr lang="en-IN" dirty="0"/>
              <a:t>) input tax credit as is attributable to the discount on the basis of document issued by the supplier has been reversed by the recipient of the supply. </a:t>
            </a:r>
          </a:p>
          <a:p>
            <a:endParaRPr lang="en-US" dirty="0"/>
          </a:p>
        </p:txBody>
      </p:sp>
    </p:spTree>
    <p:extLst>
      <p:ext uri="{BB962C8B-B14F-4D97-AF65-F5344CB8AC3E}">
        <p14:creationId xmlns:p14="http://schemas.microsoft.com/office/powerpoint/2010/main" val="2574224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52869-6B78-AC40-A1B0-B3ED1AFA5A1A}"/>
              </a:ext>
            </a:extLst>
          </p:cNvPr>
          <p:cNvSpPr>
            <a:spLocks noGrp="1"/>
          </p:cNvSpPr>
          <p:nvPr>
            <p:ph type="title"/>
          </p:nvPr>
        </p:nvSpPr>
        <p:spPr/>
        <p:txBody>
          <a:bodyPr/>
          <a:lstStyle/>
          <a:p>
            <a:r>
              <a:rPr lang="en-US" dirty="0"/>
              <a:t>MEANING OF DISCOUNTS</a:t>
            </a:r>
          </a:p>
        </p:txBody>
      </p:sp>
      <p:sp>
        <p:nvSpPr>
          <p:cNvPr id="3" name="Content Placeholder 2">
            <a:extLst>
              <a:ext uri="{FF2B5EF4-FFF2-40B4-BE49-F238E27FC236}">
                <a16:creationId xmlns:a16="http://schemas.microsoft.com/office/drawing/2014/main" id="{60F6D2E8-A883-ED45-A53C-7CE358AF9512}"/>
              </a:ext>
            </a:extLst>
          </p:cNvPr>
          <p:cNvSpPr>
            <a:spLocks noGrp="1"/>
          </p:cNvSpPr>
          <p:nvPr>
            <p:ph idx="1"/>
          </p:nvPr>
        </p:nvSpPr>
        <p:spPr/>
        <p:txBody>
          <a:bodyPr/>
          <a:lstStyle/>
          <a:p>
            <a:r>
              <a:rPr lang="en-IN" dirty="0"/>
              <a:t>Southern Motors vs State of Karnataka 2017 (358) E.L.T. 3 (S.C.) </a:t>
            </a:r>
          </a:p>
          <a:p>
            <a:pPr lvl="1"/>
            <a:r>
              <a:rPr lang="en-IN" dirty="0">
                <a:solidFill>
                  <a:srgbClr val="C00000"/>
                </a:solidFill>
              </a:rPr>
              <a:t>A trade discount conceptually is a pre sale concurrence, the quantification whereof depends on many many factors in commerce regulating the scale of sale/purchase depending, amongst others on goodwill, quality, marketable skills, discounts, etc. contributing to the ultimate performance to qualify for such discounts. </a:t>
            </a:r>
            <a:r>
              <a:rPr lang="en-IN" dirty="0"/>
              <a:t>Such trade discounts, to reiterate, have already been recognized by this Court with the emphatic rider that the same ought not to be disallowed only as they are not payable at the time of each invoice or deducted from the invoice price. </a:t>
            </a:r>
          </a:p>
          <a:p>
            <a:endParaRPr lang="en-US" dirty="0"/>
          </a:p>
        </p:txBody>
      </p:sp>
    </p:spTree>
    <p:extLst>
      <p:ext uri="{BB962C8B-B14F-4D97-AF65-F5344CB8AC3E}">
        <p14:creationId xmlns:p14="http://schemas.microsoft.com/office/powerpoint/2010/main" val="1221183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EC3F9-8280-6E4E-AA24-CE413AFAC17B}"/>
              </a:ext>
            </a:extLst>
          </p:cNvPr>
          <p:cNvSpPr>
            <a:spLocks noGrp="1"/>
          </p:cNvSpPr>
          <p:nvPr>
            <p:ph type="title"/>
          </p:nvPr>
        </p:nvSpPr>
        <p:spPr/>
        <p:txBody>
          <a:bodyPr/>
          <a:lstStyle/>
          <a:p>
            <a:r>
              <a:rPr lang="en-US" dirty="0"/>
              <a:t>MEANING OF DISCOUNTS</a:t>
            </a:r>
          </a:p>
        </p:txBody>
      </p:sp>
      <p:sp>
        <p:nvSpPr>
          <p:cNvPr id="3" name="Content Placeholder 2">
            <a:extLst>
              <a:ext uri="{FF2B5EF4-FFF2-40B4-BE49-F238E27FC236}">
                <a16:creationId xmlns:a16="http://schemas.microsoft.com/office/drawing/2014/main" id="{EAF5B6F8-118D-BB40-9BAD-00A7BAB98B0F}"/>
              </a:ext>
            </a:extLst>
          </p:cNvPr>
          <p:cNvSpPr>
            <a:spLocks noGrp="1"/>
          </p:cNvSpPr>
          <p:nvPr>
            <p:ph idx="1"/>
          </p:nvPr>
        </p:nvSpPr>
        <p:spPr/>
        <p:txBody>
          <a:bodyPr>
            <a:normAutofit lnSpcReduction="10000"/>
          </a:bodyPr>
          <a:lstStyle/>
          <a:p>
            <a:r>
              <a:rPr lang="en-IN" dirty="0"/>
              <a:t>Southern Motors vs State of Karnataka 2017 (358) E.L.T. 3 (S.C.) </a:t>
            </a:r>
          </a:p>
          <a:p>
            <a:pPr lvl="1"/>
            <a:r>
              <a:rPr lang="en-IN" dirty="0"/>
              <a:t>“It is a matter of common experience that in the present contemporary competitive market, </a:t>
            </a:r>
            <a:r>
              <a:rPr lang="en-IN" dirty="0">
                <a:solidFill>
                  <a:srgbClr val="C00000"/>
                </a:solidFill>
              </a:rPr>
              <a:t>trade discounts not only are dependent on variable factors but also might be strategically not disclosable at the time of the original sale/purchase so as to be coevally reflected in the tax invoice or the bill of sale as the case may be. The actual quantification of the trade discount, depending on the nature of the trade and the related stipulations in any contract with regard thereto, may be deferred till the happening of a contemplated event</a:t>
            </a:r>
            <a:r>
              <a:rPr lang="en-IN" dirty="0"/>
              <a:t>, so much so that the benefit thereof is extended at a point of time subsequent to that of the original sale/purchase. That by itself, subject to proof of such regular trade practice and the contract/agreement entered into between the parties, would not render the trade discount otherwise legal and acceptable, either non </a:t>
            </a:r>
            <a:r>
              <a:rPr lang="en-IN" dirty="0" err="1"/>
              <a:t>est</a:t>
            </a:r>
            <a:r>
              <a:rPr lang="en-IN" dirty="0"/>
              <a:t> or fictitious for evading tax liability.” </a:t>
            </a:r>
          </a:p>
          <a:p>
            <a:endParaRPr lang="en-US" dirty="0"/>
          </a:p>
        </p:txBody>
      </p:sp>
    </p:spTree>
    <p:extLst>
      <p:ext uri="{BB962C8B-B14F-4D97-AF65-F5344CB8AC3E}">
        <p14:creationId xmlns:p14="http://schemas.microsoft.com/office/powerpoint/2010/main" val="1562325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FFE66-9621-BB45-9E9D-3C729B30B5EF}"/>
              </a:ext>
            </a:extLst>
          </p:cNvPr>
          <p:cNvSpPr>
            <a:spLocks noGrp="1"/>
          </p:cNvSpPr>
          <p:nvPr>
            <p:ph type="title"/>
          </p:nvPr>
        </p:nvSpPr>
        <p:spPr/>
        <p:txBody>
          <a:bodyPr/>
          <a:lstStyle/>
          <a:p>
            <a:r>
              <a:rPr lang="en-US" dirty="0"/>
              <a:t>MEANING OF DISCOUNTS</a:t>
            </a:r>
          </a:p>
        </p:txBody>
      </p:sp>
      <p:sp>
        <p:nvSpPr>
          <p:cNvPr id="3" name="Content Placeholder 2">
            <a:extLst>
              <a:ext uri="{FF2B5EF4-FFF2-40B4-BE49-F238E27FC236}">
                <a16:creationId xmlns:a16="http://schemas.microsoft.com/office/drawing/2014/main" id="{AB387D8E-8BC0-804C-A3F2-43CD284D6015}"/>
              </a:ext>
            </a:extLst>
          </p:cNvPr>
          <p:cNvSpPr>
            <a:spLocks noGrp="1"/>
          </p:cNvSpPr>
          <p:nvPr>
            <p:ph idx="1"/>
          </p:nvPr>
        </p:nvSpPr>
        <p:spPr/>
        <p:txBody>
          <a:bodyPr>
            <a:normAutofit/>
          </a:bodyPr>
          <a:lstStyle/>
          <a:p>
            <a:r>
              <a:rPr lang="en-IN" dirty="0"/>
              <a:t>Southern Motors vs State of Karnataka 2017 (358) E.L.T. 3 (S.C.) </a:t>
            </a:r>
          </a:p>
          <a:p>
            <a:pPr lvl="1"/>
            <a:r>
              <a:rPr lang="en-IN" dirty="0">
                <a:solidFill>
                  <a:srgbClr val="C00000"/>
                </a:solidFill>
              </a:rPr>
              <a:t>To insist on the quantification of trade discount for deduction at the time of sale itself, by incorporating the same in the tax invoice/bill of sale, would be to demand the impossible for all practical purposes and thus would be ill-logical, irrational and absurd. </a:t>
            </a:r>
            <a:r>
              <a:rPr lang="en-IN" dirty="0"/>
              <a:t>To reiterate, trade discount though an admitted phenomenon in commerce, the computation thereof may depend on various factors singular to the parties as well as by way of uniform norms in business not necessarily enforceable or implementable at the time of the original sale. To deny the benefit of deduction only on the ground of omission to reflect the trade discount though actually granted in future, in the tax invoice/bill of sale at the time of the original transaction would be to ignore the contemporaneous actuality and be unrealistic, unfair, unjust and </a:t>
            </a:r>
            <a:r>
              <a:rPr lang="en-IN" dirty="0" err="1"/>
              <a:t>deprivatory</a:t>
            </a:r>
            <a:r>
              <a:rPr lang="en-IN" dirty="0"/>
              <a:t>.” </a:t>
            </a:r>
          </a:p>
          <a:p>
            <a:endParaRPr lang="en-IN" dirty="0"/>
          </a:p>
          <a:p>
            <a:endParaRPr lang="en-US" dirty="0"/>
          </a:p>
        </p:txBody>
      </p:sp>
    </p:spTree>
    <p:extLst>
      <p:ext uri="{BB962C8B-B14F-4D97-AF65-F5344CB8AC3E}">
        <p14:creationId xmlns:p14="http://schemas.microsoft.com/office/powerpoint/2010/main" val="3809325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8F44D-054E-E748-8B96-54BAEC407CAF}"/>
              </a:ext>
            </a:extLst>
          </p:cNvPr>
          <p:cNvSpPr>
            <a:spLocks noGrp="1"/>
          </p:cNvSpPr>
          <p:nvPr>
            <p:ph type="title"/>
          </p:nvPr>
        </p:nvSpPr>
        <p:spPr/>
        <p:txBody>
          <a:bodyPr/>
          <a:lstStyle/>
          <a:p>
            <a:r>
              <a:rPr lang="en-US" dirty="0"/>
              <a:t>MEANING OF DISCOUNTS</a:t>
            </a:r>
          </a:p>
        </p:txBody>
      </p:sp>
      <p:sp>
        <p:nvSpPr>
          <p:cNvPr id="3" name="Content Placeholder 2">
            <a:extLst>
              <a:ext uri="{FF2B5EF4-FFF2-40B4-BE49-F238E27FC236}">
                <a16:creationId xmlns:a16="http://schemas.microsoft.com/office/drawing/2014/main" id="{6D3277FE-F4A6-6146-99AA-CDB283D73F77}"/>
              </a:ext>
            </a:extLst>
          </p:cNvPr>
          <p:cNvSpPr>
            <a:spLocks noGrp="1"/>
          </p:cNvSpPr>
          <p:nvPr>
            <p:ph idx="1"/>
          </p:nvPr>
        </p:nvSpPr>
        <p:spPr/>
        <p:txBody>
          <a:bodyPr/>
          <a:lstStyle/>
          <a:p>
            <a:r>
              <a:rPr lang="en-US" dirty="0"/>
              <a:t>Same ratio followed in </a:t>
            </a:r>
            <a:r>
              <a:rPr lang="en-IN" dirty="0"/>
              <a:t>Maya Appliances (</a:t>
            </a:r>
            <a:r>
              <a:rPr lang="en-IN" dirty="0" err="1"/>
              <a:t>Pvt.</a:t>
            </a:r>
            <a:r>
              <a:rPr lang="en-IN" dirty="0"/>
              <a:t>) Ltd. v. Additional Commissioner of Commercial Taxes 2018 (10) G.S.T.L. 6 (S.C.) </a:t>
            </a:r>
          </a:p>
          <a:p>
            <a:endParaRPr lang="en-US" dirty="0"/>
          </a:p>
        </p:txBody>
      </p:sp>
    </p:spTree>
    <p:extLst>
      <p:ext uri="{BB962C8B-B14F-4D97-AF65-F5344CB8AC3E}">
        <p14:creationId xmlns:p14="http://schemas.microsoft.com/office/powerpoint/2010/main" val="3154280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2271</TotalTime>
  <Words>3751</Words>
  <Application>Microsoft Macintosh PowerPoint</Application>
  <PresentationFormat>Widescreen</PresentationFormat>
  <Paragraphs>107</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 Black</vt:lpstr>
      <vt:lpstr>Calibri</vt:lpstr>
      <vt:lpstr>Calibri Light</vt:lpstr>
      <vt:lpstr>Office Theme</vt:lpstr>
      <vt:lpstr>DISCOUNTS/INCENTIVES - GST IMPLICATIONS</vt:lpstr>
      <vt:lpstr>CHARGING PROVISIONS</vt:lpstr>
      <vt:lpstr>SCOPE OF SUPPLY</vt:lpstr>
      <vt:lpstr>VALUE OF SUPPLY</vt:lpstr>
      <vt:lpstr>DISCOUNTS</vt:lpstr>
      <vt:lpstr>MEANING OF DISCOUNTS</vt:lpstr>
      <vt:lpstr>MEANING OF DISCOUNTS</vt:lpstr>
      <vt:lpstr>MEANING OF DISCOUNTS</vt:lpstr>
      <vt:lpstr>MEANING OF DISCOUNTS</vt:lpstr>
      <vt:lpstr>CREDIT NOTES</vt:lpstr>
      <vt:lpstr>CONDITION OF A CONTRACT</vt:lpstr>
      <vt:lpstr>CONDITION OF A CONTRACT</vt:lpstr>
      <vt:lpstr>CONDITION OF A CONTRACT</vt:lpstr>
      <vt:lpstr>CONDITION OF A CONTRACT</vt:lpstr>
      <vt:lpstr>CONDITION OF A CONTRACT</vt:lpstr>
      <vt:lpstr>ITC IMPLICATIONS</vt:lpstr>
      <vt:lpstr>PAYMENT CONDITION</vt:lpstr>
      <vt:lpstr>PAYMENT BY WAY OF ACCOUNTING CN</vt:lpstr>
      <vt:lpstr>PAYMENT BY WAY OF ACCOUNTING CN</vt:lpstr>
      <vt:lpstr>INTEREST – GROSS OR NET</vt:lpstr>
      <vt:lpstr>LEGAL PROVISION</vt:lpstr>
      <vt:lpstr>PROVISO INSERTED BUT NOT NOTIFIED YET</vt:lpstr>
      <vt:lpstr>CONTENTIONS</vt:lpstr>
      <vt:lpstr>CONTENTIONS</vt:lpstr>
      <vt:lpstr>CONTENTIONS</vt:lpstr>
      <vt:lpstr>CONTENTIONS</vt:lpstr>
      <vt:lpstr>CONTENTIONS</vt:lpstr>
      <vt:lpstr>CONTENTIONS</vt:lpstr>
      <vt:lpstr>CASE LAW</vt:lpstr>
      <vt:lpstr>THANKS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of Supply</dc:title>
  <dc:creator>Abhay Desai</dc:creator>
  <cp:lastModifiedBy>Ujas Patel</cp:lastModifiedBy>
  <cp:revision>275</cp:revision>
  <dcterms:created xsi:type="dcterms:W3CDTF">2019-05-02T11:49:28Z</dcterms:created>
  <dcterms:modified xsi:type="dcterms:W3CDTF">2020-03-06T05:58:43Z</dcterms:modified>
</cp:coreProperties>
</file>