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570550f2e0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g570550f2e0_2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70550f2e0_2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570550f2e0_2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70550f2e0_2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570550f2e0_2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570550f2e0_2_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70550f2e0_2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70550f2e0_2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70550f2e0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570550f2e0_2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70550f2e0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570550f2e0_2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570550f2e0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570550f2e0_2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570550f2e0_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570550f2e0_2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570550f2e0_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570550f2e0_2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570550f2e0_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70550f2e0_2_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70550f2e0_2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70550f2e0_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570550f2e0_2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70550f2e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g570550f2e0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570550f2e0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570550f2e0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70550f2e0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70550f2e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70550f2e0_2_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70550f2e0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3" name="Shape 23"/>
        <p:cNvGrpSpPr/>
        <p:nvPr/>
      </p:nvGrpSpPr>
      <p:grpSpPr>
        <a:xfrm>
          <a:off x="0" y="0"/>
          <a:ext cx="0" cy="0"/>
          <a:chOff x="0" y="0"/>
          <a:chExt cx="0" cy="0"/>
        </a:xfrm>
      </p:grpSpPr>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ITC forms in GST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365575" y="148125"/>
            <a:ext cx="110838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sz="4000"/>
              <a:t>ITC 02: Shifting ITC in case of transfer of business</a:t>
            </a:r>
            <a:endParaRPr sz="4000"/>
          </a:p>
        </p:txBody>
      </p:sp>
      <p:pic>
        <p:nvPicPr>
          <p:cNvPr id="136" name="Google Shape;136;p22"/>
          <p:cNvPicPr preferRelativeResize="0"/>
          <p:nvPr/>
        </p:nvPicPr>
        <p:blipFill>
          <a:blip r:embed="rId3">
            <a:alphaModFix/>
          </a:blip>
          <a:stretch>
            <a:fillRect/>
          </a:stretch>
        </p:blipFill>
        <p:spPr>
          <a:xfrm>
            <a:off x="547200" y="856425"/>
            <a:ext cx="10814549" cy="4927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3"/>
          <p:cNvSpPr txBox="1"/>
          <p:nvPr>
            <p:ph idx="4294967295" type="title"/>
          </p:nvPr>
        </p:nvSpPr>
        <p:spPr>
          <a:xfrm>
            <a:off x="838200" y="206622"/>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02: When to use</a:t>
            </a:r>
            <a:endParaRPr/>
          </a:p>
        </p:txBody>
      </p:sp>
      <p:sp>
        <p:nvSpPr>
          <p:cNvPr id="142" name="Google Shape;142;p23"/>
          <p:cNvSpPr txBox="1"/>
          <p:nvPr/>
        </p:nvSpPr>
        <p:spPr>
          <a:xfrm>
            <a:off x="511800" y="1316025"/>
            <a:ext cx="10842000" cy="3962700"/>
          </a:xfrm>
          <a:prstGeom prst="rect">
            <a:avLst/>
          </a:prstGeom>
          <a:noFill/>
          <a:ln>
            <a:noFill/>
          </a:ln>
        </p:spPr>
        <p:txBody>
          <a:bodyPr anchorCtr="0" anchor="t" bIns="274300" lIns="91425" spcFirstLastPara="1" rIns="91425" wrap="square" tIns="91425">
            <a:noAutofit/>
          </a:bodyPr>
          <a:lstStyle/>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Section 18(3)</a:t>
            </a:r>
            <a:endParaRPr sz="2400">
              <a:latin typeface="Calibri"/>
              <a:ea typeface="Calibri"/>
              <a:cs typeface="Calibri"/>
              <a:sym typeface="Calibri"/>
            </a:endParaRPr>
          </a:p>
          <a:p>
            <a:pPr indent="0" lvl="0" marL="0" rtl="0" algn="l">
              <a:spcBef>
                <a:spcPts val="0"/>
              </a:spcBef>
              <a:spcAft>
                <a:spcPts val="0"/>
              </a:spcAft>
              <a:buNone/>
            </a:pPr>
            <a:r>
              <a:rPr lang="en-US" sz="2400">
                <a:latin typeface="Calibri"/>
                <a:ea typeface="Calibri"/>
                <a:cs typeface="Calibri"/>
                <a:sym typeface="Calibri"/>
              </a:rPr>
              <a:t>When there is a change in constitution of a registered person on account of </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Sale</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merger</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demerger</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amalgamation</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lease or transfer</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with specific provision for transfer of liabilities . </a:t>
            </a:r>
            <a:endParaRPr sz="2400">
              <a:latin typeface="Calibri"/>
              <a:ea typeface="Calibri"/>
              <a:cs typeface="Calibri"/>
              <a:sym typeface="Calibri"/>
            </a:endParaRPr>
          </a:p>
          <a:p>
            <a:pPr indent="0" lvl="0" marL="0" rtl="0" algn="l">
              <a:spcBef>
                <a:spcPts val="0"/>
              </a:spcBef>
              <a:spcAft>
                <a:spcPts val="0"/>
              </a:spcAft>
              <a:buNone/>
            </a:pPr>
            <a:r>
              <a:rPr lang="en-US" sz="2400">
                <a:latin typeface="Calibri"/>
                <a:ea typeface="Calibri"/>
                <a:cs typeface="Calibri"/>
                <a:sym typeface="Calibri"/>
              </a:rPr>
              <a:t>The said person shall be allowed to take ITC , which remained unutilised in his electronic credit ledger. This ITC will be shifted to the transferee.</a:t>
            </a:r>
            <a:endParaRPr sz="24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4"/>
          <p:cNvSpPr txBox="1"/>
          <p:nvPr>
            <p:ph idx="4294967295" type="title"/>
          </p:nvPr>
        </p:nvSpPr>
        <p:spPr>
          <a:xfrm>
            <a:off x="838200" y="177372"/>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02: How to use</a:t>
            </a:r>
            <a:endParaRPr/>
          </a:p>
        </p:txBody>
      </p:sp>
      <p:sp>
        <p:nvSpPr>
          <p:cNvPr id="148" name="Google Shape;148;p24"/>
          <p:cNvSpPr txBox="1"/>
          <p:nvPr/>
        </p:nvSpPr>
        <p:spPr>
          <a:xfrm>
            <a:off x="511800" y="1316025"/>
            <a:ext cx="10842000" cy="3962700"/>
          </a:xfrm>
          <a:prstGeom prst="rect">
            <a:avLst/>
          </a:prstGeom>
          <a:noFill/>
          <a:ln>
            <a:noFill/>
          </a:ln>
        </p:spPr>
        <p:txBody>
          <a:bodyPr anchorCtr="0" anchor="t" bIns="274300" lIns="91425" spcFirstLastPara="1" rIns="91425" wrap="square" tIns="91425">
            <a:noAutofit/>
          </a:bodyPr>
          <a:lstStyle/>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Go to GST dashboard and select the forms from ITC forms. Select section which is relevant for filing. It will be any of section 18(1) a,b or d.</a:t>
            </a:r>
            <a:endParaRPr sz="2400">
              <a:latin typeface="Calibri"/>
              <a:ea typeface="Calibri"/>
              <a:cs typeface="Calibri"/>
              <a:sym typeface="Calibri"/>
            </a:endParaRPr>
          </a:p>
          <a:p>
            <a:pPr indent="-381000" lvl="0" marL="457200" marR="0" rtl="0" algn="l">
              <a:lnSpc>
                <a:spcPct val="100000"/>
              </a:lnSpc>
              <a:spcBef>
                <a:spcPts val="0"/>
              </a:spcBef>
              <a:spcAft>
                <a:spcPts val="0"/>
              </a:spcAft>
              <a:buClr>
                <a:srgbClr val="000000"/>
              </a:buClr>
              <a:buSzPts val="2400"/>
              <a:buFont typeface="Calibri"/>
              <a:buChar char="-"/>
            </a:pPr>
            <a:r>
              <a:rPr lang="en-US" sz="2400">
                <a:latin typeface="Calibri"/>
                <a:ea typeface="Calibri"/>
                <a:cs typeface="Calibri"/>
                <a:sym typeface="Calibri"/>
              </a:rPr>
              <a:t>In this case GSTIN of transferee is required to be filled . ITC ledger will be there. Transferor can choose from the ITC ledger what amount they want to shift.</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In this case a certificate from a chartered accountant or a cost accountant will also be required. </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US" sz="2400">
                <a:latin typeface="Calibri"/>
                <a:ea typeface="Calibri"/>
                <a:cs typeface="Calibri"/>
                <a:sym typeface="Calibri"/>
              </a:rPr>
              <a:t>This certificate will be uploaded on postal.</a:t>
            </a:r>
            <a:endParaRPr sz="24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5"/>
          <p:cNvSpPr/>
          <p:nvPr/>
        </p:nvSpPr>
        <p:spPr>
          <a:xfrm>
            <a:off x="2032550" y="1345300"/>
            <a:ext cx="8247150" cy="3758022"/>
          </a:xfrm>
          <a:prstGeom prst="flowChartMultidocument">
            <a:avLst/>
          </a:prstGeom>
          <a:solidFill>
            <a:srgbClr val="6D9EEB"/>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800"/>
              <a:t>FORM ITC 03</a:t>
            </a:r>
            <a:endParaRPr sz="4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6"/>
          <p:cNvSpPr txBox="1"/>
          <p:nvPr>
            <p:ph type="title"/>
          </p:nvPr>
        </p:nvSpPr>
        <p:spPr>
          <a:xfrm>
            <a:off x="833500" y="133500"/>
            <a:ext cx="101625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sz="4000"/>
              <a:t>ITC 03:section 18(4) Section 9 to 10 or 11</a:t>
            </a:r>
            <a:endParaRPr sz="4000"/>
          </a:p>
        </p:txBody>
      </p:sp>
      <p:pic>
        <p:nvPicPr>
          <p:cNvPr id="159" name="Google Shape;159;p26"/>
          <p:cNvPicPr preferRelativeResize="0"/>
          <p:nvPr/>
        </p:nvPicPr>
        <p:blipFill>
          <a:blip r:embed="rId3">
            <a:alphaModFix/>
          </a:blip>
          <a:stretch>
            <a:fillRect/>
          </a:stretch>
        </p:blipFill>
        <p:spPr>
          <a:xfrm>
            <a:off x="897875" y="979500"/>
            <a:ext cx="9877425" cy="4095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7"/>
          <p:cNvSpPr txBox="1"/>
          <p:nvPr>
            <p:ph type="title"/>
          </p:nvPr>
        </p:nvSpPr>
        <p:spPr>
          <a:xfrm>
            <a:off x="735625" y="365125"/>
            <a:ext cx="10515600" cy="666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ITC 03: When to use</a:t>
            </a:r>
            <a:endParaRPr/>
          </a:p>
        </p:txBody>
      </p:sp>
      <p:sp>
        <p:nvSpPr>
          <p:cNvPr id="165" name="Google Shape;165;p27"/>
          <p:cNvSpPr txBox="1"/>
          <p:nvPr>
            <p:ph idx="1" type="body"/>
          </p:nvPr>
        </p:nvSpPr>
        <p:spPr>
          <a:xfrm>
            <a:off x="735625" y="1386950"/>
            <a:ext cx="10515600" cy="43512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a:t>ITC 03 will be used for reversal of input tax credit in following two cases:</a:t>
            </a:r>
            <a:endParaRPr/>
          </a:p>
          <a:p>
            <a:pPr indent="-342900" lvl="1" marL="914400" rtl="0" algn="l">
              <a:spcBef>
                <a:spcPts val="0"/>
              </a:spcBef>
              <a:spcAft>
                <a:spcPts val="0"/>
              </a:spcAft>
              <a:buSzPts val="1800"/>
              <a:buChar char="-"/>
            </a:pPr>
            <a:r>
              <a:rPr lang="en-US"/>
              <a:t>When a person paying tax under normal levy shift to composition levy.</a:t>
            </a:r>
            <a:endParaRPr/>
          </a:p>
          <a:p>
            <a:pPr indent="-342900" lvl="1" marL="914400" rtl="0" algn="l">
              <a:spcBef>
                <a:spcPts val="0"/>
              </a:spcBef>
              <a:spcAft>
                <a:spcPts val="0"/>
              </a:spcAft>
              <a:buSzPts val="1800"/>
              <a:buChar char="-"/>
            </a:pPr>
            <a:r>
              <a:rPr lang="en-US"/>
              <a:t>When a taxable supply becomes exempt.</a:t>
            </a:r>
            <a:endParaRPr/>
          </a:p>
          <a:p>
            <a:pPr indent="-342900" lvl="0" marL="457200" rtl="0" algn="l">
              <a:spcBef>
                <a:spcPts val="0"/>
              </a:spcBef>
              <a:spcAft>
                <a:spcPts val="0"/>
              </a:spcAft>
              <a:buSzPts val="1800"/>
              <a:buChar char="-"/>
            </a:pPr>
            <a:r>
              <a:rPr lang="en-US"/>
              <a:t>Taxable person will be liable to pay an amount </a:t>
            </a:r>
            <a:endParaRPr/>
          </a:p>
          <a:p>
            <a:pPr indent="-342900" lvl="1" marL="914400" rtl="0" algn="l">
              <a:spcBef>
                <a:spcPts val="0"/>
              </a:spcBef>
              <a:spcAft>
                <a:spcPts val="0"/>
              </a:spcAft>
              <a:buSzPts val="1800"/>
              <a:buChar char="-"/>
            </a:pPr>
            <a:r>
              <a:rPr lang="en-US"/>
              <a:t>equivalent to ITC of inputs and capital goods in stock on the </a:t>
            </a:r>
            <a:r>
              <a:rPr lang="en-US"/>
              <a:t>immediately</a:t>
            </a:r>
            <a:r>
              <a:rPr lang="en-US"/>
              <a:t> preceding day of shifting.</a:t>
            </a:r>
            <a:endParaRPr/>
          </a:p>
          <a:p>
            <a:pPr indent="-342900" lvl="1" marL="914400" rtl="0" algn="l">
              <a:spcBef>
                <a:spcPts val="0"/>
              </a:spcBef>
              <a:spcAft>
                <a:spcPts val="0"/>
              </a:spcAft>
              <a:buSzPts val="1800"/>
              <a:buChar char="-"/>
            </a:pPr>
            <a:r>
              <a:rPr lang="en-US"/>
              <a:t>ITC of capital goods will be reduced by 5% per quarter and then balancing figure will be reversed.</a:t>
            </a:r>
            <a:endParaRPr/>
          </a:p>
          <a:p>
            <a:pPr indent="0" lvl="0" marL="0" rtl="0" algn="l">
              <a:spcBef>
                <a:spcPts val="10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8"/>
          <p:cNvSpPr txBox="1"/>
          <p:nvPr>
            <p:ph type="title"/>
          </p:nvPr>
        </p:nvSpPr>
        <p:spPr>
          <a:xfrm>
            <a:off x="838200" y="365125"/>
            <a:ext cx="10515600" cy="834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ITC 03: How to use</a:t>
            </a:r>
            <a:endParaRPr/>
          </a:p>
        </p:txBody>
      </p:sp>
      <p:sp>
        <p:nvSpPr>
          <p:cNvPr id="171" name="Google Shape;171;p28"/>
          <p:cNvSpPr txBox="1"/>
          <p:nvPr>
            <p:ph idx="1" type="body"/>
          </p:nvPr>
        </p:nvSpPr>
        <p:spPr>
          <a:xfrm>
            <a:off x="838200" y="1386000"/>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Details of inputs and capital goods will be feeded into this form.</a:t>
            </a:r>
            <a:endParaRPr/>
          </a:p>
          <a:p>
            <a:pPr indent="-342900" lvl="0" marL="457200" rtl="0" algn="l">
              <a:spcBef>
                <a:spcPts val="1000"/>
              </a:spcBef>
              <a:spcAft>
                <a:spcPts val="0"/>
              </a:spcAft>
              <a:buSzPts val="1800"/>
              <a:buChar char="-"/>
            </a:pPr>
            <a:r>
              <a:rPr lang="en-US"/>
              <a:t>where invoice is available </a:t>
            </a:r>
            <a:endParaRPr/>
          </a:p>
          <a:p>
            <a:pPr indent="-342900" lvl="0" marL="457200" rtl="0" algn="l">
              <a:spcBef>
                <a:spcPts val="0"/>
              </a:spcBef>
              <a:spcAft>
                <a:spcPts val="0"/>
              </a:spcAft>
              <a:buSzPts val="1800"/>
              <a:buChar char="-"/>
            </a:pPr>
            <a:r>
              <a:rPr lang="en-US"/>
              <a:t>where invoice is not available</a:t>
            </a:r>
            <a:endParaRPr/>
          </a:p>
          <a:p>
            <a:pPr indent="-342900" lvl="0" marL="457200" rtl="0" algn="l">
              <a:spcBef>
                <a:spcPts val="0"/>
              </a:spcBef>
              <a:spcAft>
                <a:spcPts val="0"/>
              </a:spcAft>
              <a:buSzPts val="1800"/>
              <a:buChar char="-"/>
            </a:pPr>
            <a:r>
              <a:rPr lang="en-US"/>
              <a:t>inputs and capital goods of GST regime</a:t>
            </a:r>
            <a:endParaRPr/>
          </a:p>
          <a:p>
            <a:pPr indent="-342900" lvl="0" marL="457200" rtl="0" algn="l">
              <a:spcBef>
                <a:spcPts val="0"/>
              </a:spcBef>
              <a:spcAft>
                <a:spcPts val="0"/>
              </a:spcAft>
              <a:buSzPts val="1800"/>
              <a:buChar char="-"/>
            </a:pPr>
            <a:r>
              <a:rPr lang="en-US"/>
              <a:t>inputs and capital goods of pre GST regime</a:t>
            </a:r>
            <a:endParaRPr/>
          </a:p>
          <a:p>
            <a:pPr indent="0" lvl="0" marL="0" rtl="0" algn="l">
              <a:spcBef>
                <a:spcPts val="1000"/>
              </a:spcBef>
              <a:spcAft>
                <a:spcPts val="0"/>
              </a:spcAft>
              <a:buNone/>
            </a:pPr>
            <a:r>
              <a:rPr lang="en-US"/>
              <a:t>All of above details will be entered. The amount of relevant ITC will be reduced from the balance.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9"/>
          <p:cNvSpPr/>
          <p:nvPr/>
        </p:nvSpPr>
        <p:spPr>
          <a:xfrm>
            <a:off x="2032550" y="1345300"/>
            <a:ext cx="8247150" cy="3758022"/>
          </a:xfrm>
          <a:prstGeom prst="flowChartMultidocument">
            <a:avLst/>
          </a:prstGeom>
          <a:solidFill>
            <a:srgbClr val="6D9EEB"/>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800"/>
              <a:t>FORM ITC 04</a:t>
            </a:r>
            <a:endParaRPr sz="4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pic>
        <p:nvPicPr>
          <p:cNvPr id="181" name="Google Shape;181;p30"/>
          <p:cNvPicPr preferRelativeResize="0"/>
          <p:nvPr/>
        </p:nvPicPr>
        <p:blipFill>
          <a:blip r:embed="rId3">
            <a:alphaModFix/>
          </a:blip>
          <a:stretch>
            <a:fillRect/>
          </a:stretch>
        </p:blipFill>
        <p:spPr>
          <a:xfrm>
            <a:off x="927425" y="818850"/>
            <a:ext cx="10096500" cy="4776200"/>
          </a:xfrm>
          <a:prstGeom prst="rect">
            <a:avLst/>
          </a:prstGeom>
          <a:noFill/>
          <a:ln>
            <a:noFill/>
          </a:ln>
        </p:spPr>
      </p:pic>
      <p:sp>
        <p:nvSpPr>
          <p:cNvPr id="182" name="Google Shape;182;p30"/>
          <p:cNvSpPr txBox="1"/>
          <p:nvPr>
            <p:ph type="title"/>
          </p:nvPr>
        </p:nvSpPr>
        <p:spPr>
          <a:xfrm>
            <a:off x="1028700" y="174750"/>
            <a:ext cx="10515600" cy="644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ITC 04: Retrun for goods sent to job worker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1"/>
          <p:cNvSpPr txBox="1"/>
          <p:nvPr>
            <p:ph type="title"/>
          </p:nvPr>
        </p:nvSpPr>
        <p:spPr>
          <a:xfrm>
            <a:off x="838200" y="365125"/>
            <a:ext cx="10515600" cy="6438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ITC 04: When to use</a:t>
            </a:r>
            <a:endParaRPr/>
          </a:p>
        </p:txBody>
      </p:sp>
      <p:sp>
        <p:nvSpPr>
          <p:cNvPr id="188" name="Google Shape;188;p31"/>
          <p:cNvSpPr txBox="1"/>
          <p:nvPr>
            <p:ph idx="1" type="body"/>
          </p:nvPr>
        </p:nvSpPr>
        <p:spPr>
          <a:xfrm>
            <a:off x="838200" y="1253400"/>
            <a:ext cx="10515600" cy="43512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Char char="-"/>
            </a:pPr>
            <a:r>
              <a:rPr lang="en-US"/>
              <a:t>ITC 04 is a return required to be filed by a person sending goods to a job worker.</a:t>
            </a:r>
            <a:endParaRPr/>
          </a:p>
          <a:p>
            <a:pPr indent="-342900" lvl="0" marL="457200" rtl="0" algn="l">
              <a:spcBef>
                <a:spcPts val="0"/>
              </a:spcBef>
              <a:spcAft>
                <a:spcPts val="0"/>
              </a:spcAft>
              <a:buSzPts val="1800"/>
              <a:buChar char="-"/>
            </a:pPr>
            <a:r>
              <a:rPr lang="en-US"/>
              <a:t>This return contains the details of goods send or received from a job worker.</a:t>
            </a:r>
            <a:endParaRPr/>
          </a:p>
          <a:p>
            <a:pPr indent="-342900" lvl="0" marL="457200" rtl="0" algn="l">
              <a:spcBef>
                <a:spcPts val="0"/>
              </a:spcBef>
              <a:spcAft>
                <a:spcPts val="0"/>
              </a:spcAft>
              <a:buSzPts val="1800"/>
              <a:buChar char="-"/>
            </a:pPr>
            <a:r>
              <a:rPr lang="en-US"/>
              <a:t>A principal following the procedure of section 143 of CGST Act is required to file it.</a:t>
            </a:r>
            <a:endParaRPr/>
          </a:p>
          <a:p>
            <a:pPr indent="-342900" lvl="0" marL="457200" rtl="0" algn="l">
              <a:spcBef>
                <a:spcPts val="0"/>
              </a:spcBef>
              <a:spcAft>
                <a:spcPts val="0"/>
              </a:spcAft>
              <a:buSzPts val="1800"/>
              <a:buChar char="-"/>
            </a:pPr>
            <a:r>
              <a:t/>
            </a:r>
            <a:endParaRPr/>
          </a:p>
          <a:p>
            <a:pPr indent="0" lvl="0" marL="0" rtl="0" algn="l">
              <a:spcBef>
                <a:spcPts val="10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4"/>
          <p:cNvSpPr/>
          <p:nvPr/>
        </p:nvSpPr>
        <p:spPr>
          <a:xfrm>
            <a:off x="2032550" y="1345300"/>
            <a:ext cx="8247150" cy="3758022"/>
          </a:xfrm>
          <a:prstGeom prst="flowChartMultidocument">
            <a:avLst/>
          </a:prstGeom>
          <a:solidFill>
            <a:srgbClr val="6D9EEB"/>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800"/>
              <a:t>FORM ITC 01</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5"/>
          <p:cNvSpPr txBox="1"/>
          <p:nvPr>
            <p:ph type="title"/>
          </p:nvPr>
        </p:nvSpPr>
        <p:spPr>
          <a:xfrm>
            <a:off x="838200" y="206622"/>
            <a:ext cx="10515600" cy="70839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01: Declaration u/s 18(1)</a:t>
            </a:r>
            <a:endParaRPr/>
          </a:p>
        </p:txBody>
      </p:sp>
      <p:pic>
        <p:nvPicPr>
          <p:cNvPr id="95" name="Google Shape;95;p15"/>
          <p:cNvPicPr preferRelativeResize="0"/>
          <p:nvPr/>
        </p:nvPicPr>
        <p:blipFill>
          <a:blip r:embed="rId3">
            <a:alphaModFix/>
          </a:blip>
          <a:stretch>
            <a:fillRect/>
          </a:stretch>
        </p:blipFill>
        <p:spPr>
          <a:xfrm>
            <a:off x="679950" y="1345840"/>
            <a:ext cx="11420475" cy="3981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6"/>
          <p:cNvSpPr txBox="1"/>
          <p:nvPr>
            <p:ph idx="4294967295" type="title"/>
          </p:nvPr>
        </p:nvSpPr>
        <p:spPr>
          <a:xfrm>
            <a:off x="838200" y="206622"/>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01: When to use</a:t>
            </a:r>
            <a:endParaRPr/>
          </a:p>
        </p:txBody>
      </p:sp>
      <p:sp>
        <p:nvSpPr>
          <p:cNvPr id="101" name="Google Shape;101;p16"/>
          <p:cNvSpPr txBox="1"/>
          <p:nvPr/>
        </p:nvSpPr>
        <p:spPr>
          <a:xfrm>
            <a:off x="511800" y="1316025"/>
            <a:ext cx="10842000" cy="3962700"/>
          </a:xfrm>
          <a:prstGeom prst="rect">
            <a:avLst/>
          </a:prstGeom>
          <a:noFill/>
          <a:ln>
            <a:noFill/>
          </a:ln>
        </p:spPr>
        <p:txBody>
          <a:bodyPr anchorCtr="0" anchor="t" bIns="274300" lIns="91425" spcFirstLastPara="1" rIns="91425" wrap="square" tIns="91425">
            <a:noAutofit/>
          </a:bodyPr>
          <a:lstStyle/>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Section 18(a): Normal </a:t>
            </a:r>
            <a:r>
              <a:rPr lang="en-US" sz="1800">
                <a:latin typeface="Calibri"/>
                <a:ea typeface="Calibri"/>
                <a:cs typeface="Calibri"/>
                <a:sym typeface="Calibri"/>
              </a:rPr>
              <a:t>registration</a:t>
            </a:r>
            <a:r>
              <a:rPr lang="en-US" sz="1800">
                <a:latin typeface="Calibri"/>
                <a:ea typeface="Calibri"/>
                <a:cs typeface="Calibri"/>
                <a:sym typeface="Calibri"/>
              </a:rPr>
              <a:t>:  In case of new </a:t>
            </a:r>
            <a:r>
              <a:rPr lang="en-US" sz="1800">
                <a:latin typeface="Calibri"/>
                <a:ea typeface="Calibri"/>
                <a:cs typeface="Calibri"/>
                <a:sym typeface="Calibri"/>
              </a:rPr>
              <a:t>registration</a:t>
            </a:r>
            <a:r>
              <a:rPr lang="en-US" sz="1800">
                <a:latin typeface="Calibri"/>
                <a:ea typeface="Calibri"/>
                <a:cs typeface="Calibri"/>
                <a:sym typeface="Calibri"/>
              </a:rPr>
              <a:t> is the taxpayer takes </a:t>
            </a:r>
            <a:r>
              <a:rPr lang="en-US" sz="1800">
                <a:latin typeface="Calibri"/>
                <a:ea typeface="Calibri"/>
                <a:cs typeface="Calibri"/>
                <a:sym typeface="Calibri"/>
              </a:rPr>
              <a:t>registration</a:t>
            </a:r>
            <a:r>
              <a:rPr lang="en-US" sz="1800">
                <a:latin typeface="Calibri"/>
                <a:ea typeface="Calibri"/>
                <a:cs typeface="Calibri"/>
                <a:sym typeface="Calibri"/>
              </a:rPr>
              <a:t> within 30 days from the date when he become liable. he will be eligible to take the input tax credit on inputs in stock , in semi finished and finished goods as on the day </a:t>
            </a:r>
            <a:r>
              <a:rPr lang="en-US" sz="1800">
                <a:latin typeface="Calibri"/>
                <a:ea typeface="Calibri"/>
                <a:cs typeface="Calibri"/>
                <a:sym typeface="Calibri"/>
              </a:rPr>
              <a:t>immediately</a:t>
            </a:r>
            <a:r>
              <a:rPr lang="en-US" sz="1800">
                <a:latin typeface="Calibri"/>
                <a:ea typeface="Calibri"/>
                <a:cs typeface="Calibri"/>
                <a:sym typeface="Calibri"/>
              </a:rPr>
              <a:t> </a:t>
            </a:r>
            <a:r>
              <a:rPr lang="en-US" sz="1800">
                <a:latin typeface="Calibri"/>
                <a:ea typeface="Calibri"/>
                <a:cs typeface="Calibri"/>
                <a:sym typeface="Calibri"/>
              </a:rPr>
              <a:t>preceding</a:t>
            </a:r>
            <a:r>
              <a:rPr lang="en-US" sz="1800">
                <a:latin typeface="Calibri"/>
                <a:ea typeface="Calibri"/>
                <a:cs typeface="Calibri"/>
                <a:sym typeface="Calibri"/>
              </a:rPr>
              <a:t> the day when he become liable for </a:t>
            </a:r>
            <a:r>
              <a:rPr lang="en-US" sz="1800">
                <a:latin typeface="Calibri"/>
                <a:ea typeface="Calibri"/>
                <a:cs typeface="Calibri"/>
                <a:sym typeface="Calibri"/>
              </a:rPr>
              <a:t>registration</a:t>
            </a:r>
            <a:r>
              <a:rPr lang="en-US" sz="1800">
                <a:latin typeface="Calibri"/>
                <a:ea typeface="Calibri"/>
                <a:cs typeface="Calibri"/>
                <a:sym typeface="Calibri"/>
              </a:rPr>
              <a:t>.</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0" lvl="0" marL="457200" rtl="0" algn="l">
              <a:spcBef>
                <a:spcPts val="0"/>
              </a:spcBef>
              <a:spcAft>
                <a:spcPts val="0"/>
              </a:spcAft>
              <a:buNone/>
            </a:pPr>
            <a:r>
              <a:rPr i="1" lang="en-US" sz="1800">
                <a:latin typeface="Calibri"/>
                <a:ea typeface="Calibri"/>
                <a:cs typeface="Calibri"/>
                <a:sym typeface="Calibri"/>
              </a:rPr>
              <a:t>e.g. XYZ LTD was formed on 31st January 2019. On 20th March 2019 their turnover crossed the threshold limit of Rs. 20 lac. They applied for registration on 30th March and duly granted the registration. They will be eligible to claim the ITC on stock of inputs and inputs contained in stock of semi </a:t>
            </a:r>
            <a:r>
              <a:rPr i="1" lang="en-US" sz="1800">
                <a:latin typeface="Calibri"/>
                <a:ea typeface="Calibri"/>
                <a:cs typeface="Calibri"/>
                <a:sym typeface="Calibri"/>
              </a:rPr>
              <a:t>finished</a:t>
            </a:r>
            <a:r>
              <a:rPr i="1" lang="en-US" sz="1800">
                <a:latin typeface="Calibri"/>
                <a:ea typeface="Calibri"/>
                <a:cs typeface="Calibri"/>
                <a:sym typeface="Calibri"/>
              </a:rPr>
              <a:t> and finished goods as on 19th March 2019. They will be able to avail this ITC by filing ITC 01 on the portal. </a:t>
            </a:r>
            <a:endParaRPr i="1"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7"/>
          <p:cNvSpPr txBox="1"/>
          <p:nvPr>
            <p:ph idx="4294967295" type="title"/>
          </p:nvPr>
        </p:nvSpPr>
        <p:spPr>
          <a:xfrm>
            <a:off x="838200" y="206622"/>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01: When to use</a:t>
            </a:r>
            <a:endParaRPr/>
          </a:p>
        </p:txBody>
      </p:sp>
      <p:sp>
        <p:nvSpPr>
          <p:cNvPr id="107" name="Google Shape;107;p17"/>
          <p:cNvSpPr txBox="1"/>
          <p:nvPr/>
        </p:nvSpPr>
        <p:spPr>
          <a:xfrm>
            <a:off x="511800" y="1316025"/>
            <a:ext cx="10842000" cy="3962700"/>
          </a:xfrm>
          <a:prstGeom prst="rect">
            <a:avLst/>
          </a:prstGeom>
          <a:noFill/>
          <a:ln>
            <a:noFill/>
          </a:ln>
        </p:spPr>
        <p:txBody>
          <a:bodyPr anchorCtr="0" anchor="t" bIns="274300" lIns="91425" spcFirstLastPara="1" rIns="91425" wrap="square" tIns="91425">
            <a:noAutofit/>
          </a:bodyPr>
          <a:lstStyle/>
          <a:p>
            <a:pPr indent="0" lvl="0" marL="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Section 18(b) Voluntary registration: Taxpayers who has taken a voluntary registration u/s 25(2) are also eligible for same ITC on their opening stock of inputs. In this case ITC of date immediately preceding the day when registration was granted will be considered.</a:t>
            </a:r>
            <a:endParaRPr sz="1800">
              <a:latin typeface="Calibri"/>
              <a:ea typeface="Calibri"/>
              <a:cs typeface="Calibri"/>
              <a:sym typeface="Calibri"/>
            </a:endParaRPr>
          </a:p>
          <a:p>
            <a:pPr indent="0" lvl="0" marL="45720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Section 18(c) shifting from composition to normal levy: In this case the ITC on stock and capital goods will be available. The day immediately preceding the day when the transfer from composition to normal levy was made, will be relevant.</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Section 18(d) Exempt supply become taxable:: In this case where the exempt supply become taxable ITC of stock of inputs and capital goods shall be available. In this case day immediately preceding the date of becoming taxable will be the relevant date for stock.</a:t>
            </a:r>
            <a:endParaRPr sz="18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8"/>
          <p:cNvSpPr txBox="1"/>
          <p:nvPr>
            <p:ph idx="4294967295" type="title"/>
          </p:nvPr>
        </p:nvSpPr>
        <p:spPr>
          <a:xfrm>
            <a:off x="838200" y="177372"/>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01: How to use</a:t>
            </a:r>
            <a:endParaRPr/>
          </a:p>
        </p:txBody>
      </p:sp>
      <p:sp>
        <p:nvSpPr>
          <p:cNvPr id="113" name="Google Shape;113;p18"/>
          <p:cNvSpPr txBox="1"/>
          <p:nvPr/>
        </p:nvSpPr>
        <p:spPr>
          <a:xfrm>
            <a:off x="511800" y="1316025"/>
            <a:ext cx="10842000" cy="3962700"/>
          </a:xfrm>
          <a:prstGeom prst="rect">
            <a:avLst/>
          </a:prstGeom>
          <a:noFill/>
          <a:ln>
            <a:noFill/>
          </a:ln>
        </p:spPr>
        <p:txBody>
          <a:bodyPr anchorCtr="0" anchor="t" bIns="274300" lIns="91425" spcFirstLastPara="1" rIns="91425" wrap="square" tIns="91425">
            <a:noAutofit/>
          </a:bodyPr>
          <a:lstStyle/>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Go to GST dashboard and select the forms from ITC forms. Select section which is relevant for filing. It will be any of section 18(1) a,b or d.</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Invoice details are required to be filled to claim ITC under this head. Following details will be filled.</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GSTIN of supplier.</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Invoice number.</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Goods type</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UQC</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quantity </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Value </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US" sz="1800">
                <a:latin typeface="Calibri"/>
                <a:ea typeface="Calibri"/>
                <a:cs typeface="Calibri"/>
                <a:sym typeface="Calibri"/>
              </a:rPr>
              <a:t>amount of input tax credit</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The taxpayer is also required to inform whether the goods are contained in stock of goods or of semi finished or finished goods.</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US" sz="1800">
                <a:latin typeface="Calibri"/>
                <a:ea typeface="Calibri"/>
                <a:cs typeface="Calibri"/>
                <a:sym typeface="Calibri"/>
              </a:rPr>
              <a:t>In case of bigger data an offline utility is also available.</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401525" y="104047"/>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01: Declaration u/s 18(1)(a&amp;b)</a:t>
            </a:r>
            <a:endParaRPr/>
          </a:p>
        </p:txBody>
      </p:sp>
      <p:pic>
        <p:nvPicPr>
          <p:cNvPr id="119" name="Google Shape;119;p19"/>
          <p:cNvPicPr preferRelativeResize="0"/>
          <p:nvPr/>
        </p:nvPicPr>
        <p:blipFill>
          <a:blip r:embed="rId3">
            <a:alphaModFix/>
          </a:blip>
          <a:stretch>
            <a:fillRect/>
          </a:stretch>
        </p:blipFill>
        <p:spPr>
          <a:xfrm>
            <a:off x="440425" y="929350"/>
            <a:ext cx="11311150" cy="46126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pic>
        <p:nvPicPr>
          <p:cNvPr id="124" name="Google Shape;124;p20"/>
          <p:cNvPicPr preferRelativeResize="0"/>
          <p:nvPr/>
        </p:nvPicPr>
        <p:blipFill>
          <a:blip r:embed="rId3">
            <a:alphaModFix/>
          </a:blip>
          <a:stretch>
            <a:fillRect/>
          </a:stretch>
        </p:blipFill>
        <p:spPr>
          <a:xfrm>
            <a:off x="198863" y="812350"/>
            <a:ext cx="11794274" cy="5111724"/>
          </a:xfrm>
          <a:prstGeom prst="rect">
            <a:avLst/>
          </a:prstGeom>
          <a:noFill/>
          <a:ln>
            <a:noFill/>
          </a:ln>
        </p:spPr>
      </p:pic>
      <p:sp>
        <p:nvSpPr>
          <p:cNvPr id="125" name="Google Shape;125;p20"/>
          <p:cNvSpPr txBox="1"/>
          <p:nvPr>
            <p:ph idx="4294967295" type="title"/>
          </p:nvPr>
        </p:nvSpPr>
        <p:spPr>
          <a:xfrm>
            <a:off x="401525" y="104047"/>
            <a:ext cx="10515600" cy="708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a:t>ITC 01: Declaration u/s 18(1)(c &amp; 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1"/>
          <p:cNvSpPr/>
          <p:nvPr/>
        </p:nvSpPr>
        <p:spPr>
          <a:xfrm>
            <a:off x="2032550" y="1345300"/>
            <a:ext cx="8247150" cy="3758022"/>
          </a:xfrm>
          <a:prstGeom prst="flowChartMultidocument">
            <a:avLst/>
          </a:prstGeom>
          <a:solidFill>
            <a:srgbClr val="6D9EEB"/>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4800"/>
              <a:t>FORM ITC 02</a:t>
            </a:r>
            <a:endParaRPr sz="48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