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71" r:id="rId3"/>
    <p:sldId id="272" r:id="rId4"/>
    <p:sldId id="273" r:id="rId5"/>
    <p:sldId id="274" r:id="rId6"/>
    <p:sldId id="270" r:id="rId7"/>
    <p:sldId id="269" r:id="rId8"/>
    <p:sldId id="261" r:id="rId9"/>
    <p:sldId id="262" r:id="rId10"/>
    <p:sldId id="263" r:id="rId11"/>
    <p:sldId id="264" r:id="rId12"/>
    <p:sldId id="265" r:id="rId13"/>
    <p:sldId id="275" r:id="rId14"/>
    <p:sldId id="266" r:id="rId15"/>
    <p:sldId id="276" r:id="rId16"/>
    <p:sldId id="277" r:id="rId17"/>
    <p:sldId id="267" r:id="rId18"/>
    <p:sldId id="268" r:id="rId19"/>
    <p:sldId id="278" r:id="rId20"/>
    <p:sldId id="279" r:id="rId21"/>
    <p:sldId id="280" r:id="rId22"/>
    <p:sldId id="281" r:id="rId23"/>
    <p:sldId id="282" r:id="rId24"/>
    <p:sldId id="283"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8FC005-4D9D-4D29-87C1-A9BBFA554950}"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096C4-C5E1-4F68-9FA3-584C56F7DF7A}" type="slidenum">
              <a:rPr lang="en-US" smtClean="0"/>
              <a:t>‹#›</a:t>
            </a:fld>
            <a:endParaRPr lang="en-US"/>
          </a:p>
        </p:txBody>
      </p:sp>
    </p:spTree>
    <p:extLst>
      <p:ext uri="{BB962C8B-B14F-4D97-AF65-F5344CB8AC3E}">
        <p14:creationId xmlns:p14="http://schemas.microsoft.com/office/powerpoint/2010/main" val="3210009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FC005-4D9D-4D29-87C1-A9BBFA554950}"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096C4-C5E1-4F68-9FA3-584C56F7DF7A}" type="slidenum">
              <a:rPr lang="en-US" smtClean="0"/>
              <a:t>‹#›</a:t>
            </a:fld>
            <a:endParaRPr lang="en-US"/>
          </a:p>
        </p:txBody>
      </p:sp>
    </p:spTree>
    <p:extLst>
      <p:ext uri="{BB962C8B-B14F-4D97-AF65-F5344CB8AC3E}">
        <p14:creationId xmlns:p14="http://schemas.microsoft.com/office/powerpoint/2010/main" val="17465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FC005-4D9D-4D29-87C1-A9BBFA554950}"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096C4-C5E1-4F68-9FA3-584C56F7DF7A}" type="slidenum">
              <a:rPr lang="en-US" smtClean="0"/>
              <a:t>‹#›</a:t>
            </a:fld>
            <a:endParaRPr lang="en-US"/>
          </a:p>
        </p:txBody>
      </p:sp>
    </p:spTree>
    <p:extLst>
      <p:ext uri="{BB962C8B-B14F-4D97-AF65-F5344CB8AC3E}">
        <p14:creationId xmlns:p14="http://schemas.microsoft.com/office/powerpoint/2010/main" val="262008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FC005-4D9D-4D29-87C1-A9BBFA554950}"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096C4-C5E1-4F68-9FA3-584C56F7DF7A}" type="slidenum">
              <a:rPr lang="en-US" smtClean="0"/>
              <a:t>‹#›</a:t>
            </a:fld>
            <a:endParaRPr lang="en-US"/>
          </a:p>
        </p:txBody>
      </p:sp>
    </p:spTree>
    <p:extLst>
      <p:ext uri="{BB962C8B-B14F-4D97-AF65-F5344CB8AC3E}">
        <p14:creationId xmlns:p14="http://schemas.microsoft.com/office/powerpoint/2010/main" val="2175778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8FC005-4D9D-4D29-87C1-A9BBFA554950}"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096C4-C5E1-4F68-9FA3-584C56F7DF7A}" type="slidenum">
              <a:rPr lang="en-US" smtClean="0"/>
              <a:t>‹#›</a:t>
            </a:fld>
            <a:endParaRPr lang="en-US"/>
          </a:p>
        </p:txBody>
      </p:sp>
    </p:spTree>
    <p:extLst>
      <p:ext uri="{BB962C8B-B14F-4D97-AF65-F5344CB8AC3E}">
        <p14:creationId xmlns:p14="http://schemas.microsoft.com/office/powerpoint/2010/main" val="2004007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8FC005-4D9D-4D29-87C1-A9BBFA554950}"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096C4-C5E1-4F68-9FA3-584C56F7DF7A}" type="slidenum">
              <a:rPr lang="en-US" smtClean="0"/>
              <a:t>‹#›</a:t>
            </a:fld>
            <a:endParaRPr lang="en-US"/>
          </a:p>
        </p:txBody>
      </p:sp>
    </p:spTree>
    <p:extLst>
      <p:ext uri="{BB962C8B-B14F-4D97-AF65-F5344CB8AC3E}">
        <p14:creationId xmlns:p14="http://schemas.microsoft.com/office/powerpoint/2010/main" val="1268732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8FC005-4D9D-4D29-87C1-A9BBFA554950}" type="datetimeFigureOut">
              <a:rPr lang="en-US" smtClean="0"/>
              <a:t>9/24/2018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C096C4-C5E1-4F68-9FA3-584C56F7DF7A}" type="slidenum">
              <a:rPr lang="en-US" smtClean="0"/>
              <a:t>‹#›</a:t>
            </a:fld>
            <a:endParaRPr lang="en-US"/>
          </a:p>
        </p:txBody>
      </p:sp>
    </p:spTree>
    <p:extLst>
      <p:ext uri="{BB962C8B-B14F-4D97-AF65-F5344CB8AC3E}">
        <p14:creationId xmlns:p14="http://schemas.microsoft.com/office/powerpoint/2010/main" val="416921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8FC005-4D9D-4D29-87C1-A9BBFA554950}" type="datetimeFigureOut">
              <a:rPr lang="en-US" smtClean="0"/>
              <a:t>9/24/2018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C096C4-C5E1-4F68-9FA3-584C56F7DF7A}" type="slidenum">
              <a:rPr lang="en-US" smtClean="0"/>
              <a:t>‹#›</a:t>
            </a:fld>
            <a:endParaRPr lang="en-US"/>
          </a:p>
        </p:txBody>
      </p:sp>
    </p:spTree>
    <p:extLst>
      <p:ext uri="{BB962C8B-B14F-4D97-AF65-F5344CB8AC3E}">
        <p14:creationId xmlns:p14="http://schemas.microsoft.com/office/powerpoint/2010/main" val="1164010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FC005-4D9D-4D29-87C1-A9BBFA554950}" type="datetimeFigureOut">
              <a:rPr lang="en-US" smtClean="0"/>
              <a:t>9/24/2018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C096C4-C5E1-4F68-9FA3-584C56F7DF7A}" type="slidenum">
              <a:rPr lang="en-US" smtClean="0"/>
              <a:t>‹#›</a:t>
            </a:fld>
            <a:endParaRPr lang="en-US"/>
          </a:p>
        </p:txBody>
      </p:sp>
    </p:spTree>
    <p:extLst>
      <p:ext uri="{BB962C8B-B14F-4D97-AF65-F5344CB8AC3E}">
        <p14:creationId xmlns:p14="http://schemas.microsoft.com/office/powerpoint/2010/main" val="1350994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8FC005-4D9D-4D29-87C1-A9BBFA554950}"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096C4-C5E1-4F68-9FA3-584C56F7DF7A}" type="slidenum">
              <a:rPr lang="en-US" smtClean="0"/>
              <a:t>‹#›</a:t>
            </a:fld>
            <a:endParaRPr lang="en-US"/>
          </a:p>
        </p:txBody>
      </p:sp>
    </p:spTree>
    <p:extLst>
      <p:ext uri="{BB962C8B-B14F-4D97-AF65-F5344CB8AC3E}">
        <p14:creationId xmlns:p14="http://schemas.microsoft.com/office/powerpoint/2010/main" val="197490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8FC005-4D9D-4D29-87C1-A9BBFA554950}"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096C4-C5E1-4F68-9FA3-584C56F7DF7A}" type="slidenum">
              <a:rPr lang="en-US" smtClean="0"/>
              <a:t>‹#›</a:t>
            </a:fld>
            <a:endParaRPr lang="en-US"/>
          </a:p>
        </p:txBody>
      </p:sp>
    </p:spTree>
    <p:extLst>
      <p:ext uri="{BB962C8B-B14F-4D97-AF65-F5344CB8AC3E}">
        <p14:creationId xmlns:p14="http://schemas.microsoft.com/office/powerpoint/2010/main" val="1870809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8FC005-4D9D-4D29-87C1-A9BBFA554950}" type="datetimeFigureOut">
              <a:rPr lang="en-US" smtClean="0"/>
              <a:t>9/24/2018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096C4-C5E1-4F68-9FA3-584C56F7DF7A}" type="slidenum">
              <a:rPr lang="en-US" smtClean="0"/>
              <a:t>‹#›</a:t>
            </a:fld>
            <a:endParaRPr lang="en-US"/>
          </a:p>
        </p:txBody>
      </p:sp>
    </p:spTree>
    <p:extLst>
      <p:ext uri="{BB962C8B-B14F-4D97-AF65-F5344CB8AC3E}">
        <p14:creationId xmlns:p14="http://schemas.microsoft.com/office/powerpoint/2010/main" val="184938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onsultease.com/gst-compliances-in-india/notification-no-502018-central-tax/" TargetMode="External"/><Relationship Id="rId2" Type="http://schemas.openxmlformats.org/officeDocument/2006/relationships/hyperlink" Target="https://www.consultease.com/gst-compliances-in-india/applicability-section-51-cgst-act-tds-gst/" TargetMode="External"/><Relationship Id="rId1" Type="http://schemas.openxmlformats.org/officeDocument/2006/relationships/slideLayout" Target="../slideLayouts/slideLayout2.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hyperlink" Target="https://www.consultease.com/gst-compliances-in-india/notification-no-502018-central-ta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4">
              <a:lumMod val="20000"/>
              <a:lumOff val="80000"/>
            </a:schemeClr>
          </a:solidFill>
        </p:spPr>
        <p:txBody>
          <a:bodyPr>
            <a:normAutofit/>
          </a:bodyPr>
          <a:lstStyle/>
          <a:p>
            <a:r>
              <a:rPr lang="en-US" sz="8800" b="1" dirty="0" smtClean="0">
                <a:solidFill>
                  <a:schemeClr val="accent2"/>
                </a:solidFill>
                <a:latin typeface="Times New Roman" panose="02020603050405020304" pitchFamily="18" charset="0"/>
                <a:cs typeface="Times New Roman" panose="02020603050405020304" pitchFamily="18" charset="0"/>
              </a:rPr>
              <a:t>TDS in GST</a:t>
            </a:r>
            <a:endParaRPr lang="en-US" sz="8800" b="1" dirty="0">
              <a:solidFill>
                <a:schemeClr val="accent2"/>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solidFill>
            <a:schemeClr val="bg1">
              <a:lumMod val="85000"/>
            </a:schemeClr>
          </a:solidFill>
        </p:spPr>
        <p:txBody>
          <a:bodyPr>
            <a:normAutofit/>
          </a:bodyPr>
          <a:lstStyle/>
          <a:p>
            <a:endParaRPr lang="en-US" sz="4000" dirty="0" smtClean="0">
              <a:solidFill>
                <a:schemeClr val="accent4"/>
              </a:solidFill>
            </a:endParaRPr>
          </a:p>
          <a:p>
            <a:pPr algn="r"/>
            <a:r>
              <a:rPr lang="en-US" sz="4000" dirty="0" smtClean="0">
                <a:solidFill>
                  <a:schemeClr val="accent4"/>
                </a:solidFill>
              </a:rPr>
              <a:t>Team </a:t>
            </a:r>
            <a:r>
              <a:rPr lang="en-US" sz="4000" dirty="0" err="1" smtClean="0">
                <a:solidFill>
                  <a:schemeClr val="accent4"/>
                </a:solidFill>
              </a:rPr>
              <a:t>ConsultEase</a:t>
            </a:r>
            <a:endParaRPr lang="en-US" sz="4000" dirty="0">
              <a:solidFill>
                <a:schemeClr val="accent4"/>
              </a:solidFill>
            </a:endParaRPr>
          </a:p>
        </p:txBody>
      </p:sp>
    </p:spTree>
    <p:extLst>
      <p:ext uri="{BB962C8B-B14F-4D97-AF65-F5344CB8AC3E}">
        <p14:creationId xmlns:p14="http://schemas.microsoft.com/office/powerpoint/2010/main" val="1004388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35198859"/>
              </p:ext>
            </p:extLst>
          </p:nvPr>
        </p:nvGraphicFramePr>
        <p:xfrm>
          <a:off x="472440" y="517154"/>
          <a:ext cx="11258005" cy="4979701"/>
        </p:xfrm>
        <a:graphic>
          <a:graphicData uri="http://schemas.openxmlformats.org/drawingml/2006/table">
            <a:tbl>
              <a:tblPr>
                <a:tableStyleId>{69CF1AB2-1976-4502-BF36-3FF5EA218861}</a:tableStyleId>
              </a:tblPr>
              <a:tblGrid>
                <a:gridCol w="2251601">
                  <a:extLst>
                    <a:ext uri="{9D8B030D-6E8A-4147-A177-3AD203B41FA5}">
                      <a16:colId xmlns:a16="http://schemas.microsoft.com/office/drawing/2014/main" val="1310420818"/>
                    </a:ext>
                  </a:extLst>
                </a:gridCol>
                <a:gridCol w="2251601">
                  <a:extLst>
                    <a:ext uri="{9D8B030D-6E8A-4147-A177-3AD203B41FA5}">
                      <a16:colId xmlns:a16="http://schemas.microsoft.com/office/drawing/2014/main" val="3757633274"/>
                    </a:ext>
                  </a:extLst>
                </a:gridCol>
                <a:gridCol w="2251601">
                  <a:extLst>
                    <a:ext uri="{9D8B030D-6E8A-4147-A177-3AD203B41FA5}">
                      <a16:colId xmlns:a16="http://schemas.microsoft.com/office/drawing/2014/main" val="235748579"/>
                    </a:ext>
                  </a:extLst>
                </a:gridCol>
                <a:gridCol w="2251601">
                  <a:extLst>
                    <a:ext uri="{9D8B030D-6E8A-4147-A177-3AD203B41FA5}">
                      <a16:colId xmlns:a16="http://schemas.microsoft.com/office/drawing/2014/main" val="1739521610"/>
                    </a:ext>
                  </a:extLst>
                </a:gridCol>
                <a:gridCol w="2251601">
                  <a:extLst>
                    <a:ext uri="{9D8B030D-6E8A-4147-A177-3AD203B41FA5}">
                      <a16:colId xmlns:a16="http://schemas.microsoft.com/office/drawing/2014/main" val="3058312831"/>
                    </a:ext>
                  </a:extLst>
                </a:gridCol>
              </a:tblGrid>
              <a:tr h="657077">
                <a:tc>
                  <a:txBody>
                    <a:bodyPr/>
                    <a:lstStyle/>
                    <a:p>
                      <a:pPr algn="ctr" fontAlgn="base"/>
                      <a:r>
                        <a:rPr lang="en-US" sz="2400" u="sng" dirty="0">
                          <a:effectLst/>
                        </a:rPr>
                        <a:t>Location of Supplier</a:t>
                      </a:r>
                      <a:endParaRPr lang="en-US" sz="2400" b="1" u="sng" dirty="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ctr" fontAlgn="base"/>
                      <a:r>
                        <a:rPr lang="en-US" sz="2400" u="sng" dirty="0">
                          <a:effectLst/>
                        </a:rPr>
                        <a:t>Place of Supply</a:t>
                      </a:r>
                      <a:endParaRPr lang="en-US" sz="2400" b="1" u="sng" dirty="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ctr" fontAlgn="base"/>
                      <a:r>
                        <a:rPr lang="en-US" sz="2400" u="sng" dirty="0">
                          <a:effectLst/>
                        </a:rPr>
                        <a:t>Location of Recipient</a:t>
                      </a:r>
                      <a:endParaRPr lang="en-US" sz="2400" b="1" u="sng" dirty="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ctr" fontAlgn="base"/>
                      <a:r>
                        <a:rPr lang="en-US" sz="2400" u="sng" dirty="0" smtClean="0">
                          <a:effectLst/>
                        </a:rPr>
                        <a:t>Applicability of TDS</a:t>
                      </a:r>
                      <a:endParaRPr lang="en-US" sz="2400" b="1" u="sng" dirty="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ctr" fontAlgn="base"/>
                      <a:r>
                        <a:rPr lang="en-US" sz="2400" u="sng" dirty="0">
                          <a:effectLst/>
                        </a:rPr>
                        <a:t>Tax</a:t>
                      </a:r>
                      <a:endParaRPr lang="en-US" sz="2400" b="1" u="sng" dirty="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extLst>
                  <a:ext uri="{0D108BD9-81ED-4DB2-BD59-A6C34878D82A}">
                    <a16:rowId xmlns:a16="http://schemas.microsoft.com/office/drawing/2014/main" val="2988638538"/>
                  </a:ext>
                </a:extLst>
              </a:tr>
              <a:tr h="1079030">
                <a:tc>
                  <a:txBody>
                    <a:bodyPr/>
                    <a:lstStyle/>
                    <a:p>
                      <a:pPr algn="l" fontAlgn="base"/>
                      <a:r>
                        <a:rPr lang="en-US" sz="2000">
                          <a:effectLst/>
                        </a:rPr>
                        <a:t>Haryana</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dirty="0">
                          <a:effectLst/>
                        </a:rPr>
                        <a:t>Haryana</a:t>
                      </a:r>
                      <a:endParaRPr lang="en-US" sz="2000" b="0" dirty="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Haryana</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Yes</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Haryana CGST</a:t>
                      </a:r>
                    </a:p>
                    <a:p>
                      <a:pPr algn="l" fontAlgn="base"/>
                      <a:r>
                        <a:rPr lang="en-US" sz="2000">
                          <a:effectLst/>
                        </a:rPr>
                        <a:t>Haryana GST</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extLst>
                  <a:ext uri="{0D108BD9-81ED-4DB2-BD59-A6C34878D82A}">
                    <a16:rowId xmlns:a16="http://schemas.microsoft.com/office/drawing/2014/main" val="55941769"/>
                  </a:ext>
                </a:extLst>
              </a:tr>
              <a:tr h="657077">
                <a:tc>
                  <a:txBody>
                    <a:bodyPr/>
                    <a:lstStyle/>
                    <a:p>
                      <a:pPr algn="l" fontAlgn="base"/>
                      <a:r>
                        <a:rPr lang="en-US" sz="2000">
                          <a:effectLst/>
                        </a:rPr>
                        <a:t>Haryana</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Rajasthan</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Rajasthan</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Yes</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IGST</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extLst>
                  <a:ext uri="{0D108BD9-81ED-4DB2-BD59-A6C34878D82A}">
                    <a16:rowId xmlns:a16="http://schemas.microsoft.com/office/drawing/2014/main" val="1117267737"/>
                  </a:ext>
                </a:extLst>
              </a:tr>
              <a:tr h="1079030">
                <a:tc>
                  <a:txBody>
                    <a:bodyPr/>
                    <a:lstStyle/>
                    <a:p>
                      <a:pPr algn="l" fontAlgn="base"/>
                      <a:r>
                        <a:rPr lang="en-US" sz="2000" dirty="0">
                          <a:effectLst/>
                        </a:rPr>
                        <a:t>Haryana</a:t>
                      </a:r>
                      <a:endParaRPr lang="en-US" sz="2000" b="0" dirty="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Haryana</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Rajasthan</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Not Applicable</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Haryana CGST</a:t>
                      </a:r>
                    </a:p>
                    <a:p>
                      <a:pPr algn="l" fontAlgn="base"/>
                      <a:r>
                        <a:rPr lang="en-US" sz="2000">
                          <a:effectLst/>
                        </a:rPr>
                        <a:t>Haryana GST</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extLst>
                  <a:ext uri="{0D108BD9-81ED-4DB2-BD59-A6C34878D82A}">
                    <a16:rowId xmlns:a16="http://schemas.microsoft.com/office/drawing/2014/main" val="277469999"/>
                  </a:ext>
                </a:extLst>
              </a:tr>
              <a:tr h="657077">
                <a:tc>
                  <a:txBody>
                    <a:bodyPr/>
                    <a:lstStyle/>
                    <a:p>
                      <a:pPr algn="l" fontAlgn="base"/>
                      <a:r>
                        <a:rPr lang="en-US" sz="2000">
                          <a:effectLst/>
                        </a:rPr>
                        <a:t>Haryana</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Punjab</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Rajasthan</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Applicable</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IGST</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extLst>
                  <a:ext uri="{0D108BD9-81ED-4DB2-BD59-A6C34878D82A}">
                    <a16:rowId xmlns:a16="http://schemas.microsoft.com/office/drawing/2014/main" val="1227163780"/>
                  </a:ext>
                </a:extLst>
              </a:tr>
              <a:tr h="657077">
                <a:tc>
                  <a:txBody>
                    <a:bodyPr/>
                    <a:lstStyle/>
                    <a:p>
                      <a:pPr algn="l" fontAlgn="base"/>
                      <a:r>
                        <a:rPr lang="en-US" sz="2000">
                          <a:effectLst/>
                        </a:rPr>
                        <a:t>Haryana</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Rajasthan</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Haryana</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a:effectLst/>
                        </a:rPr>
                        <a:t>Applicable</a:t>
                      </a:r>
                      <a:endParaRPr lang="en-US" sz="2000" b="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tc>
                  <a:txBody>
                    <a:bodyPr/>
                    <a:lstStyle/>
                    <a:p>
                      <a:pPr algn="l" fontAlgn="base"/>
                      <a:r>
                        <a:rPr lang="en-US" sz="2000" dirty="0">
                          <a:effectLst/>
                        </a:rPr>
                        <a:t>IGST</a:t>
                      </a:r>
                      <a:endParaRPr lang="en-US" sz="2000" b="0" dirty="0">
                        <a:solidFill>
                          <a:srgbClr val="555555"/>
                        </a:solidFill>
                        <a:effectLst/>
                        <a:latin typeface="Times New Roman" panose="02020603050405020304" pitchFamily="18" charset="0"/>
                        <a:cs typeface="Times New Roman" panose="02020603050405020304" pitchFamily="18" charset="0"/>
                      </a:endParaRPr>
                    </a:p>
                  </a:txBody>
                  <a:tcPr marL="59445" marR="59445" marT="59445" marB="59445" anchor="ctr"/>
                </a:tc>
                <a:extLst>
                  <a:ext uri="{0D108BD9-81ED-4DB2-BD59-A6C34878D82A}">
                    <a16:rowId xmlns:a16="http://schemas.microsoft.com/office/drawing/2014/main" val="2936553013"/>
                  </a:ext>
                </a:extLst>
              </a:tr>
            </a:tbl>
          </a:graphicData>
        </a:graphic>
      </p:graphicFrame>
    </p:spTree>
    <p:extLst>
      <p:ext uri="{BB962C8B-B14F-4D97-AF65-F5344CB8AC3E}">
        <p14:creationId xmlns:p14="http://schemas.microsoft.com/office/powerpoint/2010/main" val="2250880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solidFill>
                <a:latin typeface="Times New Roman" panose="02020603050405020304" pitchFamily="18" charset="0"/>
                <a:cs typeface="Times New Roman" panose="02020603050405020304" pitchFamily="18" charset="0"/>
              </a:rPr>
              <a:t>When the return of TDS in GST is required to be filed?</a:t>
            </a:r>
          </a:p>
        </p:txBody>
      </p:sp>
      <p:sp>
        <p:nvSpPr>
          <p:cNvPr id="3" name="Content Placeholder 2"/>
          <p:cNvSpPr>
            <a:spLocks noGrp="1"/>
          </p:cNvSpPr>
          <p:nvPr>
            <p:ph idx="1"/>
          </p:nvPr>
        </p:nvSpPr>
        <p:spPr>
          <a:xfrm>
            <a:off x="838200" y="2638697"/>
            <a:ext cx="10515600" cy="3538266"/>
          </a:xfrm>
        </p:spPr>
        <p:txBody>
          <a:bodyPr/>
          <a:lstStyle/>
          <a:p>
            <a:pPr marL="0" indent="0">
              <a:buNone/>
            </a:pPr>
            <a:r>
              <a:rPr lang="en-US" dirty="0"/>
              <a:t>As per the provisions of section 39, the return of TDS is required to be filed by the 10th of next month.</a:t>
            </a:r>
          </a:p>
        </p:txBody>
      </p:sp>
    </p:spTree>
    <p:extLst>
      <p:ext uri="{BB962C8B-B14F-4D97-AF65-F5344CB8AC3E}">
        <p14:creationId xmlns:p14="http://schemas.microsoft.com/office/powerpoint/2010/main" val="1204591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solidFill>
                <a:latin typeface="Times New Roman" panose="02020603050405020304" pitchFamily="18" charset="0"/>
                <a:cs typeface="Times New Roman" panose="02020603050405020304" pitchFamily="18" charset="0"/>
              </a:rPr>
              <a:t>In which form the return for TDS in GST will be filed?</a:t>
            </a:r>
          </a:p>
        </p:txBody>
      </p:sp>
      <p:sp>
        <p:nvSpPr>
          <p:cNvPr id="3" name="Content Placeholder 2"/>
          <p:cNvSpPr>
            <a:spLocks noGrp="1"/>
          </p:cNvSpPr>
          <p:nvPr>
            <p:ph idx="1"/>
          </p:nvPr>
        </p:nvSpPr>
        <p:spPr>
          <a:xfrm>
            <a:off x="838200" y="2834639"/>
            <a:ext cx="10515600" cy="3342323"/>
          </a:xfrm>
        </p:spPr>
        <p:txBody>
          <a:bodyPr/>
          <a:lstStyle/>
          <a:p>
            <a:pPr marL="0" indent="0">
              <a:buNone/>
            </a:pPr>
            <a:r>
              <a:rPr lang="en-US" dirty="0"/>
              <a:t>The return of GST will be filed in FORM GSTR -7.</a:t>
            </a:r>
          </a:p>
        </p:txBody>
      </p:sp>
    </p:spTree>
    <p:extLst>
      <p:ext uri="{BB962C8B-B14F-4D97-AF65-F5344CB8AC3E}">
        <p14:creationId xmlns:p14="http://schemas.microsoft.com/office/powerpoint/2010/main" val="4162369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880" y="129995"/>
            <a:ext cx="10515600" cy="732154"/>
          </a:xfrm>
        </p:spPr>
        <p:txBody>
          <a:bodyPr>
            <a:normAutofit/>
          </a:bodyPr>
          <a:lstStyle/>
          <a:p>
            <a:pPr algn="ctr"/>
            <a:r>
              <a:rPr lang="en-US" b="1" dirty="0" smtClean="0">
                <a:solidFill>
                  <a:schemeClr val="accent2"/>
                </a:solidFill>
                <a:latin typeface="Times New Roman" panose="02020603050405020304" pitchFamily="18" charset="0"/>
                <a:cs typeface="Times New Roman" panose="02020603050405020304" pitchFamily="18" charset="0"/>
              </a:rPr>
              <a:t>GSTR-7</a:t>
            </a:r>
            <a:endParaRPr lang="en-US" b="1" dirty="0">
              <a:solidFill>
                <a:schemeClr val="accent2"/>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5881" y="862149"/>
            <a:ext cx="5277599" cy="5995850"/>
          </a:xfrm>
          <a:prstGeom prst="rect">
            <a:avLst/>
          </a:prstGeom>
        </p:spPr>
      </p:pic>
      <p:sp>
        <p:nvSpPr>
          <p:cNvPr id="5" name="Rectangle 4"/>
          <p:cNvSpPr/>
          <p:nvPr/>
        </p:nvSpPr>
        <p:spPr>
          <a:xfrm>
            <a:off x="5055326" y="2952206"/>
            <a:ext cx="339634" cy="404948"/>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p:cNvSpPr/>
          <p:nvPr/>
        </p:nvSpPr>
        <p:spPr>
          <a:xfrm>
            <a:off x="9104811" y="3448594"/>
            <a:ext cx="248195" cy="1828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149" y="862149"/>
            <a:ext cx="5540732" cy="5995850"/>
          </a:xfrm>
          <a:prstGeom prst="rect">
            <a:avLst/>
          </a:prstGeom>
        </p:spPr>
      </p:pic>
    </p:spTree>
    <p:extLst>
      <p:ext uri="{BB962C8B-B14F-4D97-AF65-F5344CB8AC3E}">
        <p14:creationId xmlns:p14="http://schemas.microsoft.com/office/powerpoint/2010/main" val="2087758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solidFill>
                <a:latin typeface="Times New Roman" panose="02020603050405020304" pitchFamily="18" charset="0"/>
                <a:cs typeface="Times New Roman" panose="02020603050405020304" pitchFamily="18" charset="0"/>
              </a:rPr>
              <a:t>In which form the certificate for TDS in GST will be issued.</a:t>
            </a:r>
          </a:p>
        </p:txBody>
      </p:sp>
      <p:sp>
        <p:nvSpPr>
          <p:cNvPr id="3" name="Content Placeholder 2"/>
          <p:cNvSpPr>
            <a:spLocks noGrp="1"/>
          </p:cNvSpPr>
          <p:nvPr>
            <p:ph idx="1"/>
          </p:nvPr>
        </p:nvSpPr>
        <p:spPr>
          <a:xfrm>
            <a:off x="838200" y="2547257"/>
            <a:ext cx="10515600" cy="3629706"/>
          </a:xfrm>
        </p:spPr>
        <p:txBody>
          <a:bodyPr/>
          <a:lstStyle/>
          <a:p>
            <a:pPr marL="0" indent="0">
              <a:buNone/>
            </a:pPr>
            <a:r>
              <a:rPr lang="en-US" dirty="0"/>
              <a:t>The certificate for deduction of deduction of GST TDS will be issued in FORM GSTR 7A.</a:t>
            </a:r>
          </a:p>
        </p:txBody>
      </p:sp>
    </p:spTree>
    <p:extLst>
      <p:ext uri="{BB962C8B-B14F-4D97-AF65-F5344CB8AC3E}">
        <p14:creationId xmlns:p14="http://schemas.microsoft.com/office/powerpoint/2010/main" val="554318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9092"/>
          </a:xfrm>
        </p:spPr>
        <p:txBody>
          <a:bodyPr>
            <a:normAutofit/>
          </a:bodyPr>
          <a:lstStyle/>
          <a:p>
            <a:pPr algn="ctr"/>
            <a:r>
              <a:rPr lang="en-US" b="1" dirty="0">
                <a:solidFill>
                  <a:schemeClr val="accent2"/>
                </a:solidFill>
                <a:latin typeface="Times New Roman" panose="02020603050405020304" pitchFamily="18" charset="0"/>
                <a:cs typeface="Times New Roman" panose="02020603050405020304" pitchFamily="18" charset="0"/>
              </a:rPr>
              <a:t>GSTR-7A</a:t>
            </a:r>
          </a:p>
        </p:txBody>
      </p:sp>
      <p:sp>
        <p:nvSpPr>
          <p:cNvPr id="4" name="Rectangle 3"/>
          <p:cNvSpPr/>
          <p:nvPr/>
        </p:nvSpPr>
        <p:spPr>
          <a:xfrm>
            <a:off x="838200" y="1345475"/>
            <a:ext cx="10515600" cy="3970318"/>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a:spAutoFit/>
          </a:bodyPr>
          <a:lstStyle/>
          <a:p>
            <a:pPr algn="ctr"/>
            <a:r>
              <a:rPr lang="en-US" b="1" dirty="0">
                <a:solidFill>
                  <a:srgbClr val="000000"/>
                </a:solidFill>
                <a:latin typeface="Times New Roman" panose="02020603050405020304" pitchFamily="18" charset="0"/>
              </a:rPr>
              <a:t>Form GSTR 7A </a:t>
            </a:r>
            <a:endParaRPr lang="en-US" dirty="0">
              <a:solidFill>
                <a:srgbClr val="000000"/>
              </a:solidFill>
              <a:latin typeface="Times New Roman" panose="02020603050405020304" pitchFamily="18" charset="0"/>
            </a:endParaRPr>
          </a:p>
          <a:p>
            <a:pPr algn="ctr"/>
            <a:r>
              <a:rPr lang="en-US" i="1" dirty="0">
                <a:solidFill>
                  <a:srgbClr val="000000"/>
                </a:solidFill>
                <a:latin typeface="Times New Roman" panose="02020603050405020304" pitchFamily="18" charset="0"/>
              </a:rPr>
              <a:t>[See rule 66(3)] </a:t>
            </a:r>
            <a:endParaRPr lang="en-US" dirty="0">
              <a:solidFill>
                <a:srgbClr val="000000"/>
              </a:solidFill>
              <a:latin typeface="Times New Roman" panose="02020603050405020304" pitchFamily="18" charset="0"/>
            </a:endParaRPr>
          </a:p>
          <a:p>
            <a:pPr algn="ctr"/>
            <a:r>
              <a:rPr lang="en-US" b="1" dirty="0">
                <a:solidFill>
                  <a:srgbClr val="000000"/>
                </a:solidFill>
                <a:latin typeface="Times New Roman" panose="02020603050405020304" pitchFamily="18" charset="0"/>
              </a:rPr>
              <a:t>Tax Deduction at Source </a:t>
            </a:r>
            <a:r>
              <a:rPr lang="en-US" b="1" dirty="0" smtClean="0">
                <a:solidFill>
                  <a:srgbClr val="000000"/>
                </a:solidFill>
                <a:latin typeface="Times New Roman" panose="02020603050405020304" pitchFamily="18" charset="0"/>
              </a:rPr>
              <a:t>Certificate</a:t>
            </a:r>
          </a:p>
          <a:p>
            <a:endParaRPr lang="en-US" dirty="0"/>
          </a:p>
          <a:p>
            <a:r>
              <a:rPr lang="en-US" dirty="0"/>
              <a:t>1. TDS Certificate No. – </a:t>
            </a:r>
          </a:p>
          <a:p>
            <a:endParaRPr lang="en-US" dirty="0"/>
          </a:p>
          <a:p>
            <a:r>
              <a:rPr lang="en-US" dirty="0"/>
              <a:t>2. GSTIN of </a:t>
            </a:r>
            <a:r>
              <a:rPr lang="en-US" dirty="0" err="1"/>
              <a:t>deductor</a:t>
            </a:r>
            <a:r>
              <a:rPr lang="en-US" dirty="0"/>
              <a:t> – </a:t>
            </a:r>
          </a:p>
          <a:p>
            <a:endParaRPr lang="en-US" dirty="0"/>
          </a:p>
          <a:p>
            <a:r>
              <a:rPr lang="en-US" dirty="0"/>
              <a:t>3. Name of </a:t>
            </a:r>
            <a:r>
              <a:rPr lang="en-US" dirty="0" err="1"/>
              <a:t>deductor</a:t>
            </a:r>
            <a:r>
              <a:rPr lang="en-US" dirty="0"/>
              <a:t> – </a:t>
            </a:r>
          </a:p>
          <a:p>
            <a:endParaRPr lang="en-US" dirty="0"/>
          </a:p>
          <a:p>
            <a:r>
              <a:rPr lang="en-US" dirty="0"/>
              <a:t>4. GSTIN of </a:t>
            </a:r>
            <a:r>
              <a:rPr lang="en-US" dirty="0" err="1" smtClean="0"/>
              <a:t>deductee</a:t>
            </a:r>
            <a:r>
              <a:rPr lang="en-US" dirty="0" smtClean="0"/>
              <a:t> – </a:t>
            </a:r>
            <a:endParaRPr lang="en-US" dirty="0"/>
          </a:p>
          <a:p>
            <a:endParaRPr lang="en-US" dirty="0"/>
          </a:p>
          <a:p>
            <a:r>
              <a:rPr lang="en-US" dirty="0"/>
              <a:t>5. (a) Legal name of the </a:t>
            </a:r>
            <a:r>
              <a:rPr lang="en-US" dirty="0" err="1"/>
              <a:t>deductee</a:t>
            </a:r>
            <a:r>
              <a:rPr lang="en-US" dirty="0"/>
              <a:t> - </a:t>
            </a:r>
          </a:p>
          <a:p>
            <a:r>
              <a:rPr lang="en-US" dirty="0"/>
              <a:t>(b) Trade name, if any – </a:t>
            </a:r>
            <a:r>
              <a:rPr lang="en-US" b="1" dirty="0" smtClean="0">
                <a:solidFill>
                  <a:srgbClr val="000000"/>
                </a:solidFill>
                <a:latin typeface="Times New Roman" panose="02020603050405020304" pitchFamily="18" charset="0"/>
              </a:rPr>
              <a:t> </a:t>
            </a:r>
            <a:endParaRPr lang="en-US" dirty="0"/>
          </a:p>
        </p:txBody>
      </p:sp>
    </p:spTree>
    <p:extLst>
      <p:ext uri="{BB962C8B-B14F-4D97-AF65-F5344CB8AC3E}">
        <p14:creationId xmlns:p14="http://schemas.microsoft.com/office/powerpoint/2010/main" val="1973352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6022" y="310567"/>
            <a:ext cx="10554789" cy="510909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a:spAutoFit/>
          </a:bodyPr>
          <a:lstStyle/>
          <a:p>
            <a:endParaRPr lang="en-US" sz="2000"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6. Tax period in which tax deducted and accounted for in GSTR-7 – </a:t>
            </a:r>
          </a:p>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7. Details of supplies Amount of tax deducted – </a:t>
            </a:r>
            <a:endParaRPr lang="en-US" dirty="0" smtClean="0">
              <a:solidFill>
                <a:srgbClr val="000000"/>
              </a:solidFill>
              <a:latin typeface="Times New Roman" panose="02020603050405020304" pitchFamily="18" charset="0"/>
            </a:endParaRPr>
          </a:p>
          <a:p>
            <a:endParaRPr lang="en-US" dirty="0" smtClean="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smtClean="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smtClean="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smtClean="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smtClean="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smtClean="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23560757"/>
              </p:ext>
            </p:extLst>
          </p:nvPr>
        </p:nvGraphicFramePr>
        <p:xfrm>
          <a:off x="2049416" y="1699380"/>
          <a:ext cx="8128000" cy="185420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508445740"/>
                    </a:ext>
                  </a:extLst>
                </a:gridCol>
                <a:gridCol w="2032000">
                  <a:extLst>
                    <a:ext uri="{9D8B030D-6E8A-4147-A177-3AD203B41FA5}">
                      <a16:colId xmlns:a16="http://schemas.microsoft.com/office/drawing/2014/main" val="947727509"/>
                    </a:ext>
                  </a:extLst>
                </a:gridCol>
                <a:gridCol w="2032000">
                  <a:extLst>
                    <a:ext uri="{9D8B030D-6E8A-4147-A177-3AD203B41FA5}">
                      <a16:colId xmlns:a16="http://schemas.microsoft.com/office/drawing/2014/main" val="1454062709"/>
                    </a:ext>
                  </a:extLst>
                </a:gridCol>
                <a:gridCol w="2032000">
                  <a:extLst>
                    <a:ext uri="{9D8B030D-6E8A-4147-A177-3AD203B41FA5}">
                      <a16:colId xmlns:a16="http://schemas.microsoft.com/office/drawing/2014/main" val="1792342422"/>
                    </a:ext>
                  </a:extLst>
                </a:gridCol>
              </a:tblGrid>
              <a:tr h="370840">
                <a:tc rowSpan="2">
                  <a:txBody>
                    <a:bodyPr/>
                    <a:lstStyle/>
                    <a:p>
                      <a:pPr algn="ctr"/>
                      <a:r>
                        <a:rPr lang="en-US" dirty="0" smtClean="0"/>
                        <a:t>Value on Which</a:t>
                      </a:r>
                      <a:r>
                        <a:rPr lang="en-US" baseline="0" dirty="0" smtClean="0"/>
                        <a:t> tax deducted</a:t>
                      </a:r>
                      <a:endParaRPr lang="en-US"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tx1"/>
                          </a:solidFill>
                          <a:latin typeface="+mn-lt"/>
                          <a:ea typeface="+mn-ea"/>
                          <a:cs typeface="+mn-cs"/>
                        </a:rPr>
                        <a:t>Amount of Tax deducted at source (</a:t>
                      </a:r>
                      <a:r>
                        <a:rPr lang="en-US" sz="1800" b="0" i="0" u="none" strike="noStrike" kern="1200" baseline="0" dirty="0" err="1" smtClean="0">
                          <a:solidFill>
                            <a:schemeClr val="tx1"/>
                          </a:solidFill>
                          <a:latin typeface="+mn-lt"/>
                          <a:ea typeface="+mn-ea"/>
                          <a:cs typeface="+mn-cs"/>
                        </a:rPr>
                        <a:t>Rs</a:t>
                      </a:r>
                      <a:r>
                        <a:rPr lang="en-US" sz="1800" b="0" i="0" u="none" strike="noStrike" kern="1200" baseline="0" dirty="0" smtClean="0">
                          <a:solidFill>
                            <a:schemeClr val="tx1"/>
                          </a:solidFill>
                          <a:latin typeface="+mn-lt"/>
                          <a:ea typeface="+mn-ea"/>
                          <a:cs typeface="+mn-cs"/>
                        </a:rPr>
                        <a:t>.) 	</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96655414"/>
                  </a:ext>
                </a:extLst>
              </a:tr>
              <a:tr h="370840">
                <a:tc vMerge="1">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tx1"/>
                          </a:solidFill>
                          <a:latin typeface="+mn-lt"/>
                          <a:ea typeface="+mn-ea"/>
                          <a:cs typeface="+mn-cs"/>
                        </a:rPr>
                        <a:t>Integrated Tax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tx1"/>
                          </a:solidFill>
                          <a:latin typeface="+mn-lt"/>
                          <a:ea typeface="+mn-ea"/>
                          <a:cs typeface="+mn-cs"/>
                        </a:rPr>
                        <a:t>Central Tax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tx1"/>
                          </a:solidFill>
                          <a:latin typeface="+mn-lt"/>
                          <a:ea typeface="+mn-ea"/>
                          <a:cs typeface="+mn-cs"/>
                        </a:rPr>
                        <a:t>State/UT Tax</a:t>
                      </a:r>
                    </a:p>
                  </a:txBody>
                  <a:tcPr/>
                </a:tc>
                <a:extLst>
                  <a:ext uri="{0D108BD9-81ED-4DB2-BD59-A6C34878D82A}">
                    <a16:rowId xmlns:a16="http://schemas.microsoft.com/office/drawing/2014/main" val="1411929500"/>
                  </a:ext>
                </a:extLst>
              </a:tr>
              <a:tr h="370840">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extLst>
                  <a:ext uri="{0D108BD9-81ED-4DB2-BD59-A6C34878D82A}">
                    <a16:rowId xmlns:a16="http://schemas.microsoft.com/office/drawing/2014/main" val="4275658740"/>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821867794"/>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438809128"/>
                  </a:ext>
                </a:extLst>
              </a:tr>
            </a:tbl>
          </a:graphicData>
        </a:graphic>
      </p:graphicFrame>
      <p:sp>
        <p:nvSpPr>
          <p:cNvPr id="4" name="TextBox 3"/>
          <p:cNvSpPr txBox="1"/>
          <p:nvPr/>
        </p:nvSpPr>
        <p:spPr>
          <a:xfrm>
            <a:off x="7512594" y="3840480"/>
            <a:ext cx="2664822" cy="1477328"/>
          </a:xfrm>
          <a:prstGeom prst="rect">
            <a:avLst/>
          </a:prstGeom>
          <a:noFill/>
        </p:spPr>
        <p:txBody>
          <a:bodyPr wrap="square" rtlCol="0">
            <a:spAutoFit/>
          </a:bodyPr>
          <a:lstStyle/>
          <a:p>
            <a:r>
              <a:rPr lang="en-US" dirty="0" smtClean="0"/>
              <a:t>Signature</a:t>
            </a:r>
          </a:p>
          <a:p>
            <a:r>
              <a:rPr lang="en-US" dirty="0" smtClean="0"/>
              <a:t> </a:t>
            </a:r>
            <a:endParaRPr lang="en-US" dirty="0"/>
          </a:p>
          <a:p>
            <a:r>
              <a:rPr lang="en-US" dirty="0"/>
              <a:t>Name </a:t>
            </a:r>
          </a:p>
          <a:p>
            <a:r>
              <a:rPr lang="en-US" dirty="0"/>
              <a:t>Designation </a:t>
            </a:r>
          </a:p>
          <a:p>
            <a:r>
              <a:rPr lang="en-US" dirty="0"/>
              <a:t>Office - </a:t>
            </a:r>
          </a:p>
        </p:txBody>
      </p:sp>
    </p:spTree>
    <p:extLst>
      <p:ext uri="{BB962C8B-B14F-4D97-AF65-F5344CB8AC3E}">
        <p14:creationId xmlns:p14="http://schemas.microsoft.com/office/powerpoint/2010/main" val="1082721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solidFill>
                <a:latin typeface="Times New Roman" panose="02020603050405020304" pitchFamily="18" charset="0"/>
                <a:cs typeface="Times New Roman" panose="02020603050405020304" pitchFamily="18" charset="0"/>
              </a:rPr>
              <a:t>In how many days TDS certificate in GST is required to be provided to </a:t>
            </a:r>
            <a:r>
              <a:rPr lang="en-US" b="1" dirty="0" err="1">
                <a:solidFill>
                  <a:schemeClr val="accent2"/>
                </a:solidFill>
                <a:latin typeface="Times New Roman" panose="02020603050405020304" pitchFamily="18" charset="0"/>
                <a:cs typeface="Times New Roman" panose="02020603050405020304" pitchFamily="18" charset="0"/>
              </a:rPr>
              <a:t>deductee</a:t>
            </a:r>
            <a:r>
              <a:rPr lang="en-US" b="1" dirty="0">
                <a:solidFill>
                  <a:schemeClr val="accent2"/>
                </a:solidFill>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838200" y="2677885"/>
            <a:ext cx="10515600" cy="3499077"/>
          </a:xfrm>
        </p:spPr>
        <p:txBody>
          <a:bodyPr/>
          <a:lstStyle/>
          <a:p>
            <a:pPr marL="0" indent="0">
              <a:buNone/>
            </a:pPr>
            <a:r>
              <a:rPr lang="en-US" dirty="0"/>
              <a:t>TDS certificate is required to be furnished within 5 days of crediting that amount to the account of government. </a:t>
            </a:r>
          </a:p>
        </p:txBody>
      </p:sp>
    </p:spTree>
    <p:extLst>
      <p:ext uri="{BB962C8B-B14F-4D97-AF65-F5344CB8AC3E}">
        <p14:creationId xmlns:p14="http://schemas.microsoft.com/office/powerpoint/2010/main" val="3119879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solidFill>
                <a:latin typeface="Times New Roman" panose="02020603050405020304" pitchFamily="18" charset="0"/>
                <a:cs typeface="Times New Roman" panose="02020603050405020304" pitchFamily="18" charset="0"/>
              </a:rPr>
              <a:t>What is the late fees for the non-furnishing of GST TDS certificate</a:t>
            </a:r>
            <a:r>
              <a:rPr lang="en-US" b="1" dirty="0" smtClean="0">
                <a:solidFill>
                  <a:schemeClr val="accent2"/>
                </a:solidFill>
                <a:latin typeface="Times New Roman" panose="02020603050405020304" pitchFamily="18" charset="0"/>
                <a:cs typeface="Times New Roman" panose="02020603050405020304" pitchFamily="18" charset="0"/>
              </a:rPr>
              <a:t>?</a:t>
            </a:r>
            <a:endParaRPr lang="en-US"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664823"/>
            <a:ext cx="10515600" cy="3512140"/>
          </a:xfrm>
        </p:spPr>
        <p:txBody>
          <a:bodyPr/>
          <a:lstStyle/>
          <a:p>
            <a:pPr marL="0" indent="0">
              <a:buNone/>
            </a:pPr>
            <a:r>
              <a:rPr lang="en-US" dirty="0"/>
              <a:t>A late fee of one hundred rupees per day from the day after the expiry of such five days period until the failure is rectified, subject to a maximum amount of five thousand rupees.</a:t>
            </a:r>
          </a:p>
        </p:txBody>
      </p:sp>
    </p:spTree>
    <p:extLst>
      <p:ext uri="{BB962C8B-B14F-4D97-AF65-F5344CB8AC3E}">
        <p14:creationId xmlns:p14="http://schemas.microsoft.com/office/powerpoint/2010/main" val="3366098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3" y="365125"/>
            <a:ext cx="11390811" cy="1325563"/>
          </a:xfrm>
        </p:spPr>
        <p:txBody>
          <a:bodyPr>
            <a:normAutofit/>
          </a:bodyPr>
          <a:lstStyle/>
          <a:p>
            <a:r>
              <a:rPr lang="en-US" b="1" dirty="0">
                <a:solidFill>
                  <a:schemeClr val="accent2"/>
                </a:solidFill>
                <a:latin typeface="Times New Roman" panose="02020603050405020304" pitchFamily="18" charset="0"/>
                <a:cs typeface="Times New Roman" panose="02020603050405020304" pitchFamily="18" charset="0"/>
              </a:rPr>
              <a:t>Option I - Individual Bill-wise Deduction and its Deposit by the DDO </a:t>
            </a:r>
          </a:p>
        </p:txBody>
      </p:sp>
      <p:sp>
        <p:nvSpPr>
          <p:cNvPr id="3" name="Content Placeholder 2"/>
          <p:cNvSpPr>
            <a:spLocks noGrp="1"/>
          </p:cNvSpPr>
          <p:nvPr>
            <p:ph idx="1"/>
          </p:nvPr>
        </p:nvSpPr>
        <p:spPr>
          <a:xfrm>
            <a:off x="378823" y="1825625"/>
            <a:ext cx="11390811" cy="4351338"/>
          </a:xfrm>
        </p:spPr>
        <p:txBody>
          <a:bodyPr>
            <a:normAutofit/>
          </a:bodyPr>
          <a:lstStyle/>
          <a:p>
            <a:pPr marL="0" indent="0">
              <a:buNone/>
            </a:pPr>
            <a:r>
              <a:rPr lang="en-US" sz="2000" dirty="0" smtClean="0"/>
              <a:t>In </a:t>
            </a:r>
            <a:r>
              <a:rPr lang="en-US" sz="2000" dirty="0"/>
              <a:t>this option, the DDO will have to deduct as well as deposit the GST TDS for each bill individually by generating a CPIN (Challan) and </a:t>
            </a:r>
            <a:r>
              <a:rPr lang="en-US" sz="2000" dirty="0" smtClean="0"/>
              <a:t>mentioning </a:t>
            </a:r>
            <a:r>
              <a:rPr lang="en-US" sz="2000" dirty="0"/>
              <a:t>it in the Bill itself</a:t>
            </a:r>
            <a:r>
              <a:rPr lang="en-US" sz="2000" dirty="0" smtClean="0"/>
              <a:t>.</a:t>
            </a:r>
          </a:p>
          <a:p>
            <a:endParaRPr lang="en-US" sz="2000" dirty="0"/>
          </a:p>
          <a:p>
            <a:pPr marL="0" indent="0">
              <a:buNone/>
            </a:pPr>
            <a:r>
              <a:rPr lang="en-US" sz="2000" dirty="0"/>
              <a:t>Following process shall be followed by the DDO in this regard: </a:t>
            </a:r>
          </a:p>
          <a:p>
            <a:pPr marL="0" indent="0">
              <a:buNone/>
            </a:pPr>
            <a:r>
              <a:rPr lang="en-US" sz="2000" dirty="0"/>
              <a:t>(</a:t>
            </a:r>
            <a:r>
              <a:rPr lang="en-US" sz="2000" dirty="0" err="1"/>
              <a:t>i</a:t>
            </a:r>
            <a:r>
              <a:rPr lang="en-US" sz="2000" dirty="0"/>
              <a:t>) The DDO shall prepare the Bill based on the Expenditure Sanction. The Expenditure Sanction shall contain the (a) Total amount, (b) net amount payable to the Contractor/Supplier/Vendor and (c) the 2% TDS amount of GST. </a:t>
            </a:r>
          </a:p>
          <a:p>
            <a:pPr marL="0" indent="0">
              <a:buNone/>
            </a:pPr>
            <a:r>
              <a:rPr lang="en-US" sz="2000" dirty="0"/>
              <a:t>(ii) The DDO shall login into the GSTN Portal (using his GSTIN) and generate the CPIN (Challan). In the CPIN he shall have to fill in the desired amount of payment against one/many Major Head(s) </a:t>
            </a:r>
            <a:r>
              <a:rPr lang="en-US" sz="2000" dirty="0" smtClean="0"/>
              <a:t>(</a:t>
            </a:r>
            <a:r>
              <a:rPr lang="en-US" sz="2000" dirty="0"/>
              <a:t>CGST/SGST/UTGST/IGST) and the relevant component (e.g. Tax) under each of the Major Head. </a:t>
            </a:r>
          </a:p>
          <a:p>
            <a:endParaRPr lang="en-US" sz="2000" dirty="0"/>
          </a:p>
        </p:txBody>
      </p:sp>
    </p:spTree>
    <p:extLst>
      <p:ext uri="{BB962C8B-B14F-4D97-AF65-F5344CB8AC3E}">
        <p14:creationId xmlns:p14="http://schemas.microsoft.com/office/powerpoint/2010/main" val="3536739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9264"/>
            <a:ext cx="10515600" cy="1325563"/>
          </a:xfrm>
        </p:spPr>
        <p:txBody>
          <a:bodyPr>
            <a:normAutofit/>
          </a:bodyPr>
          <a:lstStyle/>
          <a:p>
            <a:r>
              <a:rPr lang="en-US" b="1" dirty="0">
                <a:solidFill>
                  <a:schemeClr val="accent2"/>
                </a:solidFill>
                <a:latin typeface="Times New Roman" panose="02020603050405020304" pitchFamily="18" charset="0"/>
                <a:cs typeface="Times New Roman" panose="02020603050405020304" pitchFamily="18" charset="0"/>
              </a:rPr>
              <a:t>Who is required to deduct TDS in GST?</a:t>
            </a:r>
          </a:p>
        </p:txBody>
      </p:sp>
      <p:sp>
        <p:nvSpPr>
          <p:cNvPr id="3" name="Content Placeholder 2"/>
          <p:cNvSpPr>
            <a:spLocks noGrp="1"/>
          </p:cNvSpPr>
          <p:nvPr>
            <p:ph idx="1"/>
          </p:nvPr>
        </p:nvSpPr>
        <p:spPr>
          <a:xfrm>
            <a:off x="681446" y="1602923"/>
            <a:ext cx="10515600" cy="4351338"/>
          </a:xfrm>
        </p:spPr>
        <p:txBody>
          <a:bodyPr>
            <a:normAutofit/>
          </a:bodyPr>
          <a:lstStyle/>
          <a:p>
            <a:pPr marL="0" indent="0" fontAlgn="base">
              <a:buNone/>
            </a:pPr>
            <a:r>
              <a:rPr lang="en-US" dirty="0"/>
              <a:t>Following is the list of the person required to deducts the </a:t>
            </a:r>
            <a:r>
              <a:rPr lang="en-US" dirty="0">
                <a:hlinkClick r:id="rId2"/>
              </a:rPr>
              <a:t>TDS in GST</a:t>
            </a:r>
            <a:r>
              <a:rPr lang="en-US" dirty="0"/>
              <a:t> as notified by </a:t>
            </a:r>
            <a:r>
              <a:rPr lang="en-US" dirty="0">
                <a:hlinkClick r:id="rId3"/>
              </a:rPr>
              <a:t>notification no. 50/2018- Central Tax.</a:t>
            </a:r>
            <a:r>
              <a:rPr lang="en-US" dirty="0"/>
              <a:t> As per this notification, the provisions of this section will be applicable from </a:t>
            </a:r>
          </a:p>
          <a:p>
            <a:pPr marL="0" indent="0" fontAlgn="base">
              <a:buNone/>
            </a:pPr>
            <a:r>
              <a:rPr lang="en-US" dirty="0"/>
              <a:t>(a) a department or establishment of the Central Government or State Government; or</a:t>
            </a:r>
          </a:p>
          <a:p>
            <a:pPr marL="0" indent="0" fontAlgn="base">
              <a:buNone/>
            </a:pPr>
            <a:r>
              <a:rPr lang="en-US" dirty="0"/>
              <a:t>(b) </a:t>
            </a:r>
            <a:r>
              <a:rPr lang="en-US" dirty="0">
                <a:hlinkClick r:id="rId4" action="ppaction://hlinksldjump"/>
              </a:rPr>
              <a:t>local </a:t>
            </a:r>
            <a:r>
              <a:rPr lang="en-US" dirty="0" smtClean="0">
                <a:hlinkClick r:id="rId4" action="ppaction://hlinksldjump"/>
              </a:rPr>
              <a:t>authority</a:t>
            </a:r>
            <a:r>
              <a:rPr lang="en-US" dirty="0" smtClean="0"/>
              <a:t>(Slide 3); </a:t>
            </a:r>
            <a:r>
              <a:rPr lang="en-US" dirty="0"/>
              <a:t>or</a:t>
            </a:r>
          </a:p>
          <a:p>
            <a:pPr marL="0" indent="0" fontAlgn="base">
              <a:buNone/>
            </a:pPr>
            <a:r>
              <a:rPr lang="en-US" dirty="0"/>
              <a:t>(c) Governmental agencies; or</a:t>
            </a:r>
          </a:p>
          <a:p>
            <a:pPr marL="0" indent="0" fontAlgn="base">
              <a:buNone/>
            </a:pPr>
            <a:r>
              <a:rPr lang="en-US" dirty="0"/>
              <a:t>(d) such persons or category of persons as may be notified by the Government on the recommendations of the Council</a:t>
            </a:r>
            <a:r>
              <a:rPr lang="en-US" dirty="0" smtClean="0"/>
              <a:t>:</a:t>
            </a:r>
            <a:endParaRPr lang="en-US" dirty="0"/>
          </a:p>
        </p:txBody>
      </p:sp>
    </p:spTree>
    <p:extLst>
      <p:ext uri="{BB962C8B-B14F-4D97-AF65-F5344CB8AC3E}">
        <p14:creationId xmlns:p14="http://schemas.microsoft.com/office/powerpoint/2010/main" val="1894629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53589"/>
            <a:ext cx="10515600" cy="5223374"/>
          </a:xfrm>
        </p:spPr>
        <p:txBody>
          <a:bodyPr>
            <a:normAutofit/>
          </a:bodyPr>
          <a:lstStyle/>
          <a:p>
            <a:pPr marL="0" indent="0">
              <a:buNone/>
            </a:pPr>
            <a:r>
              <a:rPr lang="en-US" sz="2000" dirty="0" smtClean="0"/>
              <a:t>(</a:t>
            </a:r>
            <a:r>
              <a:rPr lang="en-US" sz="2000" dirty="0"/>
              <a:t>iii) While generating the CPIN, the DDO will have to select mode of payment as either (a) NEFT/RTGS or (b) OTC. In the OTC mode, the DDO will have to select the Bank where the payment will be deposited through OTC mode. </a:t>
            </a:r>
          </a:p>
          <a:p>
            <a:pPr marL="0" indent="0">
              <a:buNone/>
            </a:pPr>
            <a:r>
              <a:rPr lang="en-US" sz="2000" dirty="0"/>
              <a:t>(iv) The DDO shall prepare the bill on PFMS (in case of Central Civil Ministries of </a:t>
            </a:r>
            <a:r>
              <a:rPr lang="en-US" sz="2000" dirty="0" err="1"/>
              <a:t>GoI</a:t>
            </a:r>
            <a:r>
              <a:rPr lang="en-US" sz="2000" dirty="0"/>
              <a:t>), similar payment portals of other Ministries/Departments of </a:t>
            </a:r>
            <a:r>
              <a:rPr lang="en-US" sz="2000" dirty="0" err="1"/>
              <a:t>GoI</a:t>
            </a:r>
            <a:r>
              <a:rPr lang="en-US" sz="2000" dirty="0"/>
              <a:t> or of State Governments for submission to the respective payment authorities. </a:t>
            </a:r>
          </a:p>
          <a:p>
            <a:pPr marL="0" indent="0">
              <a:buNone/>
            </a:pPr>
            <a:r>
              <a:rPr lang="en-US" sz="2000" dirty="0"/>
              <a:t>(v) In the Bill, </a:t>
            </a:r>
          </a:p>
          <a:p>
            <a:pPr marL="0" indent="0">
              <a:buNone/>
            </a:pPr>
            <a:r>
              <a:rPr lang="en-US" sz="2000" dirty="0"/>
              <a:t>(a) the net amount payable to the Contractor; and </a:t>
            </a:r>
          </a:p>
          <a:p>
            <a:pPr marL="0" indent="0">
              <a:buNone/>
            </a:pPr>
            <a:r>
              <a:rPr lang="en-US" sz="2000" dirty="0"/>
              <a:t>(b) 2% as TDS </a:t>
            </a:r>
          </a:p>
          <a:p>
            <a:pPr marL="0" indent="0">
              <a:buNone/>
            </a:pPr>
            <a:r>
              <a:rPr lang="en-US" sz="2000" dirty="0"/>
              <a:t>will be specified </a:t>
            </a:r>
          </a:p>
          <a:p>
            <a:pPr marL="0" indent="0">
              <a:buNone/>
            </a:pPr>
            <a:r>
              <a:rPr lang="en-US" sz="2000" dirty="0"/>
              <a:t>(vi) In case of NEFT/RTGS mode, the DDO will have to mention the CPIN Number (as beneficiary’s account number), RBI (as beneficiary) and the IFSC Code of RBI with the request to payment authority to make payment in </a:t>
            </a:r>
            <a:r>
              <a:rPr lang="en-US" sz="2000" dirty="0" err="1"/>
              <a:t>favour</a:t>
            </a:r>
            <a:r>
              <a:rPr lang="en-US" sz="2000" dirty="0"/>
              <a:t> of RBI with these credentials. </a:t>
            </a:r>
          </a:p>
          <a:p>
            <a:pPr marL="0" indent="0">
              <a:buNone/>
            </a:pPr>
            <a:endParaRPr lang="en-US" sz="2000" dirty="0"/>
          </a:p>
        </p:txBody>
      </p:sp>
    </p:spTree>
    <p:extLst>
      <p:ext uri="{BB962C8B-B14F-4D97-AF65-F5344CB8AC3E}">
        <p14:creationId xmlns:p14="http://schemas.microsoft.com/office/powerpoint/2010/main" val="48013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1136469"/>
            <a:ext cx="11403874" cy="5040494"/>
          </a:xfrm>
        </p:spPr>
        <p:txBody>
          <a:bodyPr>
            <a:normAutofit/>
          </a:bodyPr>
          <a:lstStyle/>
          <a:p>
            <a:pPr marL="0" indent="0">
              <a:buNone/>
            </a:pPr>
            <a:r>
              <a:rPr lang="en-US" sz="2000" dirty="0" smtClean="0"/>
              <a:t>(</a:t>
            </a:r>
            <a:r>
              <a:rPr lang="en-US" sz="2000" dirty="0"/>
              <a:t>vii) In case of the OTC mode, the DDO will have to request the payment authority to issue ‘A’ Category Government </a:t>
            </a:r>
            <a:r>
              <a:rPr lang="en-US" sz="2000" dirty="0" err="1"/>
              <a:t>Cheque</a:t>
            </a:r>
            <a:r>
              <a:rPr lang="en-US" sz="2000" dirty="0"/>
              <a:t> in </a:t>
            </a:r>
            <a:r>
              <a:rPr lang="en-US" sz="2000" dirty="0" err="1"/>
              <a:t>favour</a:t>
            </a:r>
            <a:r>
              <a:rPr lang="en-US" sz="2000" dirty="0"/>
              <a:t> of one of the 25 authorized Banks. The </a:t>
            </a:r>
            <a:r>
              <a:rPr lang="en-US" sz="2000" dirty="0" err="1"/>
              <a:t>Cheque</a:t>
            </a:r>
            <a:r>
              <a:rPr lang="en-US" sz="2000" dirty="0"/>
              <a:t> may then be deposited along with the CPIN with any of branch of the authorized Bank so selected by the DDO. </a:t>
            </a:r>
          </a:p>
          <a:p>
            <a:pPr marL="0" indent="0">
              <a:buNone/>
            </a:pPr>
            <a:r>
              <a:rPr lang="en-US" sz="2000" dirty="0"/>
              <a:t>(viii) Upon successful payment, a CIN will be generated by the RBI/Authorized Bank and will be shared electronically with the GSTN Portal. This will get credited in the electronic Cash Ledger of the concerned DDO in the GSTN Portal. This can be viewed and the details of CIN can be noted by the DDO anytime on GSTN portal using his Login credentials. </a:t>
            </a:r>
          </a:p>
          <a:p>
            <a:pPr marL="0" indent="0">
              <a:buNone/>
            </a:pPr>
            <a:r>
              <a:rPr lang="en-US" sz="2000" dirty="0"/>
              <a:t>(ix) The DDO should maintain a Register as per </a:t>
            </a:r>
            <a:r>
              <a:rPr lang="en-US" sz="2000" dirty="0" err="1"/>
              <a:t>proforma</a:t>
            </a:r>
            <a:r>
              <a:rPr lang="en-US" sz="2000" dirty="0"/>
              <a:t> given in Annexure ‘A’ to keep record of all TDS deductions made by him during the month. This Record will be helpful at the time of filing Monthly Return (FORM GSTR-7) by the DDO. The DDO may </a:t>
            </a:r>
            <a:r>
              <a:rPr lang="en-US" sz="2000" dirty="0" smtClean="0"/>
              <a:t>also </a:t>
            </a:r>
            <a:r>
              <a:rPr lang="en-US" sz="2000" dirty="0"/>
              <a:t>make use of the offline utility available on the GSTN Portal for this purpose. </a:t>
            </a:r>
          </a:p>
          <a:p>
            <a:pPr marL="0" indent="0">
              <a:buNone/>
            </a:pPr>
            <a:r>
              <a:rPr lang="en-US" sz="2000" dirty="0"/>
              <a:t>(x) The DDO shall generate TDS Certificate through the GST Portal in FORM GSTR-7A after filing of Monthly Return. </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893529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3" y="365125"/>
            <a:ext cx="11220995" cy="1325563"/>
          </a:xfrm>
        </p:spPr>
        <p:txBody>
          <a:bodyPr>
            <a:normAutofit/>
          </a:bodyPr>
          <a:lstStyle/>
          <a:p>
            <a:r>
              <a:rPr lang="en-US" b="1" dirty="0">
                <a:solidFill>
                  <a:schemeClr val="accent2"/>
                </a:solidFill>
                <a:latin typeface="Times New Roman" panose="02020603050405020304" pitchFamily="18" charset="0"/>
                <a:cs typeface="Times New Roman" panose="02020603050405020304" pitchFamily="18" charset="0"/>
              </a:rPr>
              <a:t>Option II - Bunching of deductions and its deposit by the DDO </a:t>
            </a:r>
          </a:p>
        </p:txBody>
      </p:sp>
      <p:sp>
        <p:nvSpPr>
          <p:cNvPr id="3" name="Content Placeholder 2"/>
          <p:cNvSpPr>
            <a:spLocks noGrp="1"/>
          </p:cNvSpPr>
          <p:nvPr>
            <p:ph idx="1"/>
          </p:nvPr>
        </p:nvSpPr>
        <p:spPr>
          <a:xfrm>
            <a:off x="522514" y="1825625"/>
            <a:ext cx="11220994" cy="4351338"/>
          </a:xfrm>
        </p:spPr>
        <p:txBody>
          <a:bodyPr>
            <a:normAutofit/>
          </a:bodyPr>
          <a:lstStyle/>
          <a:p>
            <a:pPr marL="0" indent="0">
              <a:buNone/>
            </a:pPr>
            <a:r>
              <a:rPr lang="en-US" sz="2000" dirty="0" smtClean="0"/>
              <a:t>Option-I </a:t>
            </a:r>
            <a:r>
              <a:rPr lang="en-US" sz="2000" dirty="0"/>
              <a:t>may not be suitable for DDOs who make large number of payments in a month as it would require them to make large number of challans during the month. Such DDOs may exercise this option wherein the DDO will have to deduct the TDS from each bill, for keeping it under the Suspense Head. However, deposit of this bunched amount from the Suspense Head can be made on a weekly, monthly or any other periodic basis. </a:t>
            </a:r>
          </a:p>
          <a:p>
            <a:pPr marL="0" indent="0">
              <a:buNone/>
            </a:pPr>
            <a:r>
              <a:rPr lang="en-US" sz="2000" dirty="0" smtClean="0"/>
              <a:t>Following </a:t>
            </a:r>
            <a:r>
              <a:rPr lang="en-US" sz="2000" dirty="0"/>
              <a:t>process shall be followed by the DDO </a:t>
            </a:r>
            <a:r>
              <a:rPr lang="en-US" sz="2000" dirty="0" smtClean="0"/>
              <a:t>in this regard:</a:t>
            </a:r>
          </a:p>
          <a:p>
            <a:r>
              <a:rPr lang="en-US" sz="2000" dirty="0" smtClean="0"/>
              <a:t>(</a:t>
            </a:r>
            <a:r>
              <a:rPr lang="en-US" sz="2000" dirty="0" err="1"/>
              <a:t>i</a:t>
            </a:r>
            <a:r>
              <a:rPr lang="en-US" sz="2000" dirty="0"/>
              <a:t>) The DDO shall prepare the Bill based on the Expenditure Sanction. The Expenditure Sanction shall contain the (a) Total amount, (b) net amount payable to the Contractor/Supplier/Vendor and (c) the 2% TDS amount of GST. </a:t>
            </a:r>
          </a:p>
          <a:p>
            <a:r>
              <a:rPr lang="en-US" sz="2000" dirty="0"/>
              <a:t>(ii) The DDO shall prepare the bill on PFMS (in case of Central Civil Ministries of </a:t>
            </a:r>
            <a:r>
              <a:rPr lang="en-US" sz="2000" dirty="0" err="1"/>
              <a:t>GoI</a:t>
            </a:r>
            <a:r>
              <a:rPr lang="en-US" sz="2000" dirty="0"/>
              <a:t>), similar payment portals of other Ministries/Departments of </a:t>
            </a:r>
            <a:r>
              <a:rPr lang="en-US" sz="2000" dirty="0" err="1"/>
              <a:t>GoI</a:t>
            </a:r>
            <a:r>
              <a:rPr lang="en-US" sz="2000" dirty="0"/>
              <a:t> or of State Governments for submission to the respective payment authorities. </a:t>
            </a:r>
          </a:p>
        </p:txBody>
      </p:sp>
    </p:spTree>
    <p:extLst>
      <p:ext uri="{BB962C8B-B14F-4D97-AF65-F5344CB8AC3E}">
        <p14:creationId xmlns:p14="http://schemas.microsoft.com/office/powerpoint/2010/main" val="3328166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326" y="757645"/>
            <a:ext cx="11220994" cy="4794069"/>
          </a:xfrm>
        </p:spPr>
        <p:txBody>
          <a:bodyPr>
            <a:normAutofit/>
          </a:bodyPr>
          <a:lstStyle/>
          <a:p>
            <a:pPr marL="0" indent="0">
              <a:buNone/>
            </a:pPr>
            <a:r>
              <a:rPr lang="en-US" sz="2000" dirty="0" smtClean="0"/>
              <a:t>(</a:t>
            </a:r>
            <a:r>
              <a:rPr lang="en-US" sz="2000" dirty="0"/>
              <a:t>iii) In the Bill, it will be specified </a:t>
            </a:r>
          </a:p>
          <a:p>
            <a:pPr marL="0" indent="0">
              <a:buNone/>
            </a:pPr>
            <a:r>
              <a:rPr lang="en-US" sz="2000" dirty="0"/>
              <a:t>(a) the net amount payable to the Contractor; and </a:t>
            </a:r>
          </a:p>
          <a:p>
            <a:pPr marL="0" indent="0">
              <a:buNone/>
            </a:pPr>
            <a:r>
              <a:rPr lang="en-US" sz="2000" dirty="0"/>
              <a:t>(b) 2% as TDS </a:t>
            </a:r>
          </a:p>
          <a:p>
            <a:pPr marL="0" indent="0">
              <a:buNone/>
            </a:pPr>
            <a:r>
              <a:rPr lang="en-US" sz="2000" dirty="0"/>
              <a:t>(iv) The TDS amount shall be mentioned in the Bill for booking in the Suspense Head (8658 - Suspense; 00.101 - PAO Suspense; xx – GST TDS) </a:t>
            </a:r>
          </a:p>
          <a:p>
            <a:pPr marL="0" indent="0">
              <a:buNone/>
            </a:pPr>
            <a:r>
              <a:rPr lang="en-US" sz="2000" dirty="0"/>
              <a:t>(v) The DDO will require to maintain the Record of the TDS so being booked under the Suspense Head so that at the time of preparing the CPIN for making payment on weekly/monthly or any other periodic basis, the total amount could be easily worked out. </a:t>
            </a:r>
          </a:p>
          <a:p>
            <a:pPr marL="0" indent="0">
              <a:buNone/>
            </a:pPr>
            <a:r>
              <a:rPr lang="en-US" sz="2000" dirty="0"/>
              <a:t>(vi) At any periodic interval, when DDO needs to deposit the TDS amount, he will prepare the CPIN on the GSTN Portal for the amount (already booked under the Suspense Head). </a:t>
            </a:r>
          </a:p>
          <a:p>
            <a:pPr marL="0" indent="0">
              <a:buNone/>
            </a:pPr>
            <a:r>
              <a:rPr lang="en-US" sz="2000" dirty="0"/>
              <a:t>(vii) While generating the CPIN, the DDO will have to select mode of payment as either (a) NEFT/RTGS or (b) OTC. In the OTC mode, the DDO will have to select the Bank where the payment will be deposited through OTC mode. </a:t>
            </a:r>
          </a:p>
        </p:txBody>
      </p:sp>
    </p:spTree>
    <p:extLst>
      <p:ext uri="{BB962C8B-B14F-4D97-AF65-F5344CB8AC3E}">
        <p14:creationId xmlns:p14="http://schemas.microsoft.com/office/powerpoint/2010/main" val="4230323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137" y="496389"/>
            <a:ext cx="11260183" cy="5680574"/>
          </a:xfrm>
        </p:spPr>
        <p:txBody>
          <a:bodyPr>
            <a:normAutofit/>
          </a:bodyPr>
          <a:lstStyle/>
          <a:p>
            <a:pPr marL="0" indent="0">
              <a:buNone/>
            </a:pPr>
            <a:r>
              <a:rPr lang="en-US" sz="2000" dirty="0" smtClean="0"/>
              <a:t>(</a:t>
            </a:r>
            <a:r>
              <a:rPr lang="en-US" sz="2000" dirty="0"/>
              <a:t>viii) The DDO shall prepare the bill for the bunched TDS amount for payment through the concerned payment authority. In the Bill, the DDO will give reference of all the earlier paid bills from which 2% TDS was deducted and kept in the suspense head. The DDO may also attach a certified copy of the record maintained by him in this regard. </a:t>
            </a:r>
          </a:p>
          <a:p>
            <a:pPr marL="0" indent="0">
              <a:buNone/>
            </a:pPr>
            <a:r>
              <a:rPr lang="en-US" sz="2000" dirty="0"/>
              <a:t>(ix) The payment authority will pass the bill by clearing the Suspense Head operated against that particular DDO after exercising necessary checks. </a:t>
            </a:r>
          </a:p>
          <a:p>
            <a:pPr marL="0" indent="0">
              <a:buNone/>
            </a:pPr>
            <a:r>
              <a:rPr lang="en-US" sz="2000" dirty="0"/>
              <a:t>(x) In case of NEFT/RTGS mode, the DDO will have to mention the CPIN Number (as beneficiary’s account number), RBI (as beneficiary) and the IFSC Code of RBI with the request to payment authority to make payment in </a:t>
            </a:r>
            <a:r>
              <a:rPr lang="en-US" sz="2000" dirty="0" err="1"/>
              <a:t>favour</a:t>
            </a:r>
            <a:r>
              <a:rPr lang="en-US" sz="2000" dirty="0"/>
              <a:t> of RBI with these credentials. </a:t>
            </a:r>
          </a:p>
          <a:p>
            <a:pPr marL="0" indent="0">
              <a:buNone/>
            </a:pPr>
            <a:r>
              <a:rPr lang="en-US" sz="2000" dirty="0"/>
              <a:t>(xi) In case of the OTC mode, the DDO will have to request the payment authority to issue ‘A’ Category Government </a:t>
            </a:r>
            <a:r>
              <a:rPr lang="en-US" sz="2000" dirty="0" err="1"/>
              <a:t>Cheque</a:t>
            </a:r>
            <a:r>
              <a:rPr lang="en-US" sz="2000" dirty="0"/>
              <a:t> in </a:t>
            </a:r>
            <a:r>
              <a:rPr lang="en-US" sz="2000" dirty="0" err="1"/>
              <a:t>favour</a:t>
            </a:r>
            <a:r>
              <a:rPr lang="en-US" sz="2000" dirty="0"/>
              <a:t> of one of the 25 authorized Banks. The </a:t>
            </a:r>
            <a:r>
              <a:rPr lang="en-US" sz="2000" dirty="0" err="1"/>
              <a:t>Cheque</a:t>
            </a:r>
            <a:r>
              <a:rPr lang="en-US" sz="2000" dirty="0"/>
              <a:t> may then be deposited along with the CPIN with any of branch of the authorized Bank so selected by the DDO. </a:t>
            </a:r>
          </a:p>
          <a:p>
            <a:pPr marL="0" indent="0">
              <a:buNone/>
            </a:pPr>
            <a:r>
              <a:rPr lang="en-US" sz="2000" dirty="0" smtClean="0"/>
              <a:t>(</a:t>
            </a:r>
            <a:r>
              <a:rPr lang="en-US" sz="2000" dirty="0"/>
              <a:t>xii) Upon successful payment, a CIN will be generated by the RBI/Authorized Bank and will be shared electronically with the GSTN Portal. This will get credited in the electronic Cash Ledger of the concerned DDO in the GSTN Portal. This can be viewed and the details of CIN can be noted by the DDO anytime on GSTN portal using his Login credentials. </a:t>
            </a:r>
          </a:p>
          <a:p>
            <a:pPr marL="0" indent="0">
              <a:buNone/>
            </a:pPr>
            <a:endParaRPr lang="en-US" sz="2000" dirty="0"/>
          </a:p>
        </p:txBody>
      </p:sp>
    </p:spTree>
    <p:extLst>
      <p:ext uri="{BB962C8B-B14F-4D97-AF65-F5344CB8AC3E}">
        <p14:creationId xmlns:p14="http://schemas.microsoft.com/office/powerpoint/2010/main" val="1353181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697" y="1345474"/>
            <a:ext cx="11416937" cy="4831489"/>
          </a:xfrm>
        </p:spPr>
        <p:txBody>
          <a:bodyPr>
            <a:normAutofit/>
          </a:bodyPr>
          <a:lstStyle/>
          <a:p>
            <a:pPr marL="0" indent="0">
              <a:buNone/>
            </a:pPr>
            <a:r>
              <a:rPr lang="en-US" sz="2000" dirty="0" smtClean="0"/>
              <a:t>(xiii) The DDO should maintain a Register as per </a:t>
            </a:r>
            <a:r>
              <a:rPr lang="en-US" sz="2000" dirty="0" err="1" smtClean="0"/>
              <a:t>proforma</a:t>
            </a:r>
            <a:r>
              <a:rPr lang="en-US" sz="2000" dirty="0" smtClean="0"/>
              <a:t> given in Annexure ‘A’ to keep record of all TDS deductions made by him during the month. This Record will be helpful at the time of filing Monthly Return (FORM GSTR-7) by the DDO. The DDO may also make use of the offline utility available on the GSTN Portal for this purpose. </a:t>
            </a:r>
          </a:p>
          <a:p>
            <a:pPr marL="0" indent="0">
              <a:buNone/>
            </a:pPr>
            <a:r>
              <a:rPr lang="en-US" sz="2000" dirty="0" smtClean="0"/>
              <a:t>(</a:t>
            </a:r>
            <a:r>
              <a:rPr lang="en-US" sz="2000" dirty="0"/>
              <a:t>xiv) The DDO shall file the Return in FORM GSTR-7 by 10th of the following month </a:t>
            </a:r>
          </a:p>
          <a:p>
            <a:pPr marL="0" indent="0">
              <a:buNone/>
            </a:pPr>
            <a:r>
              <a:rPr lang="en-US" sz="2000" dirty="0"/>
              <a:t>(xv) The DDO shall generate TDS Certificate through the GSTN Portal in FORM GSTR-7A </a:t>
            </a:r>
          </a:p>
          <a:p>
            <a:pPr marL="0" indent="0">
              <a:buNone/>
            </a:pPr>
            <a:endParaRPr lang="en-US" sz="2000" dirty="0"/>
          </a:p>
        </p:txBody>
      </p:sp>
    </p:spTree>
    <p:extLst>
      <p:ext uri="{BB962C8B-B14F-4D97-AF65-F5344CB8AC3E}">
        <p14:creationId xmlns:p14="http://schemas.microsoft.com/office/powerpoint/2010/main" val="1570232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823" y="822182"/>
            <a:ext cx="11390811" cy="4401205"/>
          </a:xfrm>
          <a:prstGeom prst="rect">
            <a:avLst/>
          </a:prstGeom>
        </p:spPr>
        <p:txBody>
          <a:bodyPr wrap="square">
            <a:spAutoFit/>
          </a:bodyPr>
          <a:lstStyle/>
          <a:p>
            <a:pPr fontAlgn="base"/>
            <a:r>
              <a:rPr lang="en-US" sz="2800" dirty="0" smtClean="0"/>
              <a:t>Following categories are notified via </a:t>
            </a:r>
            <a:r>
              <a:rPr lang="en-US" sz="2800" dirty="0" smtClean="0">
                <a:hlinkClick r:id="rId2"/>
              </a:rPr>
              <a:t>Notification No. 50/2018 – Central Tax </a:t>
            </a:r>
            <a:r>
              <a:rPr lang="en-US" sz="2800" dirty="0" smtClean="0"/>
              <a:t>dated 13th September 2018.</a:t>
            </a:r>
          </a:p>
          <a:p>
            <a:pPr fontAlgn="base"/>
            <a:r>
              <a:rPr lang="en-US" sz="2800" dirty="0" smtClean="0"/>
              <a:t>(a) an authority or a board or any other body, – </a:t>
            </a:r>
            <a:br>
              <a:rPr lang="en-US" sz="2800" dirty="0" smtClean="0"/>
            </a:br>
            <a:r>
              <a:rPr lang="en-US" sz="2800" dirty="0" smtClean="0"/>
              <a:t>(</a:t>
            </a:r>
            <a:r>
              <a:rPr lang="en-US" sz="2800" dirty="0" err="1" smtClean="0"/>
              <a:t>i</a:t>
            </a:r>
            <a:r>
              <a:rPr lang="en-US" sz="2800" dirty="0" smtClean="0"/>
              <a:t>) set up by an Act of Parliament or a State Legislature; or </a:t>
            </a:r>
            <a:br>
              <a:rPr lang="en-US" sz="2800" dirty="0" smtClean="0"/>
            </a:br>
            <a:r>
              <a:rPr lang="en-US" sz="2800" dirty="0" smtClean="0"/>
              <a:t>(ii) established by any Government, with fifty-one percent. or more participation by way of equity or control, to carry out any function;</a:t>
            </a:r>
          </a:p>
          <a:p>
            <a:pPr fontAlgn="base"/>
            <a:r>
              <a:rPr lang="en-US" sz="2800" dirty="0" smtClean="0"/>
              <a:t>(b) The society established by the Central Government or the State Government or a Local Authority under the Societies Registration Act, 1860 (21 of 1860);</a:t>
            </a:r>
          </a:p>
          <a:p>
            <a:pPr fontAlgn="base"/>
            <a:r>
              <a:rPr lang="en-US" sz="2800" dirty="0" smtClean="0"/>
              <a:t>(c) </a:t>
            </a:r>
            <a:r>
              <a:rPr lang="en-US" sz="2800" dirty="0" smtClean="0">
                <a:hlinkClick r:id="rId3" action="ppaction://hlinksldjump"/>
              </a:rPr>
              <a:t>public </a:t>
            </a:r>
            <a:r>
              <a:rPr lang="en-US" sz="2800" smtClean="0">
                <a:hlinkClick r:id="rId3" action="ppaction://hlinksldjump"/>
              </a:rPr>
              <a:t>sector undertakings</a:t>
            </a:r>
            <a:r>
              <a:rPr lang="en-US" sz="2800" smtClean="0"/>
              <a:t>(Slide 4).</a:t>
            </a:r>
            <a:endParaRPr lang="en-US" sz="2800" dirty="0"/>
          </a:p>
        </p:txBody>
      </p:sp>
    </p:spTree>
    <p:extLst>
      <p:ext uri="{BB962C8B-B14F-4D97-AF65-F5344CB8AC3E}">
        <p14:creationId xmlns:p14="http://schemas.microsoft.com/office/powerpoint/2010/main" val="2317803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 y="0"/>
            <a:ext cx="10515600" cy="1325563"/>
          </a:xfrm>
        </p:spPr>
        <p:txBody>
          <a:bodyPr>
            <a:normAutofit/>
          </a:bodyPr>
          <a:lstStyle/>
          <a:p>
            <a:r>
              <a:rPr lang="en-US" b="1" dirty="0">
                <a:solidFill>
                  <a:schemeClr val="accent2"/>
                </a:solidFill>
                <a:latin typeface="Times New Roman" panose="02020603050405020304" pitchFamily="18" charset="0"/>
                <a:cs typeface="Times New Roman" panose="02020603050405020304" pitchFamily="18" charset="0"/>
              </a:rPr>
              <a:t>Definitions of Important terms</a:t>
            </a:r>
          </a:p>
        </p:txBody>
      </p:sp>
      <p:sp>
        <p:nvSpPr>
          <p:cNvPr id="3" name="Content Placeholder 2"/>
          <p:cNvSpPr>
            <a:spLocks noGrp="1"/>
          </p:cNvSpPr>
          <p:nvPr>
            <p:ph idx="1"/>
          </p:nvPr>
        </p:nvSpPr>
        <p:spPr>
          <a:xfrm>
            <a:off x="535576" y="1147627"/>
            <a:ext cx="11168743" cy="4508590"/>
          </a:xfrm>
        </p:spPr>
        <p:txBody>
          <a:bodyPr>
            <a:noAutofit/>
          </a:bodyPr>
          <a:lstStyle/>
          <a:p>
            <a:pPr marL="0" indent="0">
              <a:buNone/>
            </a:pPr>
            <a:r>
              <a:rPr lang="en-US" sz="2000" dirty="0" smtClean="0"/>
              <a:t>As per Section 2(69) CGST Act</a:t>
            </a:r>
          </a:p>
          <a:p>
            <a:pPr marL="0" indent="0">
              <a:buNone/>
            </a:pPr>
            <a:r>
              <a:rPr lang="en-US" sz="2000" dirty="0" smtClean="0"/>
              <a:t>“</a:t>
            </a:r>
            <a:r>
              <a:rPr lang="en-US" sz="2000" b="1" i="1" dirty="0"/>
              <a:t>local authority</a:t>
            </a:r>
            <a:r>
              <a:rPr lang="en-US" sz="2000" dirty="0"/>
              <a:t>” means––</a:t>
            </a:r>
          </a:p>
          <a:p>
            <a:pPr marL="0" indent="0">
              <a:buNone/>
            </a:pPr>
            <a:r>
              <a:rPr lang="en-US" sz="2000" dirty="0"/>
              <a:t>(</a:t>
            </a:r>
            <a:r>
              <a:rPr lang="en-US" sz="2000" i="1" dirty="0"/>
              <a:t>a</a:t>
            </a:r>
            <a:r>
              <a:rPr lang="en-US" sz="2000" dirty="0"/>
              <a:t>) a “Panchayat” as defined in clause (</a:t>
            </a:r>
            <a:r>
              <a:rPr lang="en-US" sz="2000" i="1" dirty="0"/>
              <a:t>d</a:t>
            </a:r>
            <a:r>
              <a:rPr lang="en-US" sz="2000" dirty="0"/>
              <a:t>) of article 243 of the Constitution;</a:t>
            </a:r>
          </a:p>
          <a:p>
            <a:pPr marL="0" indent="0">
              <a:buNone/>
            </a:pPr>
            <a:r>
              <a:rPr lang="en-US" sz="2000" dirty="0"/>
              <a:t>(</a:t>
            </a:r>
            <a:r>
              <a:rPr lang="en-US" sz="2000" i="1" dirty="0"/>
              <a:t>b</a:t>
            </a:r>
            <a:r>
              <a:rPr lang="en-US" sz="2000" dirty="0"/>
              <a:t>) a “Municipality” as defined in clause (e) of article 243P of </a:t>
            </a:r>
            <a:r>
              <a:rPr lang="en-US" sz="2000" dirty="0" smtClean="0"/>
              <a:t>the Constitution</a:t>
            </a:r>
            <a:r>
              <a:rPr lang="en-US" sz="2000" dirty="0"/>
              <a:t>;</a:t>
            </a:r>
          </a:p>
          <a:p>
            <a:pPr marL="0" indent="0">
              <a:buNone/>
            </a:pPr>
            <a:r>
              <a:rPr lang="en-US" sz="2000" dirty="0"/>
              <a:t>(</a:t>
            </a:r>
            <a:r>
              <a:rPr lang="en-US" sz="2000" i="1" dirty="0"/>
              <a:t>c</a:t>
            </a:r>
            <a:r>
              <a:rPr lang="en-US" sz="2000" dirty="0"/>
              <a:t>) a Municipal Committee, a Zilla Parishad, a District Board, and any </a:t>
            </a:r>
            <a:r>
              <a:rPr lang="en-US" sz="2000" dirty="0" smtClean="0"/>
              <a:t>other authority </a:t>
            </a:r>
            <a:r>
              <a:rPr lang="en-US" sz="2000" dirty="0"/>
              <a:t>legally entitled to, or entrusted by the Central Government or any </a:t>
            </a:r>
            <a:r>
              <a:rPr lang="en-US" sz="2000" dirty="0" smtClean="0"/>
              <a:t>State Government </a:t>
            </a:r>
            <a:r>
              <a:rPr lang="en-US" sz="2000" dirty="0"/>
              <a:t>with the control or management of a municipal or local fund;</a:t>
            </a:r>
          </a:p>
          <a:p>
            <a:pPr marL="0" indent="0">
              <a:buNone/>
            </a:pPr>
            <a:r>
              <a:rPr lang="en-US" sz="2000" dirty="0"/>
              <a:t>(</a:t>
            </a:r>
            <a:r>
              <a:rPr lang="en-US" sz="2000" i="1" dirty="0"/>
              <a:t>d</a:t>
            </a:r>
            <a:r>
              <a:rPr lang="en-US" sz="2000" dirty="0"/>
              <a:t>) a Cantonment Board as defined in section 3 of the </a:t>
            </a:r>
            <a:r>
              <a:rPr lang="en-US" sz="2000" dirty="0" smtClean="0"/>
              <a:t>Cantonments Act</a:t>
            </a:r>
            <a:r>
              <a:rPr lang="en-US" sz="2000" dirty="0"/>
              <a:t>, 2006;</a:t>
            </a:r>
          </a:p>
          <a:p>
            <a:pPr marL="0" indent="0">
              <a:buNone/>
            </a:pPr>
            <a:r>
              <a:rPr lang="en-US" sz="2000" dirty="0"/>
              <a:t>(</a:t>
            </a:r>
            <a:r>
              <a:rPr lang="en-US" sz="2000" i="1" dirty="0"/>
              <a:t>e</a:t>
            </a:r>
            <a:r>
              <a:rPr lang="en-US" sz="2000" dirty="0"/>
              <a:t>) a Regional Council or a District Council constituted under the </a:t>
            </a:r>
            <a:r>
              <a:rPr lang="en-US" sz="2000" dirty="0" smtClean="0"/>
              <a:t>Sixth Schedule </a:t>
            </a:r>
            <a:r>
              <a:rPr lang="en-US" sz="2000" dirty="0"/>
              <a:t>to the Constitution;</a:t>
            </a:r>
          </a:p>
          <a:p>
            <a:pPr marL="0" indent="0">
              <a:buNone/>
            </a:pPr>
            <a:r>
              <a:rPr lang="en-US" sz="2000" dirty="0"/>
              <a:t>(</a:t>
            </a:r>
            <a:r>
              <a:rPr lang="en-US" sz="2000" i="1" dirty="0"/>
              <a:t>f</a:t>
            </a:r>
            <a:r>
              <a:rPr lang="en-US" sz="2000" dirty="0"/>
              <a:t>) a Development Board constituted under article 371 of the </a:t>
            </a:r>
            <a:r>
              <a:rPr lang="en-US" sz="2000" dirty="0" smtClean="0"/>
              <a:t>Constitution; or</a:t>
            </a:r>
            <a:endParaRPr lang="en-US" sz="2000" dirty="0"/>
          </a:p>
          <a:p>
            <a:pPr marL="0" indent="0">
              <a:buNone/>
            </a:pPr>
            <a:r>
              <a:rPr lang="en-US" sz="2000" dirty="0"/>
              <a:t>(</a:t>
            </a:r>
            <a:r>
              <a:rPr lang="en-US" sz="2000" i="1" dirty="0"/>
              <a:t>g</a:t>
            </a:r>
            <a:r>
              <a:rPr lang="en-US" sz="2000" dirty="0"/>
              <a:t>) a Regional Council constituted under article 371A of the Constitution;</a:t>
            </a:r>
          </a:p>
        </p:txBody>
      </p:sp>
    </p:spTree>
    <p:extLst>
      <p:ext uri="{BB962C8B-B14F-4D97-AF65-F5344CB8AC3E}">
        <p14:creationId xmlns:p14="http://schemas.microsoft.com/office/powerpoint/2010/main" val="4213575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67097"/>
            <a:ext cx="10515600" cy="4909866"/>
          </a:xfrm>
        </p:spPr>
        <p:txBody>
          <a:bodyPr/>
          <a:lstStyle/>
          <a:p>
            <a:pPr marL="0" indent="0">
              <a:buNone/>
            </a:pPr>
            <a:r>
              <a:rPr lang="en-US" i="1" dirty="0" smtClean="0"/>
              <a:t>As per section 617 of the Companies Act, 1956</a:t>
            </a:r>
            <a:r>
              <a:rPr lang="en-US" dirty="0" smtClean="0"/>
              <a:t>:</a:t>
            </a:r>
          </a:p>
          <a:p>
            <a:pPr marL="0" indent="0">
              <a:buNone/>
            </a:pPr>
            <a:r>
              <a:rPr lang="en-US" b="1" i="1" dirty="0" smtClean="0"/>
              <a:t>“</a:t>
            </a:r>
            <a:r>
              <a:rPr lang="en-US" b="1" i="1" dirty="0" smtClean="0"/>
              <a:t>Public Sector undertaking or Government Company </a:t>
            </a:r>
            <a:r>
              <a:rPr lang="en-US" dirty="0" smtClean="0"/>
              <a:t>” means-</a:t>
            </a:r>
          </a:p>
          <a:p>
            <a:pPr marL="0" indent="0">
              <a:buNone/>
            </a:pPr>
            <a:r>
              <a:rPr lang="en-US" dirty="0" smtClean="0"/>
              <a:t>For </a:t>
            </a:r>
            <a:r>
              <a:rPr lang="en-US" dirty="0" smtClean="0"/>
              <a:t>the purposes of this Act, Government company means any company in which not less than fifty-one per cent of the paid-up share capital is held by the Central Government, or by any State Government or Governments, or partly by the Central Government and partly by one or more State Governments and includes a company which is a subsidiary of a Government company as thus defined.</a:t>
            </a:r>
            <a:endParaRPr lang="en-US" dirty="0"/>
          </a:p>
        </p:txBody>
      </p:sp>
    </p:spTree>
    <p:extLst>
      <p:ext uri="{BB962C8B-B14F-4D97-AF65-F5344CB8AC3E}">
        <p14:creationId xmlns:p14="http://schemas.microsoft.com/office/powerpoint/2010/main" val="351044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solidFill>
                <a:latin typeface="Times New Roman" panose="02020603050405020304" pitchFamily="18" charset="0"/>
                <a:cs typeface="Times New Roman" panose="02020603050405020304" pitchFamily="18" charset="0"/>
              </a:rPr>
              <a:t>When TDS will be deducted in GST?</a:t>
            </a:r>
          </a:p>
        </p:txBody>
      </p:sp>
      <p:sp>
        <p:nvSpPr>
          <p:cNvPr id="3" name="Content Placeholder 2"/>
          <p:cNvSpPr>
            <a:spLocks noGrp="1"/>
          </p:cNvSpPr>
          <p:nvPr>
            <p:ph idx="1"/>
          </p:nvPr>
        </p:nvSpPr>
        <p:spPr>
          <a:xfrm>
            <a:off x="838200" y="2847703"/>
            <a:ext cx="10515600" cy="3329260"/>
          </a:xfrm>
        </p:spPr>
        <p:txBody>
          <a:bodyPr/>
          <a:lstStyle/>
          <a:p>
            <a:r>
              <a:rPr lang="en-US" dirty="0"/>
              <a:t>TDS will be deducted when the amount of supply in a contract is more than </a:t>
            </a:r>
            <a:r>
              <a:rPr lang="en-US" dirty="0" err="1"/>
              <a:t>Rs</a:t>
            </a:r>
            <a:r>
              <a:rPr lang="en-US" dirty="0"/>
              <a:t>. 2,50,000.</a:t>
            </a:r>
          </a:p>
          <a:p>
            <a:pPr marL="0" indent="0">
              <a:buNone/>
            </a:pPr>
            <a:endParaRPr lang="en-US" dirty="0"/>
          </a:p>
        </p:txBody>
      </p:sp>
    </p:spTree>
    <p:extLst>
      <p:ext uri="{BB962C8B-B14F-4D97-AF65-F5344CB8AC3E}">
        <p14:creationId xmlns:p14="http://schemas.microsoft.com/office/powerpoint/2010/main" val="2698840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solidFill>
                <a:latin typeface="Times New Roman" panose="02020603050405020304" pitchFamily="18" charset="0"/>
                <a:cs typeface="Times New Roman" panose="02020603050405020304" pitchFamily="18" charset="0"/>
              </a:rPr>
              <a:t>On which amount TDS in GST will be deducted?</a:t>
            </a:r>
          </a:p>
        </p:txBody>
      </p:sp>
      <p:sp>
        <p:nvSpPr>
          <p:cNvPr id="3" name="Content Placeholder 2"/>
          <p:cNvSpPr>
            <a:spLocks noGrp="1"/>
          </p:cNvSpPr>
          <p:nvPr>
            <p:ph idx="1"/>
          </p:nvPr>
        </p:nvSpPr>
        <p:spPr>
          <a:xfrm>
            <a:off x="838200" y="2442753"/>
            <a:ext cx="10515600" cy="3734209"/>
          </a:xfrm>
        </p:spPr>
        <p:txBody>
          <a:bodyPr/>
          <a:lstStyle/>
          <a:p>
            <a:pPr marL="0" indent="0" fontAlgn="base">
              <a:buNone/>
            </a:pPr>
            <a:r>
              <a:rPr lang="en-US" dirty="0"/>
              <a:t>TDS in GST will be deducted on the amount of payment(Taxable value) made by the notified person. </a:t>
            </a:r>
          </a:p>
          <a:p>
            <a:pPr marL="0" indent="0" fontAlgn="base">
              <a:buNone/>
            </a:pPr>
            <a:endParaRPr lang="en-US" dirty="0" smtClean="0"/>
          </a:p>
          <a:p>
            <a:pPr marL="0" indent="0" fontAlgn="base">
              <a:buNone/>
            </a:pPr>
            <a:r>
              <a:rPr lang="en-US" dirty="0" smtClean="0"/>
              <a:t>For </a:t>
            </a:r>
            <a:r>
              <a:rPr lang="en-US" dirty="0"/>
              <a:t>the purpose of deduction of tax specified above, the value of supply shall be taken as the amount excluding the central tax, State tax, Union territory tax, integrated tax, and </a:t>
            </a:r>
            <a:r>
              <a:rPr lang="en-US" dirty="0" err="1"/>
              <a:t>cess</a:t>
            </a:r>
            <a:r>
              <a:rPr lang="en-US" dirty="0"/>
              <a:t> indicated in the invoice.</a:t>
            </a:r>
          </a:p>
          <a:p>
            <a:endParaRPr lang="en-US" dirty="0"/>
          </a:p>
        </p:txBody>
      </p:sp>
    </p:spTree>
    <p:extLst>
      <p:ext uri="{BB962C8B-B14F-4D97-AF65-F5344CB8AC3E}">
        <p14:creationId xmlns:p14="http://schemas.microsoft.com/office/powerpoint/2010/main" val="1380608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solidFill>
                <a:latin typeface="Times New Roman" panose="02020603050405020304" pitchFamily="18" charset="0"/>
                <a:cs typeface="Times New Roman" panose="02020603050405020304" pitchFamily="18" charset="0"/>
              </a:rPr>
              <a:t>When TDS in GST is required to be deposited to the account of government?</a:t>
            </a:r>
          </a:p>
        </p:txBody>
      </p:sp>
      <p:sp>
        <p:nvSpPr>
          <p:cNvPr id="3" name="Content Placeholder 2"/>
          <p:cNvSpPr>
            <a:spLocks noGrp="1"/>
          </p:cNvSpPr>
          <p:nvPr>
            <p:ph idx="1"/>
          </p:nvPr>
        </p:nvSpPr>
        <p:spPr>
          <a:xfrm>
            <a:off x="838200" y="2821577"/>
            <a:ext cx="10515600" cy="3355386"/>
          </a:xfrm>
        </p:spPr>
        <p:txBody>
          <a:bodyPr/>
          <a:lstStyle/>
          <a:p>
            <a:pPr marL="0" indent="0" fontAlgn="base">
              <a:buNone/>
            </a:pPr>
            <a:r>
              <a:rPr lang="en-US" dirty="0" smtClean="0"/>
              <a:t>The </a:t>
            </a:r>
            <a:r>
              <a:rPr lang="en-US" dirty="0"/>
              <a:t>TDS is required to be deposited on 10th of next month in which the amount is deducted.</a:t>
            </a:r>
          </a:p>
          <a:p>
            <a:pPr marL="0" indent="0">
              <a:buNone/>
            </a:pPr>
            <a:endParaRPr lang="en-US" dirty="0"/>
          </a:p>
        </p:txBody>
      </p:sp>
    </p:spTree>
    <p:extLst>
      <p:ext uri="{BB962C8B-B14F-4D97-AF65-F5344CB8AC3E}">
        <p14:creationId xmlns:p14="http://schemas.microsoft.com/office/powerpoint/2010/main" val="1983100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solidFill>
                <a:latin typeface="Times New Roman" panose="02020603050405020304" pitchFamily="18" charset="0"/>
                <a:cs typeface="Times New Roman" panose="02020603050405020304" pitchFamily="18" charset="0"/>
              </a:rPr>
              <a:t>When GST TDS is not required to be deducted? </a:t>
            </a:r>
          </a:p>
        </p:txBody>
      </p:sp>
      <p:sp>
        <p:nvSpPr>
          <p:cNvPr id="3" name="Content Placeholder 2"/>
          <p:cNvSpPr>
            <a:spLocks noGrp="1"/>
          </p:cNvSpPr>
          <p:nvPr>
            <p:ph idx="1"/>
          </p:nvPr>
        </p:nvSpPr>
        <p:spPr>
          <a:xfrm>
            <a:off x="838200" y="2612571"/>
            <a:ext cx="10515600" cy="3564392"/>
          </a:xfrm>
        </p:spPr>
        <p:txBody>
          <a:bodyPr/>
          <a:lstStyle/>
          <a:p>
            <a:r>
              <a:rPr lang="en-US" dirty="0"/>
              <a:t>As per the provisions of section 51 of CGST Act, no deduction of TDS shall be made if the location of the supplier and the place of supply is in a State or Union territory which is different from the State or as the case may be, Union territory of registration of the recipient. We have simplified it with the help of the following table</a:t>
            </a:r>
            <a:r>
              <a:rPr lang="en-US" dirty="0" smtClean="0"/>
              <a:t>.</a:t>
            </a:r>
          </a:p>
          <a:p>
            <a:endParaRPr lang="en-US" dirty="0"/>
          </a:p>
        </p:txBody>
      </p:sp>
    </p:spTree>
    <p:extLst>
      <p:ext uri="{BB962C8B-B14F-4D97-AF65-F5344CB8AC3E}">
        <p14:creationId xmlns:p14="http://schemas.microsoft.com/office/powerpoint/2010/main" val="2311993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TotalTime>
  <Words>2147</Words>
  <Application>Microsoft Office PowerPoint</Application>
  <PresentationFormat>Widescreen</PresentationFormat>
  <Paragraphs>161</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TDS in GST</vt:lpstr>
      <vt:lpstr>Who is required to deduct TDS in GST?</vt:lpstr>
      <vt:lpstr>PowerPoint Presentation</vt:lpstr>
      <vt:lpstr>Definitions of Important terms</vt:lpstr>
      <vt:lpstr>PowerPoint Presentation</vt:lpstr>
      <vt:lpstr>When TDS will be deducted in GST?</vt:lpstr>
      <vt:lpstr>On which amount TDS in GST will be deducted?</vt:lpstr>
      <vt:lpstr>When TDS in GST is required to be deposited to the account of government?</vt:lpstr>
      <vt:lpstr>When GST TDS is not required to be deducted? </vt:lpstr>
      <vt:lpstr>PowerPoint Presentation</vt:lpstr>
      <vt:lpstr>When the return of TDS in GST is required to be filed?</vt:lpstr>
      <vt:lpstr>In which form the return for TDS in GST will be filed?</vt:lpstr>
      <vt:lpstr>GSTR-7</vt:lpstr>
      <vt:lpstr>In which form the certificate for TDS in GST will be issued.</vt:lpstr>
      <vt:lpstr>GSTR-7A</vt:lpstr>
      <vt:lpstr>PowerPoint Presentation</vt:lpstr>
      <vt:lpstr>In how many days TDS certificate in GST is required to be provided to deductee?</vt:lpstr>
      <vt:lpstr>What is the late fees for the non-furnishing of GST TDS certificate?</vt:lpstr>
      <vt:lpstr>Option I - Individual Bill-wise Deduction and its Deposit by the DDO </vt:lpstr>
      <vt:lpstr>PowerPoint Presentation</vt:lpstr>
      <vt:lpstr>PowerPoint Presentation</vt:lpstr>
      <vt:lpstr>Option II - Bunching of deductions and its deposit by the DDO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neeraj</dc:creator>
  <cp:lastModifiedBy>neeraj</cp:lastModifiedBy>
  <cp:revision>23</cp:revision>
  <dcterms:created xsi:type="dcterms:W3CDTF">2018-09-18T12:04:53Z</dcterms:created>
  <dcterms:modified xsi:type="dcterms:W3CDTF">2018-09-24T11:03:59Z</dcterms:modified>
</cp:coreProperties>
</file>