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2" r:id="rId2"/>
    <p:sldId id="424" r:id="rId3"/>
    <p:sldId id="440" r:id="rId4"/>
    <p:sldId id="339" r:id="rId5"/>
    <p:sldId id="283"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04" autoAdjust="0"/>
    <p:restoredTop sz="95465" autoAdjust="0"/>
  </p:normalViewPr>
  <p:slideViewPr>
    <p:cSldViewPr>
      <p:cViewPr varScale="1">
        <p:scale>
          <a:sx n="96" d="100"/>
          <a:sy n="96" d="100"/>
        </p:scale>
        <p:origin x="1840" y="192"/>
      </p:cViewPr>
      <p:guideLst>
        <p:guide orient="horz" pos="2160"/>
        <p:guide pos="2880"/>
      </p:guideLst>
    </p:cSldViewPr>
  </p:slideViewPr>
  <p:notesTextViewPr>
    <p:cViewPr>
      <p:scale>
        <a:sx n="100" d="100"/>
        <a:sy n="100" d="100"/>
      </p:scale>
      <p:origin x="0" y="0"/>
    </p:cViewPr>
  </p:notesTextViewPr>
  <p:sorterViewPr>
    <p:cViewPr>
      <p:scale>
        <a:sx n="1243" d="1250"/>
        <a:sy n="1243" d="1250"/>
      </p:scale>
      <p:origin x="0" y="0"/>
    </p:cViewPr>
  </p:sorterViewPr>
  <p:notesViewPr>
    <p:cSldViewPr>
      <p:cViewPr varScale="1">
        <p:scale>
          <a:sx n="57" d="100"/>
          <a:sy n="57" d="100"/>
        </p:scale>
        <p:origin x="25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970159" y="1"/>
            <a:ext cx="3038604" cy="466752"/>
          </a:xfrm>
          <a:prstGeom prst="rect">
            <a:avLst/>
          </a:prstGeom>
        </p:spPr>
        <p:txBody>
          <a:bodyPr vert="horz" lIns="91440" tIns="45720" rIns="91440" bIns="45720" rtlCol="0"/>
          <a:lstStyle>
            <a:lvl1pPr algn="r">
              <a:defRPr sz="1200"/>
            </a:lvl1pPr>
          </a:lstStyle>
          <a:p>
            <a:fld id="{647113CC-2A4E-496F-AEAD-8CB464527032}" type="datetimeFigureOut">
              <a:rPr lang="en-IN" smtClean="0"/>
              <a:t>26/07/18</a:t>
            </a:fld>
            <a:endParaRPr lang="en-IN"/>
          </a:p>
        </p:txBody>
      </p:sp>
      <p:sp>
        <p:nvSpPr>
          <p:cNvPr id="4" name="Footer Placeholder 3"/>
          <p:cNvSpPr>
            <a:spLocks noGrp="1"/>
          </p:cNvSpPr>
          <p:nvPr>
            <p:ph type="ftr" sz="quarter" idx="2"/>
          </p:nvPr>
        </p:nvSpPr>
        <p:spPr>
          <a:xfrm>
            <a:off x="0" y="8829648"/>
            <a:ext cx="3038604" cy="466752"/>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970159" y="8829648"/>
            <a:ext cx="3038604" cy="466752"/>
          </a:xfrm>
          <a:prstGeom prst="rect">
            <a:avLst/>
          </a:prstGeom>
        </p:spPr>
        <p:txBody>
          <a:bodyPr vert="horz" lIns="91440" tIns="45720" rIns="91440" bIns="45720" rtlCol="0" anchor="b"/>
          <a:lstStyle>
            <a:lvl1pPr algn="r">
              <a:defRPr sz="1200"/>
            </a:lvl1pPr>
          </a:lstStyle>
          <a:p>
            <a:fld id="{BAA3474E-24D6-4BBF-82AF-C8B1FE6DF107}" type="slidenum">
              <a:rPr lang="en-IN" smtClean="0"/>
              <a:t>‹#›</a:t>
            </a:fld>
            <a:endParaRPr lang="en-IN"/>
          </a:p>
        </p:txBody>
      </p:sp>
    </p:spTree>
    <p:extLst>
      <p:ext uri="{BB962C8B-B14F-4D97-AF65-F5344CB8AC3E}">
        <p14:creationId xmlns:p14="http://schemas.microsoft.com/office/powerpoint/2010/main" val="1960422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D12BE653-5D05-429E-A16E-F6958A22CA57}" type="datetimeFigureOut">
              <a:rPr lang="en-IN" smtClean="0"/>
              <a:t>26/07/18</a:t>
            </a:fld>
            <a:endParaRPr lang="en-IN"/>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97AFC4BD-A571-4B1E-923A-93E4468456A0}" type="slidenum">
              <a:rPr lang="en-IN" smtClean="0"/>
              <a:t>‹#›</a:t>
            </a:fld>
            <a:endParaRPr lang="en-IN"/>
          </a:p>
        </p:txBody>
      </p:sp>
    </p:spTree>
    <p:extLst>
      <p:ext uri="{BB962C8B-B14F-4D97-AF65-F5344CB8AC3E}">
        <p14:creationId xmlns:p14="http://schemas.microsoft.com/office/powerpoint/2010/main" val="327304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7AFC4BD-A571-4B1E-923A-93E4468456A0}" type="slidenum">
              <a:rPr lang="en-IN" smtClean="0"/>
              <a:t>1</a:t>
            </a:fld>
            <a:endParaRPr lang="en-IN"/>
          </a:p>
        </p:txBody>
      </p:sp>
    </p:spTree>
    <p:extLst>
      <p:ext uri="{BB962C8B-B14F-4D97-AF65-F5344CB8AC3E}">
        <p14:creationId xmlns:p14="http://schemas.microsoft.com/office/powerpoint/2010/main" val="314179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FC4BD-A571-4B1E-923A-93E4468456A0}" type="slidenum">
              <a:rPr lang="en-IN" smtClean="0"/>
              <a:t>2</a:t>
            </a:fld>
            <a:endParaRPr lang="en-IN"/>
          </a:p>
        </p:txBody>
      </p:sp>
    </p:spTree>
    <p:extLst>
      <p:ext uri="{BB962C8B-B14F-4D97-AF65-F5344CB8AC3E}">
        <p14:creationId xmlns:p14="http://schemas.microsoft.com/office/powerpoint/2010/main" val="266534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FC4BD-A571-4B1E-923A-93E4468456A0}" type="slidenum">
              <a:rPr lang="en-IN" smtClean="0"/>
              <a:t>3</a:t>
            </a:fld>
            <a:endParaRPr lang="en-IN"/>
          </a:p>
        </p:txBody>
      </p:sp>
    </p:spTree>
    <p:extLst>
      <p:ext uri="{BB962C8B-B14F-4D97-AF65-F5344CB8AC3E}">
        <p14:creationId xmlns:p14="http://schemas.microsoft.com/office/powerpoint/2010/main" val="108342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AFC4BD-A571-4B1E-923A-93E4468456A0}" type="slidenum">
              <a:rPr lang="en-IN" smtClean="0"/>
              <a:t>4</a:t>
            </a:fld>
            <a:endParaRPr lang="en-IN"/>
          </a:p>
        </p:txBody>
      </p:sp>
    </p:spTree>
    <p:extLst>
      <p:ext uri="{BB962C8B-B14F-4D97-AF65-F5344CB8AC3E}">
        <p14:creationId xmlns:p14="http://schemas.microsoft.com/office/powerpoint/2010/main" val="317555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C4E90B-E310-4DD6-96E9-B59380241D0D}"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4E90B-E310-4DD6-96E9-B59380241D0D}"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4E90B-E310-4DD6-96E9-B59380241D0D}"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4E90B-E310-4DD6-96E9-B59380241D0D}"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4E90B-E310-4DD6-96E9-B59380241D0D}" type="datetimeFigureOut">
              <a:rPr lang="en-US" smtClean="0"/>
              <a:t>7/26/18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4E90B-E310-4DD6-96E9-B59380241D0D}"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4E90B-E310-4DD6-96E9-B59380241D0D}" type="datetimeFigureOut">
              <a:rPr lang="en-US" smtClean="0"/>
              <a:t>7/26/18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4E90B-E310-4DD6-96E9-B59380241D0D}" type="datetimeFigureOut">
              <a:rPr lang="en-US" smtClean="0"/>
              <a:t>7/26/18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4E90B-E310-4DD6-96E9-B59380241D0D}" type="datetimeFigureOut">
              <a:rPr lang="en-US" smtClean="0"/>
              <a:t>7/26/18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4E90B-E310-4DD6-96E9-B59380241D0D}"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4E90B-E310-4DD6-96E9-B59380241D0D}" type="datetimeFigureOut">
              <a:rPr lang="en-US" smtClean="0"/>
              <a:t>7/26/18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AFD6-0A29-4FE5-A56B-7EDAE31171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4E90B-E310-4DD6-96E9-B59380241D0D}" type="datetimeFigureOut">
              <a:rPr lang="en-US" smtClean="0"/>
              <a:t>7/26/18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AFD6-0A29-4FE5-A56B-7EDAE31171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gstn.nodal@gstn.or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services.gst.gov.in/services/newlogin" TargetMode="External"/><Relationship Id="rId4" Type="http://schemas.openxmlformats.org/officeDocument/2006/relationships/hyperlink" Target="mailto:migration@gstn.org.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p:cNvPicPr>
            <a:picLocks noChangeAspect="1"/>
          </p:cNvPicPr>
          <p:nvPr/>
        </p:nvPicPr>
        <p:blipFill>
          <a:blip r:embed="rId3"/>
          <a:stretch>
            <a:fillRect/>
          </a:stretch>
        </p:blipFill>
        <p:spPr>
          <a:xfrm>
            <a:off x="-1" y="0"/>
            <a:ext cx="9144000" cy="6858000"/>
          </a:xfrm>
          <a:prstGeom prst="rect">
            <a:avLst/>
          </a:prstGeom>
        </p:spPr>
      </p:pic>
      <p:pic>
        <p:nvPicPr>
          <p:cNvPr id="5" name="Picture 4" descr="b3119f3cfa5d64cea2dd63865ca5bdbf.jpg"/>
          <p:cNvPicPr>
            <a:picLocks noChangeAspect="1"/>
          </p:cNvPicPr>
          <p:nvPr/>
        </p:nvPicPr>
        <p:blipFill>
          <a:blip r:embed="rId4"/>
          <a:srcRect b="53750"/>
          <a:stretch>
            <a:fillRect/>
          </a:stretch>
        </p:blipFill>
        <p:spPr>
          <a:xfrm rot="16200000">
            <a:off x="-1241425" y="1622425"/>
            <a:ext cx="6477000" cy="3994150"/>
          </a:xfrm>
          <a:prstGeom prst="rect">
            <a:avLst/>
          </a:prstGeom>
        </p:spPr>
      </p:pic>
      <p:sp>
        <p:nvSpPr>
          <p:cNvPr id="6" name="Parallelogram 5"/>
          <p:cNvSpPr/>
          <p:nvPr/>
        </p:nvSpPr>
        <p:spPr>
          <a:xfrm>
            <a:off x="457200" y="0"/>
            <a:ext cx="1524000" cy="762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STN final_Identity-03.png"/>
          <p:cNvPicPr>
            <a:picLocks noChangeAspect="1"/>
          </p:cNvPicPr>
          <p:nvPr/>
        </p:nvPicPr>
        <p:blipFill>
          <a:blip r:embed="rId5" cstate="print"/>
          <a:stretch>
            <a:fillRect/>
          </a:stretch>
        </p:blipFill>
        <p:spPr>
          <a:xfrm>
            <a:off x="533400" y="-76200"/>
            <a:ext cx="1401219" cy="990600"/>
          </a:xfrm>
          <a:prstGeom prst="rect">
            <a:avLst/>
          </a:prstGeom>
        </p:spPr>
      </p:pic>
      <p:pic>
        <p:nvPicPr>
          <p:cNvPr id="8" name="Picture 7" descr="GSTN_2-50.jpg"/>
          <p:cNvPicPr>
            <a:picLocks noChangeAspect="1"/>
          </p:cNvPicPr>
          <p:nvPr/>
        </p:nvPicPr>
        <p:blipFill>
          <a:blip r:embed="rId6"/>
          <a:srcRect l="19166" t="96667" r="19166"/>
          <a:stretch>
            <a:fillRect/>
          </a:stretch>
        </p:blipFill>
        <p:spPr>
          <a:xfrm>
            <a:off x="1752600" y="6629400"/>
            <a:ext cx="5638800" cy="228600"/>
          </a:xfrm>
          <a:prstGeom prst="rect">
            <a:avLst/>
          </a:prstGeom>
        </p:spPr>
      </p:pic>
      <p:sp>
        <p:nvSpPr>
          <p:cNvPr id="11" name="Title 1"/>
          <p:cNvSpPr txBox="1">
            <a:spLocks/>
          </p:cNvSpPr>
          <p:nvPr/>
        </p:nvSpPr>
        <p:spPr>
          <a:xfrm>
            <a:off x="3505200" y="2641996"/>
            <a:ext cx="5867400" cy="7667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     Standard Operating Procedure for enabling dealers to migrate to GST regime</a:t>
            </a:r>
            <a:endParaRPr lang="en-US" sz="3600" dirty="0"/>
          </a:p>
          <a:p>
            <a:endParaRPr lang="en-US" sz="4800" b="1" dirty="0"/>
          </a:p>
          <a:p>
            <a:endParaRPr lang="en-US" sz="4800" b="1" dirty="0"/>
          </a:p>
        </p:txBody>
      </p:sp>
      <p:sp>
        <p:nvSpPr>
          <p:cNvPr id="13" name="Subtitle 2"/>
          <p:cNvSpPr txBox="1">
            <a:spLocks/>
          </p:cNvSpPr>
          <p:nvPr/>
        </p:nvSpPr>
        <p:spPr>
          <a:xfrm>
            <a:off x="4267200" y="3429000"/>
            <a:ext cx="4876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i="1" dirty="0">
              <a:solidFill>
                <a:schemeClr val="bg2">
                  <a:lumMod val="25000"/>
                </a:schemeClr>
              </a:solidFill>
            </a:endParaRPr>
          </a:p>
        </p:txBody>
      </p:sp>
      <p:pic>
        <p:nvPicPr>
          <p:cNvPr id="10" name="Content Placeholder 9"/>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57200" y="-40482"/>
            <a:ext cx="1524000" cy="802482"/>
          </a:xfrm>
        </p:spPr>
      </p:pic>
      <p:sp>
        <p:nvSpPr>
          <p:cNvPr id="12" name="Subtitle 2"/>
          <p:cNvSpPr txBox="1">
            <a:spLocks/>
          </p:cNvSpPr>
          <p:nvPr/>
        </p:nvSpPr>
        <p:spPr>
          <a:xfrm>
            <a:off x="4267200" y="5410200"/>
            <a:ext cx="4876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23</a:t>
            </a:r>
            <a:r>
              <a:rPr lang="en-US" sz="2400" b="1" baseline="30000" dirty="0"/>
              <a:t>rd</a:t>
            </a:r>
            <a:r>
              <a:rPr lang="en-US" sz="2400" b="1" dirty="0"/>
              <a:t> July’ 2018 </a:t>
            </a:r>
            <a:endParaRPr lang="en-US" sz="2400" dirty="0"/>
          </a:p>
          <a:p>
            <a:pPr marL="0" indent="0">
              <a:buNone/>
            </a:pPr>
            <a:r>
              <a:rPr lang="en-US" sz="2400" b="1" dirty="0"/>
              <a:t>GSTN</a:t>
            </a:r>
            <a:endParaRPr lang="en-US" sz="2400" dirty="0"/>
          </a:p>
        </p:txBody>
      </p:sp>
    </p:spTree>
    <p:extLst>
      <p:ext uri="{BB962C8B-B14F-4D97-AF65-F5344CB8AC3E}">
        <p14:creationId xmlns:p14="http://schemas.microsoft.com/office/powerpoint/2010/main" val="146713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16933" y="0"/>
            <a:ext cx="7968192" cy="701537"/>
          </a:xfrm>
          <a:prstGeom prst="rect">
            <a:avLst/>
          </a:prstGeom>
          <a:solidFill>
            <a:schemeClr val="accent1">
              <a:lumMod val="50000"/>
            </a:schemeClr>
          </a:solidFill>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dirty="0">
                <a:solidFill>
                  <a:schemeClr val="bg1"/>
                </a:solidFill>
              </a:rPr>
              <a:t>Our Approach to Resolve the issues</a:t>
            </a:r>
            <a:endParaRPr lang="en-US" b="1" dirty="0">
              <a:solidFill>
                <a:schemeClr val="bg1"/>
              </a:solidFill>
            </a:endParaRPr>
          </a:p>
        </p:txBody>
      </p:sp>
      <p:pic>
        <p:nvPicPr>
          <p:cNvPr id="79" name="Picture 78" descr="GSTN final_Identity-03.png"/>
          <p:cNvPicPr>
            <a:picLocks noChangeAspect="1"/>
          </p:cNvPicPr>
          <p:nvPr/>
        </p:nvPicPr>
        <p:blipFill>
          <a:blip r:embed="rId3" cstate="print"/>
          <a:stretch>
            <a:fillRect/>
          </a:stretch>
        </p:blipFill>
        <p:spPr>
          <a:xfrm>
            <a:off x="7848600" y="-115887"/>
            <a:ext cx="1401219" cy="990600"/>
          </a:xfrm>
          <a:prstGeom prst="rect">
            <a:avLst/>
          </a:prstGeom>
        </p:spPr>
      </p:pic>
      <p:sp>
        <p:nvSpPr>
          <p:cNvPr id="81" name="Content Placeholder 2"/>
          <p:cNvSpPr txBox="1">
            <a:spLocks/>
          </p:cNvSpPr>
          <p:nvPr/>
        </p:nvSpPr>
        <p:spPr>
          <a:xfrm>
            <a:off x="228600" y="1524000"/>
            <a:ext cx="8610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800" b="1" dirty="0"/>
          </a:p>
        </p:txBody>
      </p:sp>
      <p:sp>
        <p:nvSpPr>
          <p:cNvPr id="2" name="TextBox 1"/>
          <p:cNvSpPr txBox="1"/>
          <p:nvPr/>
        </p:nvSpPr>
        <p:spPr>
          <a:xfrm>
            <a:off x="1321858" y="685800"/>
            <a:ext cx="6663267" cy="7848302"/>
          </a:xfrm>
          <a:prstGeom prst="rect">
            <a:avLst/>
          </a:prstGeom>
          <a:noFill/>
        </p:spPr>
        <p:txBody>
          <a:bodyPr wrap="square" rtlCol="0">
            <a:spAutoFit/>
          </a:bodyPr>
          <a:lstStyle/>
          <a:p>
            <a:r>
              <a:rPr lang="en-US" dirty="0"/>
              <a:t> </a:t>
            </a:r>
          </a:p>
          <a:p>
            <a:pPr marL="285750" indent="-285750">
              <a:buFont typeface="Wingdings" panose="05000000000000000000" pitchFamily="2" charset="2"/>
              <a:buChar char="q"/>
            </a:pPr>
            <a:r>
              <a:rPr lang="en-US" sz="2400" dirty="0"/>
              <a:t>State SPOC’s / CBIC to provide list of GSTIN’s on </a:t>
            </a:r>
            <a:r>
              <a:rPr lang="en-US" sz="2400" dirty="0">
                <a:hlinkClick r:id="rId4"/>
              </a:rPr>
              <a:t>gstn.nodal@gstn.org.in</a:t>
            </a:r>
            <a:r>
              <a:rPr lang="en-US" sz="2400" dirty="0"/>
              <a:t> who have activated part A of the enrolment application and created user id and password.</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Before proceeding ahead states / CBIC to direct the jurisdictional authorities to ensure that the SOP mentioned along with this PPT is understood and actions are taken accordingly. </a:t>
            </a:r>
          </a:p>
          <a:p>
            <a:endParaRPr lang="en-US" sz="2400" dirty="0"/>
          </a:p>
          <a:p>
            <a:pPr marL="285750" indent="-285750">
              <a:buFont typeface="Wingdings" panose="05000000000000000000" pitchFamily="2" charset="2"/>
              <a:buChar char="q"/>
            </a:pPr>
            <a:r>
              <a:rPr lang="en-US" sz="2400" dirty="0"/>
              <a:t>Taxpayers to do new Registration as Normal Taxpayer with all the correct details and submit the Registration Form GST REG-01. In the business detail tab they need to furnish TIN / Central Excise registration no. / Service tax registration no.</a:t>
            </a:r>
          </a:p>
          <a:p>
            <a:pPr marL="285750" indent="-285750">
              <a:buFont typeface="Wingdings" panose="05000000000000000000" pitchFamily="2" charset="2"/>
              <a:buChar char="q"/>
            </a:pPr>
            <a:endParaRPr lang="en-US" dirty="0"/>
          </a:p>
          <a:p>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endParaRPr lang="en-US" dirty="0"/>
          </a:p>
          <a:p>
            <a:endParaRPr lang="en-US" dirty="0"/>
          </a:p>
          <a:p>
            <a:endParaRPr lang="en-US" dirty="0"/>
          </a:p>
        </p:txBody>
      </p:sp>
    </p:spTree>
    <p:extLst>
      <p:ext uri="{BB962C8B-B14F-4D97-AF65-F5344CB8AC3E}">
        <p14:creationId xmlns:p14="http://schemas.microsoft.com/office/powerpoint/2010/main" val="204630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16933" y="0"/>
            <a:ext cx="7968192" cy="701537"/>
          </a:xfrm>
          <a:prstGeom prst="rect">
            <a:avLst/>
          </a:prstGeom>
          <a:solidFill>
            <a:schemeClr val="accent1">
              <a:lumMod val="50000"/>
            </a:schemeClr>
          </a:solidFill>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dirty="0">
                <a:solidFill>
                  <a:schemeClr val="bg1"/>
                </a:solidFill>
              </a:rPr>
              <a:t>Our Approach to Resolve the issues</a:t>
            </a:r>
            <a:endParaRPr lang="en-US" b="1" dirty="0">
              <a:solidFill>
                <a:schemeClr val="bg1"/>
              </a:solidFill>
            </a:endParaRPr>
          </a:p>
        </p:txBody>
      </p:sp>
      <p:pic>
        <p:nvPicPr>
          <p:cNvPr id="79" name="Picture 78" descr="GSTN final_Identity-03.png"/>
          <p:cNvPicPr>
            <a:picLocks noChangeAspect="1"/>
          </p:cNvPicPr>
          <p:nvPr/>
        </p:nvPicPr>
        <p:blipFill>
          <a:blip r:embed="rId3" cstate="print"/>
          <a:stretch>
            <a:fillRect/>
          </a:stretch>
        </p:blipFill>
        <p:spPr>
          <a:xfrm>
            <a:off x="7848600" y="-115887"/>
            <a:ext cx="1401219" cy="990600"/>
          </a:xfrm>
          <a:prstGeom prst="rect">
            <a:avLst/>
          </a:prstGeom>
        </p:spPr>
      </p:pic>
      <p:sp>
        <p:nvSpPr>
          <p:cNvPr id="81" name="Content Placeholder 2"/>
          <p:cNvSpPr txBox="1">
            <a:spLocks/>
          </p:cNvSpPr>
          <p:nvPr/>
        </p:nvSpPr>
        <p:spPr>
          <a:xfrm>
            <a:off x="228600" y="1524000"/>
            <a:ext cx="8610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800" b="1" dirty="0"/>
          </a:p>
        </p:txBody>
      </p:sp>
      <p:sp>
        <p:nvSpPr>
          <p:cNvPr id="2" name="TextBox 1"/>
          <p:cNvSpPr txBox="1"/>
          <p:nvPr/>
        </p:nvSpPr>
        <p:spPr>
          <a:xfrm>
            <a:off x="914400" y="533400"/>
            <a:ext cx="7620000" cy="6186309"/>
          </a:xfrm>
          <a:prstGeom prst="rect">
            <a:avLst/>
          </a:prstGeom>
          <a:noFill/>
        </p:spPr>
        <p:txBody>
          <a:bodyPr wrap="square" rtlCol="0">
            <a:spAutoFit/>
          </a:bodyPr>
          <a:lstStyle/>
          <a:p>
            <a:r>
              <a:rPr lang="en-US" dirty="0"/>
              <a:t> </a:t>
            </a:r>
          </a:p>
          <a:p>
            <a:endParaRPr lang="en-US" dirty="0"/>
          </a:p>
          <a:p>
            <a:pPr marL="285750" lvl="1" indent="-285750">
              <a:buFont typeface="Wingdings" panose="05000000000000000000" pitchFamily="2" charset="2"/>
              <a:buChar char="q"/>
            </a:pPr>
            <a:r>
              <a:rPr lang="en-US" dirty="0"/>
              <a:t>Post approval of the new registration application, Taxpayer will receive a system generated email with new GSTIN ID and token. </a:t>
            </a:r>
            <a:r>
              <a:rPr lang="en-US" b="1" u="sng" dirty="0"/>
              <a:t>Taxpayer needs to ignore the first email as a different GSTIN id will get generated for new application. Taxpayer needs to send the new GSTIN received + ARN (application reference no) with old GSTIN on </a:t>
            </a:r>
            <a:r>
              <a:rPr lang="en-US" b="1" u="sng" dirty="0">
                <a:hlinkClick r:id="rId4"/>
              </a:rPr>
              <a:t>migration@gstn.org.in</a:t>
            </a:r>
            <a:endParaRPr lang="en-US" b="1" u="sng" dirty="0"/>
          </a:p>
          <a:p>
            <a:pPr marL="0" lvl="1"/>
            <a:endParaRPr lang="en-IN" b="1" u="sng" dirty="0"/>
          </a:p>
          <a:p>
            <a:endParaRPr lang="en-US" dirty="0"/>
          </a:p>
          <a:p>
            <a:pPr marL="285750" lvl="1" indent="-285750">
              <a:buFont typeface="Wingdings" panose="05000000000000000000" pitchFamily="2" charset="2"/>
              <a:buChar char="q"/>
            </a:pPr>
            <a:r>
              <a:rPr lang="en-US" dirty="0"/>
              <a:t>Tax Payer shall not use the GSTIN particulars received through first email for creating User id/Password etc. </a:t>
            </a:r>
            <a:r>
              <a:rPr lang="en-US" b="1" u="sng" dirty="0"/>
              <a:t>He should wait for confirmation form GSTN. </a:t>
            </a:r>
          </a:p>
          <a:p>
            <a:pPr marL="285750" lvl="1" indent="-285750">
              <a:buFont typeface="Wingdings" panose="05000000000000000000" pitchFamily="2" charset="2"/>
              <a:buChar char="q"/>
            </a:pPr>
            <a:endParaRPr lang="en-US" b="1" u="sng" dirty="0"/>
          </a:p>
          <a:p>
            <a:pPr marL="285750" lvl="1" indent="-285750">
              <a:buFont typeface="Wingdings" panose="05000000000000000000" pitchFamily="2" charset="2"/>
              <a:buChar char="q"/>
            </a:pPr>
            <a:r>
              <a:rPr lang="en-US" b="1" u="sng" dirty="0"/>
              <a:t>Once the backend activity of migration is completed, Automated System Generated Email will be sent to Tax Payer mentioning correct Old GSTIN with request to login with old GSTIN and token</a:t>
            </a:r>
            <a:r>
              <a:rPr lang="en-US" dirty="0"/>
              <a:t>.</a:t>
            </a:r>
          </a:p>
          <a:p>
            <a:pPr marL="285750" lvl="1" indent="-285750">
              <a:buFont typeface="Wingdings" panose="05000000000000000000" pitchFamily="2" charset="2"/>
              <a:buChar char="q"/>
            </a:pPr>
            <a:endParaRPr lang="en-US" dirty="0"/>
          </a:p>
          <a:p>
            <a:pPr marL="285750" lvl="1" indent="-285750">
              <a:buFont typeface="Wingdings" panose="05000000000000000000" pitchFamily="2" charset="2"/>
              <a:buChar char="q"/>
            </a:pPr>
            <a:r>
              <a:rPr lang="en-US" dirty="0"/>
              <a:t>Tax Payer is required to login with the received credentials using first time login link </a:t>
            </a:r>
            <a:r>
              <a:rPr lang="en-US" u="sng" dirty="0">
                <a:hlinkClick r:id="rId5"/>
              </a:rPr>
              <a:t>https://services.gst.gov.in/services/newlogin</a:t>
            </a:r>
            <a:r>
              <a:rPr lang="en-US" dirty="0"/>
              <a:t> and create login credentials for the same.</a:t>
            </a:r>
            <a:endParaRPr lang="en-IN" dirty="0"/>
          </a:p>
          <a:p>
            <a:pPr marL="285750" indent="-285750">
              <a:buFont typeface="Wingdings" panose="05000000000000000000" pitchFamily="2" charset="2"/>
              <a:buChar char="q"/>
            </a:pPr>
            <a:endParaRPr lang="en-US" dirty="0"/>
          </a:p>
          <a:p>
            <a:endParaRPr lang="en-US" dirty="0"/>
          </a:p>
          <a:p>
            <a:endParaRPr lang="en-US" dirty="0"/>
          </a:p>
        </p:txBody>
      </p:sp>
    </p:spTree>
    <p:extLst>
      <p:ext uri="{BB962C8B-B14F-4D97-AF65-F5344CB8AC3E}">
        <p14:creationId xmlns:p14="http://schemas.microsoft.com/office/powerpoint/2010/main" val="160861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p:cNvSpPr txBox="1">
            <a:spLocks/>
          </p:cNvSpPr>
          <p:nvPr/>
        </p:nvSpPr>
        <p:spPr>
          <a:xfrm>
            <a:off x="16933" y="0"/>
            <a:ext cx="7968192" cy="701537"/>
          </a:xfrm>
          <a:prstGeom prst="rect">
            <a:avLst/>
          </a:prstGeom>
          <a:solidFill>
            <a:schemeClr val="accent1">
              <a:lumMod val="50000"/>
            </a:schemeClr>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4000" dirty="0">
                <a:solidFill>
                  <a:schemeClr val="bg1"/>
                </a:solidFill>
              </a:rPr>
              <a:t>Process Flow </a:t>
            </a:r>
            <a:endParaRPr lang="en-US" sz="4000" b="1" dirty="0">
              <a:solidFill>
                <a:schemeClr val="bg1"/>
              </a:solidFill>
            </a:endParaRPr>
          </a:p>
        </p:txBody>
      </p:sp>
      <p:pic>
        <p:nvPicPr>
          <p:cNvPr id="79" name="Picture 78" descr="GSTN final_Identity-03.png"/>
          <p:cNvPicPr>
            <a:picLocks noChangeAspect="1"/>
          </p:cNvPicPr>
          <p:nvPr/>
        </p:nvPicPr>
        <p:blipFill>
          <a:blip r:embed="rId3" cstate="print"/>
          <a:stretch>
            <a:fillRect/>
          </a:stretch>
        </p:blipFill>
        <p:spPr>
          <a:xfrm>
            <a:off x="7848600" y="-115887"/>
            <a:ext cx="1401219" cy="990600"/>
          </a:xfrm>
          <a:prstGeom prst="rect">
            <a:avLst/>
          </a:prstGeom>
        </p:spPr>
      </p:pic>
      <p:sp>
        <p:nvSpPr>
          <p:cNvPr id="81" name="Content Placeholder 2"/>
          <p:cNvSpPr txBox="1">
            <a:spLocks/>
          </p:cNvSpPr>
          <p:nvPr/>
        </p:nvSpPr>
        <p:spPr>
          <a:xfrm>
            <a:off x="228600" y="1524000"/>
            <a:ext cx="8610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800" b="1" dirty="0"/>
          </a:p>
        </p:txBody>
      </p:sp>
      <p:pic>
        <p:nvPicPr>
          <p:cNvPr id="3" name="Picture 2">
            <a:extLst>
              <a:ext uri="{FF2B5EF4-FFF2-40B4-BE49-F238E27FC236}">
                <a16:creationId xmlns:a16="http://schemas.microsoft.com/office/drawing/2014/main" id="{A5BF81E8-E941-8241-8520-4F562A5F677B}"/>
              </a:ext>
            </a:extLst>
          </p:cNvPr>
          <p:cNvPicPr>
            <a:picLocks noChangeAspect="1"/>
          </p:cNvPicPr>
          <p:nvPr/>
        </p:nvPicPr>
        <p:blipFill>
          <a:blip r:embed="rId4"/>
          <a:stretch>
            <a:fillRect/>
          </a:stretch>
        </p:blipFill>
        <p:spPr>
          <a:xfrm>
            <a:off x="502263" y="701537"/>
            <a:ext cx="7482862" cy="5991584"/>
          </a:xfrm>
          <a:prstGeom prst="rect">
            <a:avLst/>
          </a:prstGeom>
        </p:spPr>
      </p:pic>
    </p:spTree>
    <p:extLst>
      <p:ext uri="{BB962C8B-B14F-4D97-AF65-F5344CB8AC3E}">
        <p14:creationId xmlns:p14="http://schemas.microsoft.com/office/powerpoint/2010/main" val="250110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Parallelogram 4"/>
          <p:cNvSpPr/>
          <p:nvPr/>
        </p:nvSpPr>
        <p:spPr>
          <a:xfrm>
            <a:off x="457200" y="0"/>
            <a:ext cx="1524000" cy="762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STN final_Identity-03.png"/>
          <p:cNvPicPr>
            <a:picLocks noChangeAspect="1"/>
          </p:cNvPicPr>
          <p:nvPr/>
        </p:nvPicPr>
        <p:blipFill>
          <a:blip r:embed="rId3" cstate="print"/>
          <a:stretch>
            <a:fillRect/>
          </a:stretch>
        </p:blipFill>
        <p:spPr>
          <a:xfrm>
            <a:off x="533400" y="-76200"/>
            <a:ext cx="1401219" cy="990600"/>
          </a:xfrm>
          <a:prstGeom prst="rect">
            <a:avLst/>
          </a:prstGeom>
        </p:spPr>
      </p:pic>
      <p:sp>
        <p:nvSpPr>
          <p:cNvPr id="10" name="Parallelogram 9"/>
          <p:cNvSpPr/>
          <p:nvPr/>
        </p:nvSpPr>
        <p:spPr>
          <a:xfrm>
            <a:off x="457200" y="0"/>
            <a:ext cx="1524000" cy="762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STN final_Identity-03.png"/>
          <p:cNvPicPr>
            <a:picLocks noChangeAspect="1"/>
          </p:cNvPicPr>
          <p:nvPr/>
        </p:nvPicPr>
        <p:blipFill>
          <a:blip r:embed="rId3" cstate="print"/>
          <a:stretch>
            <a:fillRect/>
          </a:stretch>
        </p:blipFill>
        <p:spPr>
          <a:xfrm>
            <a:off x="503781" y="-76200"/>
            <a:ext cx="1401219" cy="990600"/>
          </a:xfrm>
          <a:prstGeom prst="rect">
            <a:avLst/>
          </a:prstGeom>
        </p:spPr>
      </p:pic>
      <p:sp>
        <p:nvSpPr>
          <p:cNvPr id="8" name="Rectangle 7"/>
          <p:cNvSpPr/>
          <p:nvPr/>
        </p:nvSpPr>
        <p:spPr>
          <a:xfrm>
            <a:off x="2362200" y="1905000"/>
            <a:ext cx="5410200" cy="2123658"/>
          </a:xfrm>
          <a:prstGeom prst="rect">
            <a:avLst/>
          </a:prstGeom>
        </p:spPr>
        <p:txBody>
          <a:bodyPr wrap="square">
            <a:spAutoFit/>
          </a:bodyPr>
          <a:lstStyle/>
          <a:p>
            <a:br>
              <a:rPr lang="en-GB" sz="6600" b="1" i="1" dirty="0">
                <a:solidFill>
                  <a:srgbClr val="DC6900"/>
                </a:solidFill>
                <a:latin typeface="Georgia" panose="02040502050405020303" pitchFamily="18" charset="0"/>
              </a:rPr>
            </a:br>
            <a:r>
              <a:rPr lang="en-GB" sz="6600" b="1" i="1" dirty="0">
                <a:solidFill>
                  <a:srgbClr val="DC6900"/>
                </a:solidFill>
                <a:latin typeface="Georgia" panose="02040502050405020303" pitchFamily="18" charset="0"/>
              </a:rPr>
              <a:t>Thank You </a:t>
            </a:r>
            <a:endParaRPr lang="en-IN" sz="6600" b="1" i="1" dirty="0">
              <a:latin typeface="Georgia" panose="02040502050405020303" pitchFamily="18" charset="0"/>
            </a:endParaRPr>
          </a:p>
        </p:txBody>
      </p:sp>
    </p:spTree>
    <p:extLst>
      <p:ext uri="{BB962C8B-B14F-4D97-AF65-F5344CB8AC3E}">
        <p14:creationId xmlns:p14="http://schemas.microsoft.com/office/powerpoint/2010/main" val="3606921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5778</TotalTime>
  <Words>35</Words>
  <Application>Microsoft Macintosh PowerPoint</Application>
  <PresentationFormat>On-screen Show (4:3)</PresentationFormat>
  <Paragraphs>33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Md. Tariq Nadeem</cp:lastModifiedBy>
  <cp:revision>409</cp:revision>
  <cp:lastPrinted>2016-07-14T03:13:02Z</cp:lastPrinted>
  <dcterms:created xsi:type="dcterms:W3CDTF">2015-06-29T09:52:50Z</dcterms:created>
  <dcterms:modified xsi:type="dcterms:W3CDTF">2018-07-26T12:42:00Z</dcterms:modified>
</cp:coreProperties>
</file>