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35"/>
  </p:notesMasterIdLst>
  <p:sldIdLst>
    <p:sldId id="256" r:id="rId2"/>
    <p:sldId id="257" r:id="rId3"/>
    <p:sldId id="272" r:id="rId4"/>
    <p:sldId id="273" r:id="rId5"/>
    <p:sldId id="274" r:id="rId6"/>
    <p:sldId id="294" r:id="rId7"/>
    <p:sldId id="275" r:id="rId8"/>
    <p:sldId id="295" r:id="rId9"/>
    <p:sldId id="296" r:id="rId10"/>
    <p:sldId id="278" r:id="rId11"/>
    <p:sldId id="279" r:id="rId12"/>
    <p:sldId id="281" r:id="rId13"/>
    <p:sldId id="282" r:id="rId14"/>
    <p:sldId id="283" r:id="rId15"/>
    <p:sldId id="290" r:id="rId16"/>
    <p:sldId id="297" r:id="rId17"/>
    <p:sldId id="284" r:id="rId18"/>
    <p:sldId id="285" r:id="rId19"/>
    <p:sldId id="286" r:id="rId20"/>
    <p:sldId id="287" r:id="rId21"/>
    <p:sldId id="291" r:id="rId22"/>
    <p:sldId id="288" r:id="rId23"/>
    <p:sldId id="277" r:id="rId24"/>
    <p:sldId id="289" r:id="rId25"/>
    <p:sldId id="258" r:id="rId26"/>
    <p:sldId id="292" r:id="rId27"/>
    <p:sldId id="293" r:id="rId28"/>
    <p:sldId id="259" r:id="rId29"/>
    <p:sldId id="266" r:id="rId30"/>
    <p:sldId id="263" r:id="rId31"/>
    <p:sldId id="262" r:id="rId32"/>
    <p:sldId id="268" r:id="rId33"/>
    <p:sldId id="271"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505" autoAdjust="0"/>
    <p:restoredTop sz="94660"/>
  </p:normalViewPr>
  <p:slideViewPr>
    <p:cSldViewPr>
      <p:cViewPr varScale="1">
        <p:scale>
          <a:sx n="83" d="100"/>
          <a:sy n="83" d="100"/>
        </p:scale>
        <p:origin x="-1230" y="-1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2656EA-91C1-48CA-9CE5-D6FDD1DB090F}" type="datetimeFigureOut">
              <a:rPr lang="en-IN" smtClean="0"/>
              <a:t>12-07-2018</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F2F8C2-1A76-46C8-88B6-1C24F055B783}" type="slidenum">
              <a:rPr lang="en-IN" smtClean="0"/>
              <a:t>‹#›</a:t>
            </a:fld>
            <a:endParaRPr lang="en-IN"/>
          </a:p>
        </p:txBody>
      </p:sp>
    </p:spTree>
    <p:extLst>
      <p:ext uri="{BB962C8B-B14F-4D97-AF65-F5344CB8AC3E}">
        <p14:creationId xmlns:p14="http://schemas.microsoft.com/office/powerpoint/2010/main" val="18220826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EFF2F8C2-1A76-46C8-88B6-1C24F055B783}" type="slidenum">
              <a:rPr lang="en-IN" smtClean="0"/>
              <a:t>2</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456BA201-6EB6-44FD-9DEC-147FBF3E4418}" type="datetimeFigureOut">
              <a:rPr lang="en-IN" smtClean="0"/>
              <a:t>12-07-2018</a:t>
            </a:fld>
            <a:endParaRPr lang="en-IN"/>
          </a:p>
        </p:txBody>
      </p:sp>
      <p:sp>
        <p:nvSpPr>
          <p:cNvPr id="17" name="Footer Placeholder 16"/>
          <p:cNvSpPr>
            <a:spLocks noGrp="1"/>
          </p:cNvSpPr>
          <p:nvPr>
            <p:ph type="ftr" sz="quarter" idx="11"/>
          </p:nvPr>
        </p:nvSpPr>
        <p:spPr>
          <a:xfrm>
            <a:off x="5410200" y="4205288"/>
            <a:ext cx="1295400" cy="457200"/>
          </a:xfrm>
        </p:spPr>
        <p:txBody>
          <a:bodyPr/>
          <a:lstStyle/>
          <a:p>
            <a:endParaRPr lang="en-IN"/>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DA11E021-4416-423D-BBDE-996307767BB5}" type="slidenum">
              <a:rPr lang="en-IN" smtClean="0"/>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56BA201-6EB6-44FD-9DEC-147FBF3E4418}" type="datetimeFigureOut">
              <a:rPr lang="en-IN" smtClean="0"/>
              <a:t>12-07-2018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A11E021-4416-423D-BBDE-996307767BB5}"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56BA201-6EB6-44FD-9DEC-147FBF3E4418}" type="datetimeFigureOut">
              <a:rPr lang="en-IN" smtClean="0"/>
              <a:t>12-07-2018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A11E021-4416-423D-BBDE-996307767BB5}"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56BA201-6EB6-44FD-9DEC-147FBF3E4418}" type="datetimeFigureOut">
              <a:rPr lang="en-IN" smtClean="0"/>
              <a:t>12-07-2018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A11E021-4416-423D-BBDE-996307767BB5}"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56BA201-6EB6-44FD-9DEC-147FBF3E4418}" type="datetimeFigureOut">
              <a:rPr lang="en-IN" smtClean="0"/>
              <a:t>12-07-2018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A11E021-4416-423D-BBDE-996307767BB5}" type="slidenum">
              <a:rPr lang="en-IN" smtClean="0"/>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56BA201-6EB6-44FD-9DEC-147FBF3E4418}" type="datetimeFigureOut">
              <a:rPr lang="en-IN" smtClean="0"/>
              <a:t>12-07-2018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A11E021-4416-423D-BBDE-996307767BB5}"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456BA201-6EB6-44FD-9DEC-147FBF3E4418}" type="datetimeFigureOut">
              <a:rPr lang="en-IN" smtClean="0"/>
              <a:t>12-07-2018</a:t>
            </a:fld>
            <a:endParaRPr lang="en-IN"/>
          </a:p>
        </p:txBody>
      </p:sp>
      <p:sp>
        <p:nvSpPr>
          <p:cNvPr id="27" name="Slide Number Placeholder 26"/>
          <p:cNvSpPr>
            <a:spLocks noGrp="1"/>
          </p:cNvSpPr>
          <p:nvPr>
            <p:ph type="sldNum" sz="quarter" idx="11"/>
          </p:nvPr>
        </p:nvSpPr>
        <p:spPr/>
        <p:txBody>
          <a:bodyPr rtlCol="0"/>
          <a:lstStyle/>
          <a:p>
            <a:fld id="{DA11E021-4416-423D-BBDE-996307767BB5}" type="slidenum">
              <a:rPr lang="en-IN" smtClean="0"/>
              <a:t>‹#›</a:t>
            </a:fld>
            <a:endParaRPr lang="en-IN"/>
          </a:p>
        </p:txBody>
      </p:sp>
      <p:sp>
        <p:nvSpPr>
          <p:cNvPr id="28" name="Footer Placeholder 27"/>
          <p:cNvSpPr>
            <a:spLocks noGrp="1"/>
          </p:cNvSpPr>
          <p:nvPr>
            <p:ph type="ftr" sz="quarter" idx="12"/>
          </p:nvPr>
        </p:nvSpPr>
        <p:spPr/>
        <p:txBody>
          <a:bodyPr rtlCol="0"/>
          <a:lstStyle/>
          <a:p>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456BA201-6EB6-44FD-9DEC-147FBF3E4418}" type="datetimeFigureOut">
              <a:rPr lang="en-IN" smtClean="0"/>
              <a:t>12-07-2018</a:t>
            </a:fld>
            <a:endParaRPr lang="en-IN"/>
          </a:p>
        </p:txBody>
      </p:sp>
      <p:sp>
        <p:nvSpPr>
          <p:cNvPr id="4" name="Footer Placeholder 3"/>
          <p:cNvSpPr>
            <a:spLocks noGrp="1"/>
          </p:cNvSpPr>
          <p:nvPr>
            <p:ph type="ftr" sz="quarter" idx="11"/>
          </p:nvPr>
        </p:nvSpPr>
        <p:spPr>
          <a:xfrm>
            <a:off x="5257800" y="612648"/>
            <a:ext cx="1325880" cy="457200"/>
          </a:xfrm>
        </p:spPr>
        <p:txBody>
          <a:bodyPr/>
          <a:lstStyle/>
          <a:p>
            <a:endParaRPr lang="en-IN"/>
          </a:p>
        </p:txBody>
      </p:sp>
      <p:sp>
        <p:nvSpPr>
          <p:cNvPr id="5" name="Slide Number Placeholder 4"/>
          <p:cNvSpPr>
            <a:spLocks noGrp="1"/>
          </p:cNvSpPr>
          <p:nvPr>
            <p:ph type="sldNum" sz="quarter" idx="12"/>
          </p:nvPr>
        </p:nvSpPr>
        <p:spPr>
          <a:xfrm>
            <a:off x="8174736" y="2272"/>
            <a:ext cx="762000" cy="365760"/>
          </a:xfrm>
        </p:spPr>
        <p:txBody>
          <a:bodyPr/>
          <a:lstStyle/>
          <a:p>
            <a:fld id="{DA11E021-4416-423D-BBDE-996307767BB5}"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6BA201-6EB6-44FD-9DEC-147FBF3E4418}" type="datetimeFigureOut">
              <a:rPr lang="en-IN" smtClean="0"/>
              <a:t>12-07-2018</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DA11E021-4416-423D-BBDE-996307767BB5}"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56BA201-6EB6-44FD-9DEC-147FBF3E4418}" type="datetimeFigureOut">
              <a:rPr lang="en-IN" smtClean="0"/>
              <a:t>12-07-2018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A11E021-4416-423D-BBDE-996307767BB5}" type="slidenum">
              <a:rPr lang="en-IN" smtClean="0"/>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56BA201-6EB6-44FD-9DEC-147FBF3E4418}" type="datetimeFigureOut">
              <a:rPr lang="en-IN" smtClean="0"/>
              <a:t>12-07-2018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A11E021-4416-423D-BBDE-996307767BB5}" type="slidenum">
              <a:rPr lang="en-IN" smtClean="0"/>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456BA201-6EB6-44FD-9DEC-147FBF3E4418}" type="datetimeFigureOut">
              <a:rPr lang="en-IN" smtClean="0"/>
              <a:t>12-07-2018</a:t>
            </a:fld>
            <a:endParaRPr lang="en-IN"/>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IN"/>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DA11E021-4416-423D-BBDE-996307767BB5}"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archanajain11@gmail.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mailto:CA.ARCHANAJAIN11@GMAIL.COM" TargetMode="Externa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548680"/>
            <a:ext cx="7772400" cy="1470025"/>
          </a:xfrm>
        </p:spPr>
        <p:txBody>
          <a:bodyPr>
            <a:normAutofit/>
          </a:bodyPr>
          <a:lstStyle/>
          <a:p>
            <a:pPr algn="just"/>
            <a:r>
              <a:rPr lang="en-US" dirty="0" smtClean="0">
                <a:latin typeface="Algerian" pitchFamily="82" charset="0"/>
              </a:rPr>
              <a:t>VALUATION</a:t>
            </a:r>
            <a:r>
              <a:rPr lang="en-US" dirty="0" smtClean="0"/>
              <a:t/>
            </a:r>
            <a:br>
              <a:rPr lang="en-US" dirty="0" smtClean="0"/>
            </a:br>
            <a:endParaRPr lang="en-IN" dirty="0"/>
          </a:p>
        </p:txBody>
      </p:sp>
      <p:sp>
        <p:nvSpPr>
          <p:cNvPr id="3" name="Subtitle 2"/>
          <p:cNvSpPr>
            <a:spLocks noGrp="1"/>
          </p:cNvSpPr>
          <p:nvPr>
            <p:ph type="subTitle" idx="1"/>
          </p:nvPr>
        </p:nvSpPr>
        <p:spPr>
          <a:xfrm>
            <a:off x="1187624" y="2996952"/>
            <a:ext cx="6408712" cy="3528392"/>
          </a:xfrm>
        </p:spPr>
        <p:txBody>
          <a:bodyPr>
            <a:normAutofit lnSpcReduction="10000"/>
          </a:bodyPr>
          <a:lstStyle/>
          <a:p>
            <a:pPr algn="just">
              <a:buFont typeface="Wingdings" pitchFamily="2" charset="2"/>
              <a:buChar char="Ø"/>
              <a:defRPr/>
            </a:pPr>
            <a:r>
              <a:rPr lang="en-US" sz="2800" b="1" dirty="0" smtClean="0">
                <a:solidFill>
                  <a:schemeClr val="tx2">
                    <a:lumMod val="50000"/>
                  </a:schemeClr>
                </a:solidFill>
                <a:latin typeface="Georgia" pitchFamily="18" charset="0"/>
                <a:cs typeface="Times New Roman" pitchFamily="18" charset="0"/>
              </a:rPr>
              <a:t>By: CA Archana Jain</a:t>
            </a:r>
          </a:p>
          <a:p>
            <a:pPr algn="just">
              <a:buFont typeface="Wingdings" pitchFamily="2" charset="2"/>
              <a:buChar char="Ø"/>
              <a:defRPr/>
            </a:pPr>
            <a:r>
              <a:rPr lang="en-US" sz="2800" b="1" dirty="0" smtClean="0">
                <a:solidFill>
                  <a:schemeClr val="tx2">
                    <a:lumMod val="50000"/>
                  </a:schemeClr>
                </a:solidFill>
                <a:latin typeface="Georgia" pitchFamily="18" charset="0"/>
                <a:cs typeface="Times New Roman" pitchFamily="18" charset="0"/>
              </a:rPr>
              <a:t>B.COM(H)SRCC.</a:t>
            </a:r>
          </a:p>
          <a:p>
            <a:pPr algn="just">
              <a:buFont typeface="Wingdings" pitchFamily="2" charset="2"/>
              <a:buChar char="Ø"/>
              <a:defRPr/>
            </a:pPr>
            <a:r>
              <a:rPr lang="en-US" sz="2800" b="1" dirty="0" smtClean="0">
                <a:solidFill>
                  <a:schemeClr val="tx2">
                    <a:lumMod val="50000"/>
                  </a:schemeClr>
                </a:solidFill>
                <a:latin typeface="Georgia" pitchFamily="18" charset="0"/>
                <a:cs typeface="Times New Roman" pitchFamily="18" charset="0"/>
              </a:rPr>
              <a:t>Faculty of ICAI,FICCI,NACIN for GST &amp; UAE-VAT</a:t>
            </a:r>
          </a:p>
          <a:p>
            <a:pPr algn="just">
              <a:buFont typeface="Wingdings" pitchFamily="2" charset="2"/>
              <a:buChar char="Ø"/>
              <a:defRPr/>
            </a:pPr>
            <a:r>
              <a:rPr lang="en-US" sz="2800" b="1" dirty="0" smtClean="0">
                <a:solidFill>
                  <a:schemeClr val="tx2">
                    <a:lumMod val="50000"/>
                  </a:schemeClr>
                </a:solidFill>
                <a:latin typeface="Georgia" pitchFamily="18" charset="0"/>
                <a:cs typeface="Times New Roman" pitchFamily="18" charset="0"/>
                <a:hlinkClick r:id="rId2"/>
              </a:rPr>
              <a:t>ca.archanajain11@gmail.com</a:t>
            </a:r>
            <a:endParaRPr lang="en-US" sz="2800" b="1" dirty="0" smtClean="0">
              <a:solidFill>
                <a:schemeClr val="tx2">
                  <a:lumMod val="50000"/>
                </a:schemeClr>
              </a:solidFill>
              <a:latin typeface="Georgia" pitchFamily="18" charset="0"/>
              <a:cs typeface="Times New Roman" pitchFamily="18" charset="0"/>
            </a:endParaRPr>
          </a:p>
          <a:p>
            <a:pPr algn="just">
              <a:buFont typeface="Wingdings" pitchFamily="2" charset="2"/>
              <a:buChar char="Ø"/>
              <a:defRPr/>
            </a:pPr>
            <a:r>
              <a:rPr lang="en-US" sz="2800" b="1" dirty="0" smtClean="0">
                <a:solidFill>
                  <a:schemeClr val="tx2">
                    <a:lumMod val="50000"/>
                  </a:schemeClr>
                </a:solidFill>
                <a:latin typeface="Georgia" pitchFamily="18" charset="0"/>
                <a:cs typeface="Times New Roman" pitchFamily="18" charset="0"/>
              </a:rPr>
              <a:t>Founder- Archana Jain &amp; Co.</a:t>
            </a:r>
          </a:p>
          <a:p>
            <a:pPr algn="just">
              <a:buFont typeface="Wingdings" pitchFamily="2" charset="2"/>
              <a:buChar char="Ø"/>
              <a:defRPr/>
            </a:pPr>
            <a:r>
              <a:rPr lang="en-US" sz="2800" b="1" dirty="0" smtClean="0">
                <a:solidFill>
                  <a:schemeClr val="tx2">
                    <a:lumMod val="50000"/>
                  </a:schemeClr>
                </a:solidFill>
                <a:latin typeface="Georgia" pitchFamily="18" charset="0"/>
                <a:cs typeface="Times New Roman" pitchFamily="18" charset="0"/>
              </a:rPr>
              <a:t>Contact No.- +91 9999009508, 011-49090618</a:t>
            </a:r>
          </a:p>
          <a:p>
            <a:pPr algn="just">
              <a:buFont typeface="Wingdings" pitchFamily="2" charset="2"/>
              <a:buChar char="Ø"/>
            </a:pPr>
            <a:endParaRPr lang="en-IN" sz="2400" dirty="0" smtClean="0"/>
          </a:p>
          <a:p>
            <a:pPr>
              <a:buFont typeface="Wingdings" pitchFamily="2" charset="2"/>
              <a:buChar char="Ø"/>
            </a:pPr>
            <a:endParaRPr lang="en-IN" dirty="0"/>
          </a:p>
        </p:txBody>
      </p:sp>
      <p:sp>
        <p:nvSpPr>
          <p:cNvPr id="5" name="Rectangle 4"/>
          <p:cNvSpPr/>
          <p:nvPr/>
        </p:nvSpPr>
        <p:spPr>
          <a:xfrm>
            <a:off x="0" y="0"/>
            <a:ext cx="9144000" cy="6858000"/>
          </a:xfrm>
          <a:prstGeom prst="rect">
            <a:avLst/>
          </a:prstGeom>
          <a:noFill/>
          <a:ln w="190500" cap="rnd" cmpd="thickThin">
            <a:solidFill>
              <a:srgbClr val="0070C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332656"/>
            <a:ext cx="8640960" cy="1296144"/>
          </a:xfrm>
        </p:spPr>
        <p:txBody>
          <a:bodyPr>
            <a:noAutofit/>
          </a:bodyPr>
          <a:lstStyle/>
          <a:p>
            <a:r>
              <a:rPr lang="en-IN" sz="2000" b="1" i="1" dirty="0"/>
              <a:t>28. Value of supply of goods or services or both between distinct or related persons, other than through an agent</a:t>
            </a:r>
          </a:p>
        </p:txBody>
      </p:sp>
      <p:sp>
        <p:nvSpPr>
          <p:cNvPr id="3" name="Content Placeholder 2"/>
          <p:cNvSpPr>
            <a:spLocks noGrp="1"/>
          </p:cNvSpPr>
          <p:nvPr>
            <p:ph idx="1"/>
          </p:nvPr>
        </p:nvSpPr>
        <p:spPr>
          <a:xfrm>
            <a:off x="323528" y="1412776"/>
            <a:ext cx="8363272" cy="5161760"/>
          </a:xfrm>
        </p:spPr>
        <p:txBody>
          <a:bodyPr>
            <a:normAutofit fontScale="92500" lnSpcReduction="10000"/>
          </a:bodyPr>
          <a:lstStyle/>
          <a:p>
            <a:r>
              <a:rPr lang="en-IN" sz="2000" i="1" dirty="0" smtClean="0"/>
              <a:t>The </a:t>
            </a:r>
            <a:r>
              <a:rPr lang="en-IN" sz="2000" i="1" dirty="0"/>
              <a:t>value of the supply of goods or services or both between distinct persons as specified in sub-section (4) and (5) of section 25 or where the supplier and recipient are related, other than where the supply is made through an agent, shall- </a:t>
            </a:r>
            <a:endParaRPr lang="en-IN" sz="2000" i="1" dirty="0" smtClean="0"/>
          </a:p>
          <a:p>
            <a:pPr marL="566928" indent="-457200">
              <a:buFont typeface="+mj-lt"/>
              <a:buAutoNum type="alphaLcPeriod"/>
            </a:pPr>
            <a:r>
              <a:rPr lang="en-IN" sz="2000" i="1" dirty="0" smtClean="0"/>
              <a:t>be </a:t>
            </a:r>
            <a:r>
              <a:rPr lang="en-IN" sz="2000" i="1" dirty="0"/>
              <a:t>the open market value of such supply; </a:t>
            </a:r>
            <a:endParaRPr lang="en-IN" sz="2000" i="1" dirty="0" smtClean="0"/>
          </a:p>
          <a:p>
            <a:pPr marL="566928" indent="-457200">
              <a:buFont typeface="+mj-lt"/>
              <a:buAutoNum type="alphaLcPeriod"/>
            </a:pPr>
            <a:r>
              <a:rPr lang="en-IN" sz="2000" i="1" dirty="0" smtClean="0"/>
              <a:t>if </a:t>
            </a:r>
            <a:r>
              <a:rPr lang="en-IN" sz="2000" i="1" dirty="0"/>
              <a:t>the open market value is not available, be the value of supply of goods or services of like kind and quality; </a:t>
            </a:r>
            <a:endParaRPr lang="en-IN" sz="2000" i="1" dirty="0" smtClean="0"/>
          </a:p>
          <a:p>
            <a:pPr marL="566928" indent="-457200">
              <a:buFont typeface="+mj-lt"/>
              <a:buAutoNum type="alphaLcPeriod"/>
            </a:pPr>
            <a:r>
              <a:rPr lang="en-IN" sz="2000" i="1" dirty="0" smtClean="0"/>
              <a:t>if </a:t>
            </a:r>
            <a:r>
              <a:rPr lang="en-IN" sz="2000" i="1" dirty="0"/>
              <a:t>the value is not determinable under clause (a) or (b), be the value as determined by the application of rule 30 or rule 31, in that </a:t>
            </a:r>
            <a:r>
              <a:rPr lang="en-IN" sz="2000" i="1" dirty="0" smtClean="0"/>
              <a:t>order </a:t>
            </a:r>
          </a:p>
          <a:p>
            <a:pPr marL="109728" indent="0">
              <a:buNone/>
            </a:pPr>
            <a:r>
              <a:rPr lang="en-IN" sz="2000" i="1" dirty="0" smtClean="0"/>
              <a:t>Provided </a:t>
            </a:r>
            <a:r>
              <a:rPr lang="en-IN" sz="2000" i="1" dirty="0"/>
              <a:t>that where the goods are intended for further supply as such by the recipient, the value shall, at the option of the supplier, be an amount equivalent to ninety </a:t>
            </a:r>
            <a:r>
              <a:rPr lang="en-IN" sz="2000" i="1" dirty="0" err="1"/>
              <a:t>percent</a:t>
            </a:r>
            <a:r>
              <a:rPr lang="en-IN" sz="2000" i="1" dirty="0"/>
              <a:t> of the price charged for the supply of goods of like kind and quality by the recipient to his customer not being a related person: </a:t>
            </a:r>
            <a:endParaRPr lang="en-IN" sz="2000" i="1" dirty="0" smtClean="0"/>
          </a:p>
          <a:p>
            <a:pPr marL="109728" indent="0">
              <a:buNone/>
            </a:pPr>
            <a:r>
              <a:rPr lang="en-IN" sz="2000" i="1" dirty="0" smtClean="0"/>
              <a:t>Provided </a:t>
            </a:r>
            <a:r>
              <a:rPr lang="en-IN" sz="2000" i="1" dirty="0"/>
              <a:t>further that where the recipient is eligible for full input tax credit, the value declared in the invoice shall be deemed to be the open market value of the goods or services.</a:t>
            </a:r>
          </a:p>
          <a:p>
            <a:pPr marL="566928" indent="-457200">
              <a:buFont typeface="+mj-lt"/>
              <a:buAutoNum type="alphaLcPeriod"/>
            </a:pPr>
            <a:endParaRPr lang="en-IN" sz="2000" i="1" dirty="0" smtClean="0"/>
          </a:p>
        </p:txBody>
      </p:sp>
      <p:sp>
        <p:nvSpPr>
          <p:cNvPr id="4" name="Rectangle 3"/>
          <p:cNvSpPr/>
          <p:nvPr/>
        </p:nvSpPr>
        <p:spPr>
          <a:xfrm>
            <a:off x="0" y="0"/>
            <a:ext cx="9144000" cy="6858000"/>
          </a:xfrm>
          <a:prstGeom prst="rect">
            <a:avLst/>
          </a:prstGeom>
          <a:noFill/>
          <a:ln w="190500" cap="rnd" cmpd="thickThin">
            <a:solidFill>
              <a:srgbClr val="0070C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13320468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92696"/>
            <a:ext cx="8136904" cy="720080"/>
          </a:xfrm>
        </p:spPr>
        <p:txBody>
          <a:bodyPr>
            <a:normAutofit/>
          </a:bodyPr>
          <a:lstStyle/>
          <a:p>
            <a:r>
              <a:rPr lang="en-IN" sz="2000" b="1" i="1" dirty="0"/>
              <a:t>29. Value of supply of goods made or received through an agent</a:t>
            </a:r>
          </a:p>
        </p:txBody>
      </p:sp>
      <p:sp>
        <p:nvSpPr>
          <p:cNvPr id="3" name="Content Placeholder 2"/>
          <p:cNvSpPr>
            <a:spLocks noGrp="1"/>
          </p:cNvSpPr>
          <p:nvPr>
            <p:ph idx="1"/>
          </p:nvPr>
        </p:nvSpPr>
        <p:spPr>
          <a:xfrm>
            <a:off x="467544" y="1916832"/>
            <a:ext cx="8219256" cy="4657704"/>
          </a:xfrm>
        </p:spPr>
        <p:txBody>
          <a:bodyPr>
            <a:normAutofit/>
          </a:bodyPr>
          <a:lstStyle/>
          <a:p>
            <a:r>
              <a:rPr lang="en-IN" sz="2000" i="1" dirty="0"/>
              <a:t>The value of supply of goods between the principal and his agent shall: </a:t>
            </a:r>
            <a:endParaRPr lang="en-IN" sz="2000" i="1" dirty="0" smtClean="0"/>
          </a:p>
          <a:p>
            <a:pPr marL="624078" indent="-514350">
              <a:buFont typeface="+mj-lt"/>
              <a:buAutoNum type="alphaLcPeriod"/>
            </a:pPr>
            <a:r>
              <a:rPr lang="en-IN" sz="2000" i="1" dirty="0" smtClean="0"/>
              <a:t>be </a:t>
            </a:r>
            <a:r>
              <a:rPr lang="en-IN" sz="2000" i="1" dirty="0"/>
              <a:t>the open market value of the goods being supplied, or at the option of the supplier, be ninety per cent. of the price charged for the supply of goods of like kind and quality by the recipient to his customer not being a related person, where the goods are intended for further supply by the said recipient</a:t>
            </a:r>
            <a:r>
              <a:rPr lang="en-IN" sz="2000" i="1" dirty="0" smtClean="0"/>
              <a:t>.</a:t>
            </a:r>
          </a:p>
          <a:p>
            <a:pPr marL="624078" indent="-514350">
              <a:buFont typeface="+mj-lt"/>
              <a:buAutoNum type="alphaLcPeriod"/>
            </a:pPr>
            <a:r>
              <a:rPr lang="en-IN" sz="2000" i="1" dirty="0" smtClean="0"/>
              <a:t>where </a:t>
            </a:r>
            <a:r>
              <a:rPr lang="en-IN" sz="2000" i="1" dirty="0"/>
              <a:t>the value of a supply is not determinable under clause (a), the same shall be determined by the application of rule 30 or rule 31 in that order.</a:t>
            </a:r>
          </a:p>
        </p:txBody>
      </p:sp>
      <p:sp>
        <p:nvSpPr>
          <p:cNvPr id="4" name="Rectangle 3"/>
          <p:cNvSpPr/>
          <p:nvPr/>
        </p:nvSpPr>
        <p:spPr>
          <a:xfrm>
            <a:off x="0" y="0"/>
            <a:ext cx="9144000" cy="6858000"/>
          </a:xfrm>
          <a:prstGeom prst="rect">
            <a:avLst/>
          </a:prstGeom>
          <a:noFill/>
          <a:ln w="190500" cap="rnd" cmpd="thickThin">
            <a:solidFill>
              <a:srgbClr val="0070C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31981437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20688"/>
            <a:ext cx="8136904" cy="936104"/>
          </a:xfrm>
        </p:spPr>
        <p:txBody>
          <a:bodyPr>
            <a:normAutofit/>
          </a:bodyPr>
          <a:lstStyle/>
          <a:p>
            <a:r>
              <a:rPr lang="en-IN" sz="2000" b="1" i="1" dirty="0">
                <a:latin typeface="+mn-lt"/>
              </a:rPr>
              <a:t>30. Value of supply of goods or services or both based on cost</a:t>
            </a:r>
          </a:p>
        </p:txBody>
      </p:sp>
      <p:sp>
        <p:nvSpPr>
          <p:cNvPr id="3" name="Content Placeholder 2"/>
          <p:cNvSpPr>
            <a:spLocks noGrp="1"/>
          </p:cNvSpPr>
          <p:nvPr>
            <p:ph idx="1"/>
          </p:nvPr>
        </p:nvSpPr>
        <p:spPr>
          <a:xfrm>
            <a:off x="395536" y="1556792"/>
            <a:ext cx="8291264" cy="5017744"/>
          </a:xfrm>
        </p:spPr>
        <p:txBody>
          <a:bodyPr>
            <a:normAutofit/>
          </a:bodyPr>
          <a:lstStyle/>
          <a:p>
            <a:pPr algn="just">
              <a:buFont typeface="Wingdings" pitchFamily="2" charset="2"/>
              <a:buChar char="v"/>
            </a:pPr>
            <a:r>
              <a:rPr lang="en-IN" sz="1800" i="1" dirty="0"/>
              <a:t>Where the value of a supply of goods or services or both is not determinable by any of the preceding rules of this Chapter, the value shall be one hundred and ten </a:t>
            </a:r>
            <a:r>
              <a:rPr lang="en-IN" sz="1800" i="1" dirty="0" err="1"/>
              <a:t>percent</a:t>
            </a:r>
            <a:r>
              <a:rPr lang="en-IN" sz="1800" i="1" dirty="0"/>
              <a:t> of </a:t>
            </a:r>
            <a:endParaRPr lang="en-IN" sz="1800" i="1" dirty="0" smtClean="0"/>
          </a:p>
          <a:p>
            <a:pPr algn="just">
              <a:buFont typeface="Wingdings" pitchFamily="2" charset="2"/>
              <a:buChar char="v"/>
            </a:pPr>
            <a:r>
              <a:rPr lang="en-IN" sz="1800" i="1" dirty="0" smtClean="0"/>
              <a:t>the </a:t>
            </a:r>
            <a:r>
              <a:rPr lang="en-IN" sz="1800" i="1" dirty="0"/>
              <a:t>cost of production </a:t>
            </a:r>
            <a:r>
              <a:rPr lang="en-IN" sz="1800" i="1" dirty="0" err="1" smtClean="0"/>
              <a:t>ormanufacture</a:t>
            </a:r>
            <a:r>
              <a:rPr lang="en-IN" sz="1800" i="1" dirty="0" smtClean="0"/>
              <a:t> </a:t>
            </a:r>
            <a:r>
              <a:rPr lang="en-IN" sz="1800" i="1" dirty="0"/>
              <a:t>or </a:t>
            </a:r>
            <a:endParaRPr lang="en-IN" sz="1800" i="1" dirty="0" smtClean="0"/>
          </a:p>
          <a:p>
            <a:pPr algn="just">
              <a:buFont typeface="Wingdings" pitchFamily="2" charset="2"/>
              <a:buChar char="v"/>
            </a:pPr>
            <a:r>
              <a:rPr lang="en-IN" sz="1800" i="1" dirty="0" smtClean="0"/>
              <a:t>the </a:t>
            </a:r>
            <a:r>
              <a:rPr lang="en-IN" sz="1800" i="1" dirty="0"/>
              <a:t>cost of acquisition of such goods or </a:t>
            </a:r>
            <a:endParaRPr lang="en-IN" sz="1800" i="1" dirty="0" smtClean="0"/>
          </a:p>
          <a:p>
            <a:pPr algn="just">
              <a:buFont typeface="Wingdings" pitchFamily="2" charset="2"/>
              <a:buChar char="v"/>
            </a:pPr>
            <a:r>
              <a:rPr lang="en-IN" sz="1800" i="1" dirty="0" smtClean="0"/>
              <a:t>the </a:t>
            </a:r>
            <a:r>
              <a:rPr lang="en-IN" sz="1800" i="1" dirty="0"/>
              <a:t>cost of provision of such services</a:t>
            </a:r>
            <a:r>
              <a:rPr lang="en-IN" sz="2000" i="1" dirty="0" smtClean="0"/>
              <a:t>.</a:t>
            </a:r>
          </a:p>
          <a:p>
            <a:pPr marL="109728" indent="0">
              <a:buNone/>
            </a:pPr>
            <a:r>
              <a:rPr lang="en-IN" sz="2000" b="1" i="1" dirty="0"/>
              <a:t>31. Residual method for determination of value of supply of goods or services or </a:t>
            </a:r>
            <a:r>
              <a:rPr lang="en-IN" sz="2000" b="1" i="1" dirty="0" smtClean="0"/>
              <a:t>both</a:t>
            </a:r>
          </a:p>
          <a:p>
            <a:pPr algn="just"/>
            <a:r>
              <a:rPr lang="en-IN" sz="2000" i="1" dirty="0"/>
              <a:t>Where the value of supply of goods or services or both </a:t>
            </a:r>
            <a:r>
              <a:rPr lang="en-IN" sz="2000" i="1" u="sng" dirty="0"/>
              <a:t>cannot be determined</a:t>
            </a:r>
            <a:r>
              <a:rPr lang="en-IN" sz="2000" i="1" dirty="0"/>
              <a:t> under rules 27 to 30, the same shall be determined using </a:t>
            </a:r>
            <a:r>
              <a:rPr lang="en-IN" sz="2000" i="1" u="sng" dirty="0"/>
              <a:t>reasonable means </a:t>
            </a:r>
            <a:r>
              <a:rPr lang="en-IN" sz="2000" i="1" dirty="0"/>
              <a:t>consistent with the principles and the general provisions of section 15 and the provisions of this Chapter: Provided that in the case of </a:t>
            </a:r>
            <a:r>
              <a:rPr lang="en-IN" sz="2000" i="1" u="sng" dirty="0"/>
              <a:t>supply of services</a:t>
            </a:r>
            <a:r>
              <a:rPr lang="en-IN" sz="2000" i="1" dirty="0"/>
              <a:t>, the supplier may opt for this rule, </a:t>
            </a:r>
            <a:r>
              <a:rPr lang="en-IN" sz="2000" i="1" u="sng" dirty="0"/>
              <a:t>ignoring rule 30.</a:t>
            </a:r>
          </a:p>
          <a:p>
            <a:pPr algn="just"/>
            <a:endParaRPr lang="en-IN" sz="2000" i="1" dirty="0"/>
          </a:p>
        </p:txBody>
      </p:sp>
      <p:sp>
        <p:nvSpPr>
          <p:cNvPr id="4" name="Rectangle 3"/>
          <p:cNvSpPr/>
          <p:nvPr/>
        </p:nvSpPr>
        <p:spPr>
          <a:xfrm>
            <a:off x="0" y="0"/>
            <a:ext cx="9144000" cy="6858000"/>
          </a:xfrm>
          <a:prstGeom prst="rect">
            <a:avLst/>
          </a:prstGeom>
          <a:noFill/>
          <a:ln w="190500" cap="rnd" cmpd="thickThin">
            <a:solidFill>
              <a:srgbClr val="0070C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6891334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620688"/>
            <a:ext cx="8640960" cy="1080120"/>
          </a:xfrm>
        </p:spPr>
        <p:txBody>
          <a:bodyPr>
            <a:normAutofit/>
          </a:bodyPr>
          <a:lstStyle/>
          <a:p>
            <a:r>
              <a:rPr lang="en-IN" sz="2000" b="1" i="1" dirty="0">
                <a:latin typeface="+mn-lt"/>
              </a:rPr>
              <a:t>31A. Value of supply in case of lottery, betting, gambling and horse racing.-</a:t>
            </a:r>
          </a:p>
        </p:txBody>
      </p:sp>
      <p:sp>
        <p:nvSpPr>
          <p:cNvPr id="3" name="Content Placeholder 2"/>
          <p:cNvSpPr>
            <a:spLocks noGrp="1"/>
          </p:cNvSpPr>
          <p:nvPr>
            <p:ph idx="1"/>
          </p:nvPr>
        </p:nvSpPr>
        <p:spPr>
          <a:xfrm>
            <a:off x="467544" y="1556792"/>
            <a:ext cx="8219256" cy="5017744"/>
          </a:xfrm>
        </p:spPr>
        <p:txBody>
          <a:bodyPr>
            <a:normAutofit/>
          </a:bodyPr>
          <a:lstStyle/>
          <a:p>
            <a:pPr marL="566928" indent="-457200" algn="just">
              <a:buFont typeface="+mj-lt"/>
              <a:buAutoNum type="arabicPeriod"/>
            </a:pPr>
            <a:r>
              <a:rPr lang="en-IN" sz="2000" i="1" dirty="0" smtClean="0"/>
              <a:t>Notwithstanding </a:t>
            </a:r>
            <a:r>
              <a:rPr lang="en-IN" sz="2000" i="1" dirty="0"/>
              <a:t>anything contained in the provisions of this Chapter, the value in respect of supplies specified below shall be </a:t>
            </a:r>
            <a:r>
              <a:rPr lang="en-IN" sz="2000" i="1" dirty="0" smtClean="0"/>
              <a:t>determined </a:t>
            </a:r>
            <a:r>
              <a:rPr lang="en-IN" sz="2000" i="1" dirty="0"/>
              <a:t>in the manner provided hereinafter</a:t>
            </a:r>
            <a:r>
              <a:rPr lang="en-IN" sz="2000" i="1" dirty="0" smtClean="0"/>
              <a:t>.</a:t>
            </a:r>
          </a:p>
          <a:p>
            <a:pPr marL="566928" indent="-457200" algn="just">
              <a:buFont typeface="+mj-lt"/>
              <a:buAutoNum type="arabicPeriod"/>
            </a:pPr>
            <a:r>
              <a:rPr lang="en-IN" sz="2000" i="1" dirty="0" smtClean="0"/>
              <a:t>(</a:t>
            </a:r>
            <a:r>
              <a:rPr lang="en-IN" sz="2000" i="1" dirty="0"/>
              <a:t>a) The value of supply of lottery run by State Governments shall be deemed to be 100/112 of the face value of ticket or of the price as notified in the Official Gazette by the organising State, whichever is higher. (b) The value of supply of lottery authorised by State Governments shall be deemed to be 100/128 of the face value of ticket or of the price as notified in the Official Gazette by the organising State, whichever is </a:t>
            </a:r>
            <a:r>
              <a:rPr lang="en-IN" sz="2000" i="1" dirty="0" smtClean="0"/>
              <a:t>higher</a:t>
            </a:r>
          </a:p>
          <a:p>
            <a:pPr marL="566928" indent="-457200" algn="just">
              <a:buFont typeface="+mj-lt"/>
              <a:buAutoNum type="arabicPeriod"/>
            </a:pPr>
            <a:r>
              <a:rPr lang="en-IN" sz="2000" i="1" dirty="0" smtClean="0"/>
              <a:t>The </a:t>
            </a:r>
            <a:r>
              <a:rPr lang="en-IN" sz="2000" i="1" dirty="0"/>
              <a:t>value of supply of actionable claim in the form of chance to win in betting, gambling or horse racing in a race club shall be 100% of the face value of the bet or the amount paid into the </a:t>
            </a:r>
            <a:r>
              <a:rPr lang="en-IN" sz="2000" i="1" dirty="0" err="1"/>
              <a:t>totalisator</a:t>
            </a:r>
            <a:r>
              <a:rPr lang="en-IN" sz="1800" i="1" dirty="0"/>
              <a:t>.</a:t>
            </a:r>
          </a:p>
        </p:txBody>
      </p:sp>
      <p:sp>
        <p:nvSpPr>
          <p:cNvPr id="4" name="Rectangle 3"/>
          <p:cNvSpPr/>
          <p:nvPr/>
        </p:nvSpPr>
        <p:spPr>
          <a:xfrm>
            <a:off x="0" y="0"/>
            <a:ext cx="9144000" cy="6858000"/>
          </a:xfrm>
          <a:prstGeom prst="rect">
            <a:avLst/>
          </a:prstGeom>
          <a:noFill/>
          <a:ln w="190500" cap="rnd" cmpd="thickThin">
            <a:solidFill>
              <a:srgbClr val="0070C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15810118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76672"/>
            <a:ext cx="8280920" cy="792088"/>
          </a:xfrm>
        </p:spPr>
        <p:txBody>
          <a:bodyPr>
            <a:normAutofit fontScale="90000"/>
          </a:bodyPr>
          <a:lstStyle/>
          <a:p>
            <a:r>
              <a:rPr lang="en-IN" sz="2400" b="1" i="1" dirty="0">
                <a:latin typeface="+mn-lt"/>
              </a:rPr>
              <a:t>32. Determination of value in respect of certain supplies</a:t>
            </a:r>
          </a:p>
        </p:txBody>
      </p:sp>
      <p:sp>
        <p:nvSpPr>
          <p:cNvPr id="3" name="Content Placeholder 2"/>
          <p:cNvSpPr>
            <a:spLocks noGrp="1"/>
          </p:cNvSpPr>
          <p:nvPr>
            <p:ph idx="1"/>
          </p:nvPr>
        </p:nvSpPr>
        <p:spPr>
          <a:xfrm>
            <a:off x="457200" y="1196752"/>
            <a:ext cx="8147248" cy="5472608"/>
          </a:xfrm>
        </p:spPr>
        <p:txBody>
          <a:bodyPr>
            <a:noAutofit/>
          </a:bodyPr>
          <a:lstStyle/>
          <a:p>
            <a:pPr marL="624078" indent="-514350" algn="just">
              <a:buFont typeface="+mj-lt"/>
              <a:buAutoNum type="arabicPeriod"/>
            </a:pPr>
            <a:r>
              <a:rPr lang="en-IN" sz="1800" i="1" dirty="0" smtClean="0"/>
              <a:t>Notwithstanding </a:t>
            </a:r>
            <a:r>
              <a:rPr lang="en-IN" sz="1800" i="1" dirty="0"/>
              <a:t>anything contained in the provisions of this Chapter, the value in respect of supplies specified below shall, at the option of the supplier, be determined in the manner provided hereinafter. </a:t>
            </a:r>
            <a:endParaRPr lang="en-IN" sz="1800" i="1" dirty="0" smtClean="0"/>
          </a:p>
          <a:p>
            <a:pPr marL="624078" indent="-514350" algn="just">
              <a:buFont typeface="+mj-lt"/>
              <a:buAutoNum type="arabicPeriod"/>
            </a:pPr>
            <a:r>
              <a:rPr lang="en-IN" sz="1800" i="1" dirty="0" smtClean="0"/>
              <a:t>The </a:t>
            </a:r>
            <a:r>
              <a:rPr lang="en-IN" sz="1800" i="1" dirty="0"/>
              <a:t>value of supply of services in relation to the purchase or sale of foreign currency, including money changing, shall be determined by the supplier of services in the following manner, namely:- </a:t>
            </a:r>
            <a:endParaRPr lang="en-IN" sz="1800" i="1" dirty="0" smtClean="0"/>
          </a:p>
          <a:p>
            <a:pPr marL="624078" indent="-514350" algn="just">
              <a:buFont typeface="+mj-lt"/>
              <a:buAutoNum type="alphaLcParenR"/>
            </a:pPr>
            <a:r>
              <a:rPr lang="en-IN" sz="1800" i="1" dirty="0" smtClean="0"/>
              <a:t>For </a:t>
            </a:r>
            <a:r>
              <a:rPr lang="en-IN" sz="1800" i="1" dirty="0"/>
              <a:t>a currency, when exchanged from, or to, Indian Rupees, the value shall be equal to the difference in the buying rate or the selling rate, as the case may be, and the Reserve Bank of India reference rate for that currency at that time, multiplied by the total units of currency</a:t>
            </a:r>
            <a:r>
              <a:rPr lang="en-IN" sz="1800" i="1" dirty="0" smtClean="0"/>
              <a:t>:</a:t>
            </a:r>
          </a:p>
          <a:p>
            <a:pPr marL="109728" indent="0" algn="just">
              <a:buNone/>
            </a:pPr>
            <a:r>
              <a:rPr lang="en-IN" sz="1800" i="1" dirty="0"/>
              <a:t>Provided that in case where the Reserve Bank of India reference rate for a currency is not available, the value shall be one per cent. of the gross amount of Indian Rupees provided or received by the person changing the money: </a:t>
            </a:r>
            <a:endParaRPr lang="en-IN" sz="1800" i="1" dirty="0" smtClean="0"/>
          </a:p>
          <a:p>
            <a:pPr marL="109728" indent="0" algn="just">
              <a:buNone/>
            </a:pPr>
            <a:r>
              <a:rPr lang="en-IN" sz="1800" i="1" dirty="0" smtClean="0"/>
              <a:t>Provided </a:t>
            </a:r>
            <a:r>
              <a:rPr lang="en-IN" sz="1800" i="1" dirty="0"/>
              <a:t>further that in case where neither of the currencies exchanged is Indian Rupees, the value shall be equal to one per cent. of the lesser of the two amounts the person changing the money would have received by converting any of the two currencies into Indian Rupee on that day at the reference rate provided by the Reserve Bank of India. </a:t>
            </a:r>
            <a:endParaRPr lang="en-IN" sz="1800" i="1" dirty="0" smtClean="0"/>
          </a:p>
          <a:p>
            <a:pPr marL="109728" indent="0" algn="just">
              <a:buNone/>
            </a:pPr>
            <a:endParaRPr lang="en-IN" sz="1800" i="1" dirty="0" smtClean="0"/>
          </a:p>
        </p:txBody>
      </p:sp>
      <p:sp>
        <p:nvSpPr>
          <p:cNvPr id="4" name="Rectangle 3"/>
          <p:cNvSpPr/>
          <p:nvPr/>
        </p:nvSpPr>
        <p:spPr>
          <a:xfrm>
            <a:off x="0" y="0"/>
            <a:ext cx="9144000" cy="6858000"/>
          </a:xfrm>
          <a:prstGeom prst="rect">
            <a:avLst/>
          </a:prstGeom>
          <a:noFill/>
          <a:ln w="190500" cap="rnd" cmpd="thickThin">
            <a:solidFill>
              <a:srgbClr val="0070C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8173498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764705"/>
            <a:ext cx="8280920" cy="4524315"/>
          </a:xfrm>
          <a:prstGeom prst="rect">
            <a:avLst/>
          </a:prstGeom>
        </p:spPr>
        <p:txBody>
          <a:bodyPr wrap="square">
            <a:spAutoFit/>
          </a:bodyPr>
          <a:lstStyle/>
          <a:p>
            <a:pPr marL="109728" indent="0" algn="just">
              <a:buNone/>
            </a:pPr>
            <a:r>
              <a:rPr lang="en-IN" dirty="0"/>
              <a:t>Provided also that a person supplying the services may exercise the option to ascertain the value in terms of clause (b) for a financial year and such option shall not be withdrawn during the remaining part of that financial year.</a:t>
            </a:r>
            <a:endParaRPr lang="en-IN" i="1" dirty="0"/>
          </a:p>
          <a:p>
            <a:pPr marL="109728" indent="0" algn="just">
              <a:buNone/>
            </a:pPr>
            <a:r>
              <a:rPr lang="en-IN" i="1" dirty="0"/>
              <a:t>b) At the option of the supplier of services, the value in relation to the supply of foreign currency, including money changing, shall be deemed to be- </a:t>
            </a:r>
          </a:p>
          <a:p>
            <a:pPr marL="624078" indent="-514350" algn="just">
              <a:buFont typeface="+mj-lt"/>
              <a:buAutoNum type="romanLcPeriod"/>
            </a:pPr>
            <a:r>
              <a:rPr lang="en-IN" i="1" dirty="0"/>
              <a:t>one per cent. of the gross amount of currency exchanged for an amount up to one lakh rupees, subject to a minimum amount of two hundred and fifty rupees; </a:t>
            </a:r>
            <a:endParaRPr lang="en-IN" i="1" dirty="0" smtClean="0"/>
          </a:p>
          <a:p>
            <a:pPr marL="624078" indent="-514350" algn="just">
              <a:buFont typeface="+mj-lt"/>
              <a:buAutoNum type="romanLcPeriod"/>
            </a:pPr>
            <a:r>
              <a:rPr lang="en-IN" i="1" dirty="0"/>
              <a:t>one thousand rupees and half of a per cent. of the gross amount of currency exchanged for an amount exceeding one lakh rupees and up to ten lakh rupees; and </a:t>
            </a:r>
          </a:p>
          <a:p>
            <a:pPr marL="624078" indent="-514350" algn="just">
              <a:buFont typeface="+mj-lt"/>
              <a:buAutoNum type="romanLcPeriod"/>
            </a:pPr>
            <a:r>
              <a:rPr lang="en-IN" i="1" dirty="0"/>
              <a:t>Five thousand and five hundred rupees and one tenth of a per cent. of the gross amount of currency exchanged for an amount exceeding ten lakh rupees, subject to a maximum amount of sixty thousand rupees</a:t>
            </a:r>
            <a:r>
              <a:rPr lang="en-IN" i="1" dirty="0" smtClean="0"/>
              <a:t>.</a:t>
            </a:r>
          </a:p>
          <a:p>
            <a:pPr marL="624078" indent="-514350" algn="just">
              <a:buFont typeface="+mj-lt"/>
              <a:buAutoNum type="romanLcPeriod"/>
            </a:pPr>
            <a:endParaRPr lang="en-IN" i="1" dirty="0" smtClean="0"/>
          </a:p>
          <a:p>
            <a:pPr marL="624078" indent="-514350" algn="just">
              <a:buFont typeface="+mj-lt"/>
              <a:buAutoNum type="romanLcPeriod"/>
            </a:pPr>
            <a:endParaRPr lang="en-IN" dirty="0"/>
          </a:p>
        </p:txBody>
      </p:sp>
      <p:sp>
        <p:nvSpPr>
          <p:cNvPr id="3" name="Rectangle 2"/>
          <p:cNvSpPr/>
          <p:nvPr/>
        </p:nvSpPr>
        <p:spPr>
          <a:xfrm>
            <a:off x="0" y="0"/>
            <a:ext cx="9144000" cy="6858000"/>
          </a:xfrm>
          <a:prstGeom prst="rect">
            <a:avLst/>
          </a:prstGeom>
          <a:noFill/>
          <a:ln w="190500" cap="rnd" cmpd="thickThin">
            <a:solidFill>
              <a:srgbClr val="0070C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6613195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0" y="1412777"/>
            <a:ext cx="3995936" cy="1008112"/>
          </a:xfrm>
          <a:prstGeom prst="roundRect">
            <a:avLst/>
          </a:prstGeom>
          <a:solidFill>
            <a:schemeClr val="tx2"/>
          </a:solidFill>
          <a:ln>
            <a:solidFill>
              <a:schemeClr val="tx2"/>
            </a:solidFill>
          </a:ln>
        </p:spPr>
        <p:style>
          <a:lnRef idx="3">
            <a:schemeClr val="lt1"/>
          </a:lnRef>
          <a:fillRef idx="1">
            <a:schemeClr val="accent1"/>
          </a:fillRef>
          <a:effectRef idx="1">
            <a:schemeClr val="accent1"/>
          </a:effectRef>
          <a:fontRef idx="minor">
            <a:schemeClr val="lt1"/>
          </a:fontRef>
        </p:style>
        <p:txBody>
          <a:bodyPr rtlCol="0" anchor="ctr"/>
          <a:lstStyle/>
          <a:p>
            <a:pPr lvl="0" algn="just"/>
            <a:r>
              <a:rPr lang="en-US" sz="2400" dirty="0">
                <a:solidFill>
                  <a:schemeClr val="bg1"/>
                </a:solidFill>
                <a:latin typeface="+mj-lt"/>
                <a:ea typeface="Calibri"/>
                <a:cs typeface="Times New Roman"/>
              </a:rPr>
              <a:t>Amount of currency exchanged up to Rs.1 lakh</a:t>
            </a:r>
          </a:p>
        </p:txBody>
      </p:sp>
      <p:sp>
        <p:nvSpPr>
          <p:cNvPr id="3" name="Rounded Rectangle 2"/>
          <p:cNvSpPr/>
          <p:nvPr/>
        </p:nvSpPr>
        <p:spPr>
          <a:xfrm>
            <a:off x="4427984" y="1412777"/>
            <a:ext cx="4608512" cy="1008112"/>
          </a:xfrm>
          <a:prstGeom prst="roundRect">
            <a:avLst/>
          </a:prstGeom>
          <a:solidFill>
            <a:schemeClr val="bg1"/>
          </a:solidFill>
          <a:ln>
            <a:solidFill>
              <a:schemeClr val="tx2"/>
            </a:solidFill>
          </a:ln>
        </p:spPr>
        <p:style>
          <a:lnRef idx="3">
            <a:schemeClr val="lt1"/>
          </a:lnRef>
          <a:fillRef idx="1">
            <a:schemeClr val="accent1"/>
          </a:fillRef>
          <a:effectRef idx="1">
            <a:schemeClr val="accent1"/>
          </a:effectRef>
          <a:fontRef idx="minor">
            <a:schemeClr val="lt1"/>
          </a:fontRef>
        </p:style>
        <p:txBody>
          <a:bodyPr rtlCol="0" anchor="ctr"/>
          <a:lstStyle/>
          <a:p>
            <a:pPr algn="just"/>
            <a:r>
              <a:rPr lang="en-US" sz="2400" dirty="0">
                <a:solidFill>
                  <a:schemeClr val="tx1"/>
                </a:solidFill>
                <a:latin typeface="+mj-lt"/>
                <a:ea typeface="Calibri"/>
              </a:rPr>
              <a:t>1% of the gross amount of currency exchanged or </a:t>
            </a:r>
            <a:r>
              <a:rPr lang="en-US" sz="2400" dirty="0" err="1">
                <a:solidFill>
                  <a:schemeClr val="tx1"/>
                </a:solidFill>
                <a:latin typeface="+mj-lt"/>
                <a:ea typeface="Calibri"/>
              </a:rPr>
              <a:t>Rs</a:t>
            </a:r>
            <a:r>
              <a:rPr lang="en-US" sz="2400" dirty="0">
                <a:solidFill>
                  <a:schemeClr val="tx1"/>
                </a:solidFill>
                <a:latin typeface="+mj-lt"/>
                <a:ea typeface="Calibri"/>
              </a:rPr>
              <a:t>. 250/-, whichever is higher</a:t>
            </a:r>
            <a:endParaRPr lang="en-US" sz="2400" dirty="0">
              <a:solidFill>
                <a:schemeClr val="tx1"/>
              </a:solidFill>
              <a:latin typeface="+mj-lt"/>
            </a:endParaRPr>
          </a:p>
        </p:txBody>
      </p:sp>
      <p:sp>
        <p:nvSpPr>
          <p:cNvPr id="4" name="Rounded Rectangle 3"/>
          <p:cNvSpPr/>
          <p:nvPr/>
        </p:nvSpPr>
        <p:spPr>
          <a:xfrm>
            <a:off x="0" y="2708921"/>
            <a:ext cx="3995936" cy="1224136"/>
          </a:xfrm>
          <a:prstGeom prst="roundRect">
            <a:avLst/>
          </a:prstGeom>
          <a:solidFill>
            <a:schemeClr val="tx2"/>
          </a:solidFill>
          <a:ln>
            <a:solidFill>
              <a:schemeClr val="tx2"/>
            </a:solidFill>
          </a:ln>
        </p:spPr>
        <p:style>
          <a:lnRef idx="3">
            <a:schemeClr val="lt1"/>
          </a:lnRef>
          <a:fillRef idx="1">
            <a:schemeClr val="accent1"/>
          </a:fillRef>
          <a:effectRef idx="1">
            <a:schemeClr val="accent1"/>
          </a:effectRef>
          <a:fontRef idx="minor">
            <a:schemeClr val="lt1"/>
          </a:fontRef>
        </p:style>
        <p:txBody>
          <a:bodyPr rtlCol="0" anchor="ctr"/>
          <a:lstStyle/>
          <a:p>
            <a:pPr algn="just"/>
            <a:r>
              <a:rPr lang="en-US" sz="2400" dirty="0">
                <a:solidFill>
                  <a:schemeClr val="bg1"/>
                </a:solidFill>
                <a:latin typeface="+mj-lt"/>
                <a:ea typeface="Calibri"/>
              </a:rPr>
              <a:t>Amount of currency exchanged exceeding Rs.1 lakh and up to Rs.10 lakhs</a:t>
            </a:r>
            <a:endParaRPr lang="en-US" sz="2400" dirty="0">
              <a:solidFill>
                <a:schemeClr val="bg1"/>
              </a:solidFill>
              <a:latin typeface="+mj-lt"/>
            </a:endParaRPr>
          </a:p>
        </p:txBody>
      </p:sp>
      <p:sp>
        <p:nvSpPr>
          <p:cNvPr id="6" name="Rounded Rectangle 5"/>
          <p:cNvSpPr/>
          <p:nvPr/>
        </p:nvSpPr>
        <p:spPr>
          <a:xfrm>
            <a:off x="4283968" y="2708922"/>
            <a:ext cx="4752528" cy="1296142"/>
          </a:xfrm>
          <a:prstGeom prst="roundRect">
            <a:avLst/>
          </a:prstGeom>
          <a:solidFill>
            <a:schemeClr val="bg1"/>
          </a:solidFill>
          <a:ln>
            <a:solidFill>
              <a:schemeClr val="tx2"/>
            </a:solidFill>
          </a:ln>
        </p:spPr>
        <p:style>
          <a:lnRef idx="3">
            <a:schemeClr val="lt1"/>
          </a:lnRef>
          <a:fillRef idx="1">
            <a:schemeClr val="accent1"/>
          </a:fillRef>
          <a:effectRef idx="1">
            <a:schemeClr val="accent1"/>
          </a:effectRef>
          <a:fontRef idx="minor">
            <a:schemeClr val="lt1"/>
          </a:fontRef>
        </p:style>
        <p:txBody>
          <a:bodyPr rtlCol="0" anchor="ctr"/>
          <a:lstStyle/>
          <a:p>
            <a:pPr lvl="0" algn="just"/>
            <a:r>
              <a:rPr lang="en-US" sz="2400" dirty="0" err="1">
                <a:solidFill>
                  <a:prstClr val="black"/>
                </a:solidFill>
                <a:latin typeface="+mj-lt"/>
                <a:ea typeface="Calibri"/>
                <a:cs typeface="Times New Roman"/>
              </a:rPr>
              <a:t>Rs</a:t>
            </a:r>
            <a:r>
              <a:rPr lang="en-US" sz="2400" dirty="0">
                <a:solidFill>
                  <a:prstClr val="black"/>
                </a:solidFill>
                <a:latin typeface="+mj-lt"/>
                <a:ea typeface="Calibri"/>
                <a:cs typeface="Times New Roman"/>
              </a:rPr>
              <a:t>. 1,000/-plus 0.5% of the gross amount of currency exchanged above </a:t>
            </a:r>
            <a:r>
              <a:rPr lang="en-US" sz="2400" dirty="0" err="1">
                <a:solidFill>
                  <a:prstClr val="black"/>
                </a:solidFill>
                <a:latin typeface="+mj-lt"/>
                <a:ea typeface="Calibri"/>
                <a:cs typeface="Times New Roman"/>
              </a:rPr>
              <a:t>Rs</a:t>
            </a:r>
            <a:r>
              <a:rPr lang="en-US" sz="2400" dirty="0">
                <a:solidFill>
                  <a:prstClr val="black"/>
                </a:solidFill>
                <a:latin typeface="+mj-lt"/>
                <a:ea typeface="Calibri"/>
                <a:cs typeface="Times New Roman"/>
              </a:rPr>
              <a:t>. 100,000/-</a:t>
            </a:r>
          </a:p>
        </p:txBody>
      </p:sp>
      <p:sp>
        <p:nvSpPr>
          <p:cNvPr id="7" name="Rounded Rectangle 6"/>
          <p:cNvSpPr/>
          <p:nvPr/>
        </p:nvSpPr>
        <p:spPr>
          <a:xfrm>
            <a:off x="0" y="4221088"/>
            <a:ext cx="4139952" cy="1728191"/>
          </a:xfrm>
          <a:prstGeom prst="roundRect">
            <a:avLst/>
          </a:prstGeom>
          <a:solidFill>
            <a:schemeClr val="tx2"/>
          </a:solidFill>
          <a:ln>
            <a:solidFill>
              <a:schemeClr val="tx2"/>
            </a:solidFill>
          </a:ln>
        </p:spPr>
        <p:style>
          <a:lnRef idx="3">
            <a:schemeClr val="lt1"/>
          </a:lnRef>
          <a:fillRef idx="1">
            <a:schemeClr val="accent1"/>
          </a:fillRef>
          <a:effectRef idx="1">
            <a:schemeClr val="accent1"/>
          </a:effectRef>
          <a:fontRef idx="minor">
            <a:schemeClr val="lt1"/>
          </a:fontRef>
        </p:style>
        <p:txBody>
          <a:bodyPr rtlCol="0" anchor="ctr"/>
          <a:lstStyle/>
          <a:p>
            <a:pPr lvl="0" algn="just"/>
            <a:r>
              <a:rPr lang="en-US" sz="2400" dirty="0">
                <a:solidFill>
                  <a:schemeClr val="bg1"/>
                </a:solidFill>
                <a:latin typeface="+mj-lt"/>
                <a:ea typeface="Calibri"/>
                <a:cs typeface="Times New Roman"/>
              </a:rPr>
              <a:t>Amount of currency exchanged exceeding Rs.10 lakhs</a:t>
            </a:r>
          </a:p>
        </p:txBody>
      </p:sp>
      <p:sp>
        <p:nvSpPr>
          <p:cNvPr id="8" name="Rounded Rectangle 7"/>
          <p:cNvSpPr/>
          <p:nvPr/>
        </p:nvSpPr>
        <p:spPr>
          <a:xfrm>
            <a:off x="4427984" y="4221089"/>
            <a:ext cx="4608512" cy="1728191"/>
          </a:xfrm>
          <a:prstGeom prst="roundRect">
            <a:avLst/>
          </a:prstGeom>
          <a:solidFill>
            <a:schemeClr val="bg1"/>
          </a:solidFill>
          <a:ln>
            <a:solidFill>
              <a:schemeClr val="tx2"/>
            </a:solidFill>
          </a:ln>
        </p:spPr>
        <p:style>
          <a:lnRef idx="3">
            <a:schemeClr val="lt1"/>
          </a:lnRef>
          <a:fillRef idx="1">
            <a:schemeClr val="accent1"/>
          </a:fillRef>
          <a:effectRef idx="1">
            <a:schemeClr val="accent1"/>
          </a:effectRef>
          <a:fontRef idx="minor">
            <a:schemeClr val="lt1"/>
          </a:fontRef>
        </p:style>
        <p:txBody>
          <a:bodyPr rtlCol="0" anchor="ctr"/>
          <a:lstStyle/>
          <a:p>
            <a:pPr algn="just"/>
            <a:r>
              <a:rPr lang="en-US" sz="2400" dirty="0">
                <a:solidFill>
                  <a:schemeClr val="tx1"/>
                </a:solidFill>
                <a:latin typeface="+mj-lt"/>
                <a:ea typeface="Calibri"/>
                <a:cs typeface="Times New Roman"/>
              </a:rPr>
              <a:t>Rs. 5,500/- plus 0.10% of the gross amount of currency exchanged above Rs.10 lakhs or Rs. 60,000/-, whichever is lower</a:t>
            </a:r>
          </a:p>
        </p:txBody>
      </p:sp>
    </p:spTree>
    <p:extLst>
      <p:ext uri="{BB962C8B-B14F-4D97-AF65-F5344CB8AC3E}">
        <p14:creationId xmlns:p14="http://schemas.microsoft.com/office/powerpoint/2010/main" val="17076171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8424936" cy="72008"/>
          </a:xfrm>
        </p:spPr>
        <p:txBody>
          <a:bodyPr>
            <a:normAutofit fontScale="90000"/>
          </a:bodyPr>
          <a:lstStyle/>
          <a:p>
            <a:endParaRPr lang="en-IN" sz="2800" dirty="0"/>
          </a:p>
        </p:txBody>
      </p:sp>
      <p:sp>
        <p:nvSpPr>
          <p:cNvPr id="3" name="Content Placeholder 2"/>
          <p:cNvSpPr>
            <a:spLocks noGrp="1"/>
          </p:cNvSpPr>
          <p:nvPr>
            <p:ph idx="1"/>
          </p:nvPr>
        </p:nvSpPr>
        <p:spPr>
          <a:xfrm>
            <a:off x="179512" y="476672"/>
            <a:ext cx="8784976" cy="6097864"/>
          </a:xfrm>
        </p:spPr>
        <p:txBody>
          <a:bodyPr>
            <a:normAutofit/>
          </a:bodyPr>
          <a:lstStyle/>
          <a:p>
            <a:pPr marL="109728" algn="just"/>
            <a:r>
              <a:rPr lang="en-IN" sz="1800" b="1" dirty="0"/>
              <a:t>(3</a:t>
            </a:r>
            <a:r>
              <a:rPr lang="en-IN" sz="1800" b="1" i="1" dirty="0"/>
              <a:t>) </a:t>
            </a:r>
            <a:r>
              <a:rPr lang="en-IN" sz="1800" i="1" dirty="0"/>
              <a:t>The value of the supply of services in relation to booking of tickets for travel by air provided by an air travel agent shall be deemed to be an amount calculated at the rate </a:t>
            </a:r>
            <a:r>
              <a:rPr lang="en-IN" sz="1800" b="1" i="1" u="sng" dirty="0"/>
              <a:t>of five per cent</a:t>
            </a:r>
            <a:r>
              <a:rPr lang="en-IN" sz="1800" i="1" dirty="0"/>
              <a:t>. of the basic fare in the case of </a:t>
            </a:r>
            <a:r>
              <a:rPr lang="en-IN" sz="1800" b="1" i="1" u="sng" dirty="0"/>
              <a:t>domestic bookings</a:t>
            </a:r>
            <a:r>
              <a:rPr lang="en-IN" sz="1800" i="1" dirty="0"/>
              <a:t>, and at the rate of </a:t>
            </a:r>
            <a:r>
              <a:rPr lang="en-IN" sz="1800" b="1" i="1" u="sng" dirty="0"/>
              <a:t>ten per cent</a:t>
            </a:r>
            <a:r>
              <a:rPr lang="en-IN" sz="1800" i="1" dirty="0"/>
              <a:t>. of the basic fare in the case of </a:t>
            </a:r>
            <a:r>
              <a:rPr lang="en-IN" sz="1800" b="1" i="1" u="sng" dirty="0"/>
              <a:t>international bookings</a:t>
            </a:r>
            <a:r>
              <a:rPr lang="en-IN" sz="1800" i="1" dirty="0"/>
              <a:t> of passage for travel by air</a:t>
            </a:r>
            <a:r>
              <a:rPr lang="en-IN" sz="1800" i="1" dirty="0" smtClean="0"/>
              <a:t>.</a:t>
            </a:r>
            <a:endParaRPr lang="en-IN" sz="1800" b="1" dirty="0"/>
          </a:p>
          <a:p>
            <a:pPr marL="109728" indent="0" algn="just">
              <a:buNone/>
            </a:pPr>
            <a:r>
              <a:rPr lang="en-IN" sz="1800" b="1" i="1" dirty="0" smtClean="0"/>
              <a:t>Explanation</a:t>
            </a:r>
            <a:r>
              <a:rPr lang="en-IN" sz="1800" i="1" dirty="0"/>
              <a:t>.- For the purposes of this sub-rule, the expression “</a:t>
            </a:r>
            <a:r>
              <a:rPr lang="en-IN" sz="1800" b="1" i="1" dirty="0"/>
              <a:t>basic fare</a:t>
            </a:r>
            <a:r>
              <a:rPr lang="en-IN" sz="1800" i="1" dirty="0"/>
              <a:t>” means that part of the air fare on which commission is normally paid to the air travel agent by the airlines.</a:t>
            </a:r>
            <a:endParaRPr lang="en-IN" sz="1800" b="1" i="1" dirty="0" smtClean="0"/>
          </a:p>
          <a:p>
            <a:pPr marL="109728" indent="0" algn="just">
              <a:buNone/>
            </a:pPr>
            <a:r>
              <a:rPr lang="en-IN" sz="1800" b="1" i="1" dirty="0" smtClean="0"/>
              <a:t>(</a:t>
            </a:r>
            <a:r>
              <a:rPr lang="en-IN" sz="1800" b="1" i="1" dirty="0"/>
              <a:t>4)</a:t>
            </a:r>
            <a:r>
              <a:rPr lang="en-IN" sz="1800" i="1" dirty="0"/>
              <a:t> The value of supply of services in relation to life insurance business shall be,- </a:t>
            </a:r>
            <a:endParaRPr lang="en-IN" sz="1800" i="1" dirty="0" smtClean="0"/>
          </a:p>
          <a:p>
            <a:pPr marL="452628" indent="-342900" algn="just">
              <a:buFont typeface="+mj-lt"/>
              <a:buAutoNum type="alphaLcParenR"/>
            </a:pPr>
            <a:r>
              <a:rPr lang="en-IN" sz="1800" i="1" dirty="0" smtClean="0"/>
              <a:t>the </a:t>
            </a:r>
            <a:r>
              <a:rPr lang="en-IN" sz="1800" i="1" dirty="0"/>
              <a:t>gross premium charged from a policy holder reduced by the amount allocated for investment, or savings on behalf of the policy holder, if such an amount i s intimated to the policy holder at the time of supply of service; </a:t>
            </a:r>
            <a:endParaRPr lang="en-IN" sz="1800" i="1" dirty="0" smtClean="0"/>
          </a:p>
          <a:p>
            <a:pPr marL="452628" indent="-342900" algn="just">
              <a:buFont typeface="+mj-lt"/>
              <a:buAutoNum type="alphaLcParenR"/>
            </a:pPr>
            <a:r>
              <a:rPr lang="en-IN" sz="1800" i="1" dirty="0" smtClean="0"/>
              <a:t>in </a:t>
            </a:r>
            <a:r>
              <a:rPr lang="en-IN" sz="1800" i="1" dirty="0"/>
              <a:t>case of single premium annuity policies other than (a), ten per cent. of single premium charged from the policy holder; or </a:t>
            </a:r>
            <a:endParaRPr lang="en-IN" sz="1800" i="1" dirty="0" smtClean="0"/>
          </a:p>
          <a:p>
            <a:pPr marL="452628" indent="-342900" algn="just">
              <a:buFont typeface="+mj-lt"/>
              <a:buAutoNum type="alphaLcParenR"/>
            </a:pPr>
            <a:r>
              <a:rPr lang="en-IN" sz="1800" i="1" dirty="0" smtClean="0"/>
              <a:t>in </a:t>
            </a:r>
            <a:r>
              <a:rPr lang="en-IN" sz="1800" i="1" dirty="0"/>
              <a:t>all other cases, twenty five per cent. of the premium charged from the policy holder in the first year and twelve and a half per cent. of the premium charged from the policy holder in subsequent years</a:t>
            </a:r>
            <a:r>
              <a:rPr lang="en-IN" sz="1800" i="1" dirty="0" smtClean="0"/>
              <a:t>:</a:t>
            </a:r>
          </a:p>
          <a:p>
            <a:pPr marL="109728" indent="0">
              <a:buNone/>
            </a:pPr>
            <a:r>
              <a:rPr lang="en-IN" sz="1800" dirty="0" smtClean="0"/>
              <a:t>Provided </a:t>
            </a:r>
            <a:r>
              <a:rPr lang="en-IN" sz="1800" dirty="0"/>
              <a:t>that nothing contained in this sub-rule shall apply where the entire premium paid by the policy holder is only towards the risk cover in life insurance. </a:t>
            </a:r>
          </a:p>
        </p:txBody>
      </p:sp>
      <p:sp>
        <p:nvSpPr>
          <p:cNvPr id="4" name="Rectangle 3"/>
          <p:cNvSpPr/>
          <p:nvPr/>
        </p:nvSpPr>
        <p:spPr>
          <a:xfrm>
            <a:off x="0" y="0"/>
            <a:ext cx="9144000" cy="6858000"/>
          </a:xfrm>
          <a:prstGeom prst="rect">
            <a:avLst/>
          </a:prstGeom>
          <a:noFill/>
          <a:ln w="190500" cap="rnd" cmpd="thickThin">
            <a:solidFill>
              <a:srgbClr val="0070C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28924841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60648"/>
            <a:ext cx="8496944" cy="432048"/>
          </a:xfrm>
        </p:spPr>
        <p:txBody>
          <a:bodyPr>
            <a:normAutofit fontScale="90000"/>
          </a:bodyPr>
          <a:lstStyle/>
          <a:p>
            <a:endParaRPr lang="en-IN" dirty="0"/>
          </a:p>
        </p:txBody>
      </p:sp>
      <p:sp>
        <p:nvSpPr>
          <p:cNvPr id="3" name="Content Placeholder 2"/>
          <p:cNvSpPr>
            <a:spLocks noGrp="1"/>
          </p:cNvSpPr>
          <p:nvPr>
            <p:ph idx="1"/>
          </p:nvPr>
        </p:nvSpPr>
        <p:spPr>
          <a:xfrm>
            <a:off x="251520" y="836712"/>
            <a:ext cx="8640960" cy="5737824"/>
          </a:xfrm>
        </p:spPr>
        <p:txBody>
          <a:bodyPr>
            <a:normAutofit fontScale="92500" lnSpcReduction="20000"/>
          </a:bodyPr>
          <a:lstStyle/>
          <a:p>
            <a:pPr algn="just"/>
            <a:r>
              <a:rPr lang="en-IN" sz="2000" b="1" i="1" dirty="0"/>
              <a:t>(5) </a:t>
            </a:r>
            <a:r>
              <a:rPr lang="en-IN" sz="2000" i="1" dirty="0"/>
              <a:t>Where a taxable supply is provided by a person dealing in buying and selling of second hand goods i.e., used goods as such or after such minor processing which does not change the nature of the goods </a:t>
            </a:r>
            <a:r>
              <a:rPr lang="en-IN" sz="2000" b="1" i="1" u="sng" dirty="0" smtClean="0"/>
              <a:t>and</a:t>
            </a:r>
          </a:p>
          <a:p>
            <a:pPr algn="just"/>
            <a:r>
              <a:rPr lang="en-IN" sz="2000" i="1" dirty="0" smtClean="0"/>
              <a:t> </a:t>
            </a:r>
            <a:r>
              <a:rPr lang="en-IN" sz="2000" i="1" dirty="0"/>
              <a:t>where </a:t>
            </a:r>
            <a:r>
              <a:rPr lang="en-IN" sz="2000" b="1" i="1" dirty="0"/>
              <a:t>no input tax credit has been availed </a:t>
            </a:r>
            <a:r>
              <a:rPr lang="en-IN" sz="2000" i="1" dirty="0"/>
              <a:t>on the purchase of such goods, the value of supply shall be the </a:t>
            </a:r>
            <a:r>
              <a:rPr lang="en-IN" sz="2000" b="1" i="1" dirty="0"/>
              <a:t>difference between the selling price and the purchase price</a:t>
            </a:r>
            <a:r>
              <a:rPr lang="en-IN" sz="2000" i="1" dirty="0"/>
              <a:t> and where the value of such supply is </a:t>
            </a:r>
            <a:r>
              <a:rPr lang="en-IN" sz="2000" b="1" i="1" u="sng" dirty="0"/>
              <a:t>negative</a:t>
            </a:r>
            <a:r>
              <a:rPr lang="en-IN" sz="2000" b="1" i="1" dirty="0"/>
              <a:t>, it shall be ignored</a:t>
            </a:r>
            <a:r>
              <a:rPr lang="en-IN" sz="2000" b="1" i="1" dirty="0" smtClean="0"/>
              <a:t>:</a:t>
            </a:r>
          </a:p>
          <a:p>
            <a:pPr marL="109728" indent="0" algn="just">
              <a:buNone/>
            </a:pPr>
            <a:r>
              <a:rPr lang="en-IN" sz="1900" i="1" dirty="0"/>
              <a:t>Provided that the purchase value of goods repossessed from a defaulting borrower, who is not registered, for the purpose of recovery of a loan or debt shall be deemed to be the purchase price of such goods by the defaulting borrower reduced by five percentage points for every quarter or part thereof, between the date of purchase and the date of disposal by the person making such repossession. </a:t>
            </a:r>
            <a:endParaRPr lang="en-IN" sz="1900" i="1" dirty="0" smtClean="0"/>
          </a:p>
          <a:p>
            <a:pPr algn="just"/>
            <a:r>
              <a:rPr lang="en-IN" sz="2000" b="1" i="1" dirty="0" smtClean="0"/>
              <a:t>(</a:t>
            </a:r>
            <a:r>
              <a:rPr lang="en-IN" sz="2000" b="1" i="1" dirty="0"/>
              <a:t>6)</a:t>
            </a:r>
            <a:r>
              <a:rPr lang="en-IN" sz="2000" i="1" dirty="0"/>
              <a:t> The value of </a:t>
            </a:r>
            <a:r>
              <a:rPr lang="en-IN" sz="2000" b="1" i="1" u="sng" dirty="0" smtClean="0"/>
              <a:t>a token, or a voucher, or a coupon, or a stamp </a:t>
            </a:r>
            <a:r>
              <a:rPr lang="en-IN" sz="2000" i="1" dirty="0" smtClean="0"/>
              <a:t>(other </a:t>
            </a:r>
            <a:r>
              <a:rPr lang="en-IN" sz="2000" i="1" dirty="0"/>
              <a:t>than postage stamp) which is redeemable against a supply of goods or services or both shall be equal to the </a:t>
            </a:r>
            <a:r>
              <a:rPr lang="en-IN" sz="2000" b="1" i="1" u="sng" dirty="0"/>
              <a:t>money value </a:t>
            </a:r>
            <a:r>
              <a:rPr lang="en-IN" sz="2000" i="1" dirty="0"/>
              <a:t>of the goods or services or both redeemable against such token, voucher, coupon, or stamp. </a:t>
            </a:r>
            <a:endParaRPr lang="en-IN" sz="2000" i="1" dirty="0" smtClean="0"/>
          </a:p>
          <a:p>
            <a:pPr algn="just"/>
            <a:r>
              <a:rPr lang="en-IN" sz="2000" b="1" i="1" dirty="0" smtClean="0"/>
              <a:t>(</a:t>
            </a:r>
            <a:r>
              <a:rPr lang="en-IN" sz="2000" b="1" i="1" dirty="0"/>
              <a:t>7) </a:t>
            </a:r>
            <a:r>
              <a:rPr lang="en-IN" sz="2000" i="1" dirty="0"/>
              <a:t>The value of </a:t>
            </a:r>
            <a:r>
              <a:rPr lang="en-IN" sz="2000" b="1" i="1" dirty="0"/>
              <a:t>taxable services </a:t>
            </a:r>
            <a:r>
              <a:rPr lang="en-IN" sz="2000" i="1" dirty="0"/>
              <a:t>provided by such class of </a:t>
            </a:r>
            <a:r>
              <a:rPr lang="en-IN" sz="2000" b="1" i="1" dirty="0"/>
              <a:t>service providers </a:t>
            </a:r>
            <a:r>
              <a:rPr lang="en-IN" sz="2000" i="1" dirty="0"/>
              <a:t>as may be notified by the Government, on the recommendations of the Council, as referred to in paragraph 2 of Schedule I of the said Act between </a:t>
            </a:r>
            <a:r>
              <a:rPr lang="en-IN" sz="2000" b="1" i="1" dirty="0"/>
              <a:t>distinct persons </a:t>
            </a:r>
            <a:r>
              <a:rPr lang="en-IN" sz="2000" i="1" dirty="0"/>
              <a:t>as referred to in section 25, where input tax credit is available, shall be deemed to be </a:t>
            </a:r>
            <a:r>
              <a:rPr lang="en-IN" sz="2000" b="1" i="1" u="sng" dirty="0"/>
              <a:t>NIL</a:t>
            </a:r>
            <a:r>
              <a:rPr lang="en-IN" sz="2000" i="1" dirty="0" smtClean="0"/>
              <a:t>.</a:t>
            </a:r>
          </a:p>
          <a:p>
            <a:pPr algn="just"/>
            <a:endParaRPr lang="en-IN" sz="2000" i="1" dirty="0"/>
          </a:p>
        </p:txBody>
      </p:sp>
      <p:sp>
        <p:nvSpPr>
          <p:cNvPr id="4" name="Rectangle 3"/>
          <p:cNvSpPr/>
          <p:nvPr/>
        </p:nvSpPr>
        <p:spPr>
          <a:xfrm>
            <a:off x="0" y="0"/>
            <a:ext cx="9144000" cy="6858000"/>
          </a:xfrm>
          <a:prstGeom prst="rect">
            <a:avLst/>
          </a:prstGeom>
          <a:noFill/>
          <a:ln w="190500" cap="rnd" cmpd="thickThin">
            <a:solidFill>
              <a:srgbClr val="0070C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38969327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435280" cy="576064"/>
          </a:xfrm>
        </p:spPr>
        <p:txBody>
          <a:bodyPr>
            <a:noAutofit/>
          </a:bodyPr>
          <a:lstStyle/>
          <a:p>
            <a:r>
              <a:rPr lang="en-IN" sz="2400" b="1" i="1" dirty="0">
                <a:latin typeface="+mn-lt"/>
              </a:rPr>
              <a:t>33. Value of supply of services in case of pure agent</a:t>
            </a:r>
          </a:p>
        </p:txBody>
      </p:sp>
      <p:sp>
        <p:nvSpPr>
          <p:cNvPr id="3" name="Content Placeholder 2"/>
          <p:cNvSpPr>
            <a:spLocks noGrp="1"/>
          </p:cNvSpPr>
          <p:nvPr>
            <p:ph idx="1"/>
          </p:nvPr>
        </p:nvSpPr>
        <p:spPr>
          <a:xfrm>
            <a:off x="251520" y="1052736"/>
            <a:ext cx="8363272" cy="5521800"/>
          </a:xfrm>
        </p:spPr>
        <p:txBody>
          <a:bodyPr>
            <a:normAutofit fontScale="62500" lnSpcReduction="20000"/>
          </a:bodyPr>
          <a:lstStyle/>
          <a:p>
            <a:pPr algn="just"/>
            <a:r>
              <a:rPr lang="en-IN" i="1" dirty="0"/>
              <a:t>Notwithstanding anything contained in the provisions of this Chapter, the expenditure or costs incurred by a supplier as a pure agent of the recipient of supply shall be excluded from the value of supply, if all the following conditions are satisfied, namely,- </a:t>
            </a:r>
            <a:endParaRPr lang="en-IN" i="1" dirty="0" smtClean="0"/>
          </a:p>
          <a:p>
            <a:pPr algn="just"/>
            <a:r>
              <a:rPr lang="en-IN" i="1" dirty="0" smtClean="0"/>
              <a:t>(</a:t>
            </a:r>
            <a:r>
              <a:rPr lang="en-IN" i="1" dirty="0"/>
              <a:t>i) the supplier acts as a pure agent of the recipient of the supply, when he makes the payment to the third party on authorisation by such recipient; </a:t>
            </a:r>
            <a:endParaRPr lang="en-IN" i="1" dirty="0" smtClean="0"/>
          </a:p>
          <a:p>
            <a:pPr algn="just"/>
            <a:r>
              <a:rPr lang="en-IN" i="1" dirty="0" smtClean="0"/>
              <a:t>(</a:t>
            </a:r>
            <a:r>
              <a:rPr lang="en-IN" i="1" dirty="0"/>
              <a:t>ii) the payment made by the pure agent on behalf of the recipient of supply has been separately indicated in the invoice issued by the pure agent to the recipient of service; and </a:t>
            </a:r>
            <a:endParaRPr lang="en-IN" i="1" dirty="0" smtClean="0"/>
          </a:p>
          <a:p>
            <a:pPr algn="just"/>
            <a:r>
              <a:rPr lang="en-IN" i="1" dirty="0" smtClean="0"/>
              <a:t>(</a:t>
            </a:r>
            <a:r>
              <a:rPr lang="en-IN" i="1" dirty="0"/>
              <a:t>iii) the supplies procured by the pure agent from the third party as a pure agent of the recipient of supply are in addition to the services he supplies on his own account. </a:t>
            </a:r>
            <a:endParaRPr lang="en-IN" i="1" dirty="0" smtClean="0"/>
          </a:p>
          <a:p>
            <a:pPr marL="109728" indent="0" algn="just">
              <a:buNone/>
            </a:pPr>
            <a:r>
              <a:rPr lang="en-IN" b="1" i="1" dirty="0" smtClean="0"/>
              <a:t>Explanation</a:t>
            </a:r>
            <a:r>
              <a:rPr lang="en-IN" i="1" dirty="0"/>
              <a:t>.- For the purposes of this rule, the expression “pure agent” means a person who- </a:t>
            </a:r>
            <a:endParaRPr lang="en-IN" i="1" dirty="0" smtClean="0"/>
          </a:p>
          <a:p>
            <a:pPr algn="just"/>
            <a:r>
              <a:rPr lang="en-IN" i="1" dirty="0" smtClean="0"/>
              <a:t>(</a:t>
            </a:r>
            <a:r>
              <a:rPr lang="en-IN" i="1" dirty="0"/>
              <a:t>a) enters into a contractual agreement with the recipient of supply to act as his pure agent to incur expenditure or costs in the course of supply of goods or services or both; </a:t>
            </a:r>
            <a:endParaRPr lang="en-IN" i="1" dirty="0" smtClean="0"/>
          </a:p>
          <a:p>
            <a:pPr algn="just"/>
            <a:r>
              <a:rPr lang="en-IN" i="1" dirty="0" smtClean="0"/>
              <a:t>(</a:t>
            </a:r>
            <a:r>
              <a:rPr lang="en-IN" i="1" dirty="0"/>
              <a:t>b) neither intends to hold nor holds any title to the goods or services or both so procured or supplied as pure agent of the recipient of supply; </a:t>
            </a:r>
            <a:endParaRPr lang="en-IN" i="1" dirty="0" smtClean="0"/>
          </a:p>
          <a:p>
            <a:pPr algn="just"/>
            <a:r>
              <a:rPr lang="en-IN" i="1" dirty="0" smtClean="0"/>
              <a:t>(</a:t>
            </a:r>
            <a:r>
              <a:rPr lang="en-IN" i="1" dirty="0"/>
              <a:t>c) does not use for his own interest such goods or services so procured; </a:t>
            </a:r>
            <a:r>
              <a:rPr lang="en-IN" i="1" dirty="0" smtClean="0"/>
              <a:t>and</a:t>
            </a:r>
          </a:p>
          <a:p>
            <a:pPr algn="just"/>
            <a:r>
              <a:rPr lang="en-IN" i="1" dirty="0" smtClean="0"/>
              <a:t> </a:t>
            </a:r>
            <a:r>
              <a:rPr lang="en-IN" i="1" dirty="0"/>
              <a:t>(d) receives only the actual amount incurred to procure such goods or services in addition to the amount received for supply he provides on his own account.</a:t>
            </a:r>
          </a:p>
        </p:txBody>
      </p:sp>
      <p:sp>
        <p:nvSpPr>
          <p:cNvPr id="4" name="Rectangle 3"/>
          <p:cNvSpPr/>
          <p:nvPr/>
        </p:nvSpPr>
        <p:spPr>
          <a:xfrm>
            <a:off x="0" y="0"/>
            <a:ext cx="9144000" cy="6858000"/>
          </a:xfrm>
          <a:prstGeom prst="rect">
            <a:avLst/>
          </a:prstGeom>
          <a:noFill/>
          <a:ln w="190500" cap="rnd" cmpd="thickThin">
            <a:solidFill>
              <a:srgbClr val="0070C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1568194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7664" y="548680"/>
            <a:ext cx="7354064" cy="864096"/>
          </a:xfrm>
        </p:spPr>
        <p:txBody>
          <a:bodyPr>
            <a:normAutofit/>
          </a:bodyPr>
          <a:lstStyle/>
          <a:p>
            <a:r>
              <a:rPr lang="en-US" sz="3600" dirty="0" smtClean="0">
                <a:latin typeface="+mn-lt"/>
              </a:rPr>
              <a:t>LEGAL PROVISION</a:t>
            </a:r>
            <a:endParaRPr lang="en-IN" sz="3600" dirty="0">
              <a:latin typeface="+mn-lt"/>
            </a:endParaRPr>
          </a:p>
        </p:txBody>
      </p:sp>
      <p:sp>
        <p:nvSpPr>
          <p:cNvPr id="3" name="Content Placeholder 2"/>
          <p:cNvSpPr>
            <a:spLocks noGrp="1"/>
          </p:cNvSpPr>
          <p:nvPr>
            <p:ph idx="1"/>
          </p:nvPr>
        </p:nvSpPr>
        <p:spPr>
          <a:xfrm>
            <a:off x="467544" y="1628800"/>
            <a:ext cx="7786112" cy="4080520"/>
          </a:xfrm>
        </p:spPr>
        <p:txBody>
          <a:bodyPr>
            <a:normAutofit/>
          </a:bodyPr>
          <a:lstStyle/>
          <a:p>
            <a:pPr algn="just">
              <a:buNone/>
            </a:pPr>
            <a:r>
              <a:rPr lang="en-US" sz="2000" dirty="0" smtClean="0"/>
              <a:t>“</a:t>
            </a:r>
            <a:r>
              <a:rPr lang="en-US" dirty="0" smtClean="0"/>
              <a:t>V</a:t>
            </a:r>
            <a:r>
              <a:rPr lang="en-US" sz="2000" dirty="0" smtClean="0"/>
              <a:t>alue of taxable supply” is significant under GST law as it will determine the amount of tax to be paid by the supplier of the goods or services or both. It is the value on which tax will be computed and paid under GST laws‘.</a:t>
            </a:r>
          </a:p>
          <a:p>
            <a:pPr algn="just">
              <a:buNone/>
            </a:pPr>
            <a:r>
              <a:rPr lang="en-US" sz="2000" dirty="0" smtClean="0"/>
              <a:t> In general, value of taxable supply shall be “ transition value “subject to satisfaction of the following two conditions , namely-</a:t>
            </a:r>
          </a:p>
          <a:p>
            <a:pPr algn="just">
              <a:buNone/>
            </a:pPr>
            <a:endParaRPr lang="en-US" sz="2000" dirty="0" smtClean="0"/>
          </a:p>
          <a:p>
            <a:pPr marL="539496" indent="-457200" algn="just">
              <a:buFont typeface="+mj-lt"/>
              <a:buAutoNum type="alphaLcParenR"/>
            </a:pPr>
            <a:r>
              <a:rPr lang="en-US" sz="2000" dirty="0" smtClean="0"/>
              <a:t>The supplier and recipient of the the supply is not related; and</a:t>
            </a:r>
          </a:p>
          <a:p>
            <a:pPr marL="539496" indent="-457200" algn="just">
              <a:buFont typeface="+mj-lt"/>
              <a:buAutoNum type="alphaLcParenR"/>
            </a:pPr>
            <a:r>
              <a:rPr lang="en-US" sz="2000" dirty="0" smtClean="0"/>
              <a:t>The price is the solo consideration of the supply.</a:t>
            </a:r>
          </a:p>
          <a:p>
            <a:pPr marL="539496" indent="-457200" algn="just">
              <a:buNone/>
            </a:pPr>
            <a:endParaRPr lang="en-US" sz="2000" dirty="0" smtClean="0">
              <a:latin typeface="Constantia" pitchFamily="18" charset="0"/>
            </a:endParaRPr>
          </a:p>
          <a:p>
            <a:pPr marL="539496" indent="-457200">
              <a:buNone/>
            </a:pPr>
            <a:endParaRPr lang="en-US" sz="2000" dirty="0" smtClean="0">
              <a:latin typeface="Constantia" pitchFamily="18" charset="0"/>
            </a:endParaRPr>
          </a:p>
          <a:p>
            <a:pPr marL="539496" indent="-457200">
              <a:buNone/>
            </a:pPr>
            <a:endParaRPr lang="en-US" sz="2000" dirty="0" smtClean="0">
              <a:latin typeface="Constantia" pitchFamily="18" charset="0"/>
            </a:endParaRPr>
          </a:p>
          <a:p>
            <a:pPr marL="539496" indent="-457200">
              <a:buNone/>
            </a:pPr>
            <a:endParaRPr lang="en-US" sz="2000" dirty="0" smtClean="0">
              <a:latin typeface="Constantia" pitchFamily="18" charset="0"/>
            </a:endParaRPr>
          </a:p>
          <a:p>
            <a:pPr marL="539496" indent="-457200">
              <a:buNone/>
            </a:pPr>
            <a:endParaRPr lang="en-US" sz="2000" dirty="0" smtClean="0">
              <a:latin typeface="Constantia" pitchFamily="18" charset="0"/>
            </a:endParaRPr>
          </a:p>
          <a:p>
            <a:pPr marL="539496" indent="-457200">
              <a:buNone/>
            </a:pPr>
            <a:endParaRPr lang="en-US" sz="2000" dirty="0" smtClean="0">
              <a:latin typeface="Constantia" pitchFamily="18" charset="0"/>
            </a:endParaRPr>
          </a:p>
          <a:p>
            <a:pPr marL="539496" indent="-457200">
              <a:buNone/>
            </a:pPr>
            <a:endParaRPr lang="en-US" sz="2000" dirty="0" smtClean="0">
              <a:latin typeface="Constantia" pitchFamily="18" charset="0"/>
            </a:endParaRPr>
          </a:p>
          <a:p>
            <a:pPr marL="539496" indent="-457200">
              <a:buNone/>
            </a:pPr>
            <a:endParaRPr lang="en-IN" sz="2000" dirty="0">
              <a:latin typeface="Constantia" pitchFamily="18" charset="0"/>
            </a:endParaRPr>
          </a:p>
        </p:txBody>
      </p:sp>
      <p:sp>
        <p:nvSpPr>
          <p:cNvPr id="4" name="Rectangle 3"/>
          <p:cNvSpPr/>
          <p:nvPr/>
        </p:nvSpPr>
        <p:spPr>
          <a:xfrm>
            <a:off x="0" y="0"/>
            <a:ext cx="9144000" cy="6858000"/>
          </a:xfrm>
          <a:prstGeom prst="rect">
            <a:avLst/>
          </a:prstGeom>
          <a:noFill/>
          <a:ln w="190500" cap="rnd" cmpd="thickThin">
            <a:solidFill>
              <a:srgbClr val="0070C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764704"/>
            <a:ext cx="8435280" cy="648072"/>
          </a:xfrm>
        </p:spPr>
        <p:txBody>
          <a:bodyPr>
            <a:normAutofit fontScale="90000"/>
          </a:bodyPr>
          <a:lstStyle/>
          <a:p>
            <a:r>
              <a:rPr lang="en-IN" sz="2200" b="1" i="1" dirty="0">
                <a:latin typeface="+mn-lt"/>
              </a:rPr>
              <a:t>34. Rate of exchange of currency, other than Indian rupees, for determination of value </a:t>
            </a:r>
            <a:r>
              <a:rPr lang="en-IN" b="1" i="1" dirty="0">
                <a:latin typeface="+mn-lt"/>
              </a:rPr>
              <a:t/>
            </a:r>
            <a:br>
              <a:rPr lang="en-IN" b="1" i="1" dirty="0">
                <a:latin typeface="+mn-lt"/>
              </a:rPr>
            </a:br>
            <a:endParaRPr lang="en-IN" b="1" i="1" dirty="0">
              <a:latin typeface="+mn-lt"/>
            </a:endParaRPr>
          </a:p>
        </p:txBody>
      </p:sp>
      <p:sp>
        <p:nvSpPr>
          <p:cNvPr id="3" name="Content Placeholder 2"/>
          <p:cNvSpPr>
            <a:spLocks noGrp="1"/>
          </p:cNvSpPr>
          <p:nvPr>
            <p:ph idx="1"/>
          </p:nvPr>
        </p:nvSpPr>
        <p:spPr>
          <a:xfrm>
            <a:off x="467544" y="1268760"/>
            <a:ext cx="8136904" cy="5305776"/>
          </a:xfrm>
        </p:spPr>
        <p:txBody>
          <a:bodyPr>
            <a:normAutofit/>
          </a:bodyPr>
          <a:lstStyle/>
          <a:p>
            <a:pPr marL="566928" indent="-457200">
              <a:buFont typeface="+mj-lt"/>
              <a:buAutoNum type="arabicPeriod"/>
            </a:pPr>
            <a:r>
              <a:rPr lang="en-IN" sz="2000" i="1" dirty="0" smtClean="0"/>
              <a:t>[The </a:t>
            </a:r>
            <a:r>
              <a:rPr lang="en-IN" sz="2000" i="1" dirty="0"/>
              <a:t>rate of exchange for determination of value of taxable goods shall be the applicable rate of exchange as notified by the Board under section 14 of the Customs Act, 1962 for the date of time of supply of such goods in terms of section 12 of the Act. </a:t>
            </a:r>
            <a:endParaRPr lang="en-IN" sz="2000" i="1" dirty="0" smtClean="0"/>
          </a:p>
          <a:p>
            <a:pPr marL="566928" indent="-457200">
              <a:buFont typeface="+mj-lt"/>
              <a:buAutoNum type="arabicPeriod"/>
            </a:pPr>
            <a:r>
              <a:rPr lang="en-IN" sz="2000" i="1" dirty="0" smtClean="0"/>
              <a:t>The </a:t>
            </a:r>
            <a:r>
              <a:rPr lang="en-IN" sz="2000" i="1" dirty="0"/>
              <a:t>rate of exchange for determination of value of taxable services shall be the applicable rate of exchange determined as per the generally accepted accounting principles for the date of time of supply of such services in terms of section 13 of the Act</a:t>
            </a:r>
            <a:r>
              <a:rPr lang="en-IN" sz="2000" i="1" dirty="0" smtClean="0"/>
              <a:t>.]</a:t>
            </a:r>
            <a:endParaRPr lang="en-US" sz="2000" i="1" dirty="0"/>
          </a:p>
          <a:p>
            <a:pPr marL="109728" indent="0">
              <a:buNone/>
            </a:pPr>
            <a:r>
              <a:rPr lang="en-IN" sz="2000" b="1" i="1" dirty="0"/>
              <a:t>35. Value of supply inclusive of integrated tax, central tax, State tax, Union territory </a:t>
            </a:r>
            <a:r>
              <a:rPr lang="en-IN" sz="2000" b="1" i="1" dirty="0" smtClean="0"/>
              <a:t>tax</a:t>
            </a:r>
          </a:p>
          <a:p>
            <a:r>
              <a:rPr lang="en-IN" sz="1800" i="1" dirty="0"/>
              <a:t>Where the value of supply is inclusive of integrated tax or, as the case may be, central tax, State tax, Union territory tax, the tax amount shall be determined in the following manner, namely,- </a:t>
            </a:r>
            <a:endParaRPr lang="en-IN" sz="1800" i="1" dirty="0" smtClean="0"/>
          </a:p>
          <a:p>
            <a:r>
              <a:rPr lang="en-IN" sz="1800" i="1" dirty="0" smtClean="0"/>
              <a:t>Tax </a:t>
            </a:r>
            <a:r>
              <a:rPr lang="en-IN" sz="1800" i="1" dirty="0"/>
              <a:t>amount = (Value inclusive of taxes X tax rate in % of IGST or, as the case may be, CGST, SGST or UTGST) ÷ (100+ sum of tax rates, as applicable, in </a:t>
            </a:r>
            <a:r>
              <a:rPr lang="en-IN" sz="1800" i="1" dirty="0" smtClean="0"/>
              <a:t>%)</a:t>
            </a:r>
          </a:p>
          <a:p>
            <a:endParaRPr lang="en-IN" sz="1800" b="1" i="1" dirty="0"/>
          </a:p>
        </p:txBody>
      </p:sp>
      <p:sp>
        <p:nvSpPr>
          <p:cNvPr id="4" name="Rectangle 3"/>
          <p:cNvSpPr/>
          <p:nvPr/>
        </p:nvSpPr>
        <p:spPr>
          <a:xfrm>
            <a:off x="0" y="0"/>
            <a:ext cx="9144000" cy="6858000"/>
          </a:xfrm>
          <a:prstGeom prst="rect">
            <a:avLst/>
          </a:prstGeom>
          <a:noFill/>
          <a:ln w="190500" cap="rnd" cmpd="thickThin">
            <a:solidFill>
              <a:srgbClr val="0070C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20080154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692696"/>
            <a:ext cx="8208912" cy="3970318"/>
          </a:xfrm>
          <a:prstGeom prst="rect">
            <a:avLst/>
          </a:prstGeom>
        </p:spPr>
        <p:txBody>
          <a:bodyPr wrap="square">
            <a:spAutoFit/>
          </a:bodyPr>
          <a:lstStyle/>
          <a:p>
            <a:pPr algn="just"/>
            <a:r>
              <a:rPr lang="en-IN" b="1" i="1" dirty="0"/>
              <a:t>Explanation</a:t>
            </a:r>
            <a:r>
              <a:rPr lang="en-IN" i="1" dirty="0"/>
              <a:t>.- For the purposes of the provisions of this Chapter, the expressions- </a:t>
            </a:r>
            <a:endParaRPr lang="en-IN" i="1" dirty="0" smtClean="0"/>
          </a:p>
          <a:p>
            <a:pPr marL="342900" indent="-342900" algn="just">
              <a:buAutoNum type="alphaLcParenBoth"/>
            </a:pPr>
            <a:r>
              <a:rPr lang="en-IN" i="1" dirty="0" smtClean="0"/>
              <a:t>“</a:t>
            </a:r>
            <a:r>
              <a:rPr lang="en-IN" i="1" dirty="0"/>
              <a:t>open market value” of a supply of goods or services or both means the full value in money, excluding the integrated tax, central tax, State tax, Union territory tax and the cess payable by a person in a transaction, where the supplier and the recipient of the supply are not related and the price is the sole consideration, to obtain such supply at the same time when the supply being valued is made; </a:t>
            </a:r>
            <a:endParaRPr lang="en-IN" i="1" dirty="0" smtClean="0"/>
          </a:p>
          <a:p>
            <a:pPr marL="342900" indent="-342900" algn="just">
              <a:buAutoNum type="alphaLcParenBoth"/>
            </a:pPr>
            <a:r>
              <a:rPr lang="en-IN" i="1" dirty="0" smtClean="0"/>
              <a:t> </a:t>
            </a:r>
            <a:r>
              <a:rPr lang="en-IN" i="1" dirty="0"/>
              <a:t>“supply of goods or services or both of like kind and quality” means any other supply of goods or services or both made under similar circumstances that, in respect of the characteristics, quality, quantity, functional components, materials, and the reputation of the goods or services or both first mentioned, is the same as, or closely or substantially resembles, that supply of goods or services or both.</a:t>
            </a:r>
          </a:p>
        </p:txBody>
      </p:sp>
      <p:sp>
        <p:nvSpPr>
          <p:cNvPr id="3" name="Rectangle 2"/>
          <p:cNvSpPr/>
          <p:nvPr/>
        </p:nvSpPr>
        <p:spPr>
          <a:xfrm>
            <a:off x="0" y="0"/>
            <a:ext cx="9144000" cy="6858000"/>
          </a:xfrm>
          <a:prstGeom prst="rect">
            <a:avLst/>
          </a:prstGeom>
          <a:noFill/>
          <a:ln w="190500" cap="rnd" cmpd="thickThin">
            <a:solidFill>
              <a:srgbClr val="0070C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21144055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0"/>
            <a:ext cx="8219256" cy="792088"/>
          </a:xfrm>
        </p:spPr>
        <p:txBody>
          <a:bodyPr>
            <a:noAutofit/>
          </a:bodyPr>
          <a:lstStyle/>
          <a:p>
            <a:r>
              <a:rPr lang="en-IN" sz="2800" b="1" i="1" dirty="0">
                <a:latin typeface="+mn-lt"/>
              </a:rPr>
              <a:t>Relevant circulars, notifications, clarifications issued by Government:</a:t>
            </a:r>
          </a:p>
        </p:txBody>
      </p:sp>
      <p:sp>
        <p:nvSpPr>
          <p:cNvPr id="3" name="Content Placeholder 2"/>
          <p:cNvSpPr>
            <a:spLocks noGrp="1"/>
          </p:cNvSpPr>
          <p:nvPr>
            <p:ph idx="1"/>
          </p:nvPr>
        </p:nvSpPr>
        <p:spPr>
          <a:xfrm>
            <a:off x="467544" y="1556792"/>
            <a:ext cx="7920880" cy="4320480"/>
          </a:xfrm>
        </p:spPr>
        <p:txBody>
          <a:bodyPr>
            <a:normAutofit/>
          </a:bodyPr>
          <a:lstStyle/>
          <a:p>
            <a:pPr marL="566928" indent="-457200">
              <a:buFont typeface="+mj-lt"/>
              <a:buAutoNum type="arabicPeriod"/>
            </a:pPr>
            <a:r>
              <a:rPr lang="en-IN" sz="2400" b="1" dirty="0" smtClean="0"/>
              <a:t>Notification No. 9/2017 – </a:t>
            </a:r>
            <a:r>
              <a:rPr lang="en-IN" sz="2400" dirty="0" smtClean="0"/>
              <a:t>Central Tax dated 28.06.2017 Seeks to appoint 01.07.2017 as the date on which the provisions of Section 12 are effective;</a:t>
            </a:r>
          </a:p>
          <a:p>
            <a:pPr marL="566928" indent="-457200">
              <a:buFont typeface="+mj-lt"/>
              <a:buAutoNum type="arabicPeriod"/>
            </a:pPr>
            <a:endParaRPr lang="en-IN" sz="2400" dirty="0" smtClean="0"/>
          </a:p>
          <a:p>
            <a:pPr marL="566928" indent="-457200">
              <a:buFont typeface="+mj-lt"/>
              <a:buAutoNum type="arabicPeriod"/>
            </a:pPr>
            <a:r>
              <a:rPr lang="en-IN" sz="2400" b="1" dirty="0" smtClean="0"/>
              <a:t>Circular </a:t>
            </a:r>
            <a:r>
              <a:rPr lang="en-IN" sz="2400" b="1" dirty="0"/>
              <a:t>F. No. </a:t>
            </a:r>
            <a:r>
              <a:rPr lang="en-IN" sz="2400" b="1" dirty="0" smtClean="0"/>
              <a:t>354/107/2017-  </a:t>
            </a:r>
            <a:r>
              <a:rPr lang="en-IN" sz="2400" dirty="0" smtClean="0"/>
              <a:t>TRU </a:t>
            </a:r>
            <a:r>
              <a:rPr lang="en-IN" sz="2400" dirty="0"/>
              <a:t>dated 04.01.2018 clarifying the value of services for payment of tax.</a:t>
            </a:r>
          </a:p>
        </p:txBody>
      </p:sp>
      <p:sp>
        <p:nvSpPr>
          <p:cNvPr id="4" name="Rectangle 3"/>
          <p:cNvSpPr/>
          <p:nvPr/>
        </p:nvSpPr>
        <p:spPr>
          <a:xfrm>
            <a:off x="0" y="0"/>
            <a:ext cx="9144000" cy="6858000"/>
          </a:xfrm>
          <a:prstGeom prst="rect">
            <a:avLst/>
          </a:prstGeom>
          <a:noFill/>
          <a:ln w="190500" cap="rnd" cmpd="thickThin">
            <a:solidFill>
              <a:srgbClr val="0070C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42680334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32656"/>
            <a:ext cx="8280920" cy="720080"/>
          </a:xfrm>
        </p:spPr>
        <p:txBody>
          <a:bodyPr>
            <a:normAutofit/>
          </a:bodyPr>
          <a:lstStyle/>
          <a:p>
            <a:r>
              <a:rPr lang="en-IN" dirty="0"/>
              <a:t>Related provisions of the Statute: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25388353"/>
              </p:ext>
            </p:extLst>
          </p:nvPr>
        </p:nvGraphicFramePr>
        <p:xfrm>
          <a:off x="467544" y="1002241"/>
          <a:ext cx="8208912" cy="5595111"/>
        </p:xfrm>
        <a:graphic>
          <a:graphicData uri="http://schemas.openxmlformats.org/drawingml/2006/table">
            <a:tbl>
              <a:tblPr firstRow="1" bandRow="1">
                <a:tableStyleId>{5C22544A-7EE6-4342-B048-85BDC9FD1C3A}</a:tableStyleId>
              </a:tblPr>
              <a:tblGrid>
                <a:gridCol w="4104456"/>
                <a:gridCol w="4104456"/>
              </a:tblGrid>
              <a:tr h="343471">
                <a:tc>
                  <a:txBody>
                    <a:bodyPr/>
                    <a:lstStyle/>
                    <a:p>
                      <a:r>
                        <a:rPr lang="en-IN" dirty="0" smtClean="0"/>
                        <a:t>Section or Rule (CGST / SGST)</a:t>
                      </a:r>
                      <a:endParaRPr lang="en-IN" dirty="0"/>
                    </a:p>
                  </a:txBody>
                  <a:tcPr/>
                </a:tc>
                <a:tc>
                  <a:txBody>
                    <a:bodyPr/>
                    <a:lstStyle/>
                    <a:p>
                      <a:r>
                        <a:rPr lang="en-IN" dirty="0" smtClean="0"/>
                        <a:t>Description</a:t>
                      </a:r>
                      <a:endParaRPr lang="en-IN" dirty="0"/>
                    </a:p>
                  </a:txBody>
                  <a:tcPr/>
                </a:tc>
              </a:tr>
              <a:tr h="343471">
                <a:tc>
                  <a:txBody>
                    <a:bodyPr/>
                    <a:lstStyle/>
                    <a:p>
                      <a:r>
                        <a:rPr lang="en-IN" dirty="0" smtClean="0"/>
                        <a:t>Section 2(1)</a:t>
                      </a:r>
                      <a:endParaRPr lang="en-IN" dirty="0"/>
                    </a:p>
                  </a:txBody>
                  <a:tcPr/>
                </a:tc>
                <a:tc>
                  <a:txBody>
                    <a:bodyPr/>
                    <a:lstStyle/>
                    <a:p>
                      <a:r>
                        <a:rPr lang="en-IN" dirty="0" smtClean="0"/>
                        <a:t>Definition of Actionable Claim</a:t>
                      </a:r>
                      <a:endParaRPr lang="en-IN" dirty="0"/>
                    </a:p>
                  </a:txBody>
                  <a:tcPr/>
                </a:tc>
              </a:tr>
              <a:tr h="343471">
                <a:tc>
                  <a:txBody>
                    <a:bodyPr/>
                    <a:lstStyle/>
                    <a:p>
                      <a:r>
                        <a:rPr lang="en-IN" dirty="0" smtClean="0"/>
                        <a:t>Section 2(5) </a:t>
                      </a:r>
                      <a:endParaRPr lang="en-IN" dirty="0"/>
                    </a:p>
                  </a:txBody>
                  <a:tcPr/>
                </a:tc>
                <a:tc>
                  <a:txBody>
                    <a:bodyPr/>
                    <a:lstStyle/>
                    <a:p>
                      <a:r>
                        <a:rPr lang="en-IN" dirty="0" smtClean="0"/>
                        <a:t>Definition of Agent </a:t>
                      </a:r>
                      <a:endParaRPr lang="en-IN" dirty="0"/>
                    </a:p>
                  </a:txBody>
                  <a:tcPr/>
                </a:tc>
              </a:tr>
              <a:tr h="343471">
                <a:tc>
                  <a:txBody>
                    <a:bodyPr/>
                    <a:lstStyle/>
                    <a:p>
                      <a:r>
                        <a:rPr lang="en-IN" dirty="0" smtClean="0"/>
                        <a:t>Section 2(17) </a:t>
                      </a:r>
                      <a:endParaRPr lang="en-IN" dirty="0"/>
                    </a:p>
                  </a:txBody>
                  <a:tcPr/>
                </a:tc>
                <a:tc>
                  <a:txBody>
                    <a:bodyPr/>
                    <a:lstStyle/>
                    <a:p>
                      <a:r>
                        <a:rPr lang="en-IN" dirty="0" smtClean="0"/>
                        <a:t>Definition of Business </a:t>
                      </a:r>
                      <a:endParaRPr lang="en-IN" dirty="0"/>
                    </a:p>
                  </a:txBody>
                  <a:tcPr/>
                </a:tc>
              </a:tr>
              <a:tr h="34347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Section 2(31)</a:t>
                      </a:r>
                      <a:endParaRPr lang="en-IN" dirty="0"/>
                    </a:p>
                  </a:txBody>
                  <a:tcPr/>
                </a:tc>
                <a:tc>
                  <a:txBody>
                    <a:bodyPr/>
                    <a:lstStyle/>
                    <a:p>
                      <a:r>
                        <a:rPr lang="en-IN" dirty="0" smtClean="0"/>
                        <a:t>Definition of Consideration  </a:t>
                      </a:r>
                      <a:endParaRPr lang="en-IN" dirty="0"/>
                    </a:p>
                  </a:txBody>
                  <a:tcPr/>
                </a:tc>
              </a:tr>
              <a:tr h="343471">
                <a:tc>
                  <a:txBody>
                    <a:bodyPr/>
                    <a:lstStyle/>
                    <a:p>
                      <a:r>
                        <a:rPr lang="en-IN" dirty="0" smtClean="0"/>
                        <a:t>Section2(52) </a:t>
                      </a:r>
                      <a:endParaRPr lang="en-IN" dirty="0"/>
                    </a:p>
                  </a:txBody>
                  <a:tcPr/>
                </a:tc>
                <a:tc>
                  <a:txBody>
                    <a:bodyPr/>
                    <a:lstStyle/>
                    <a:p>
                      <a:r>
                        <a:rPr lang="en-IN" dirty="0" smtClean="0"/>
                        <a:t>Definition of Goods  </a:t>
                      </a:r>
                      <a:endParaRPr lang="en-IN" dirty="0"/>
                    </a:p>
                  </a:txBody>
                  <a:tcPr/>
                </a:tc>
              </a:tr>
              <a:tr h="343471">
                <a:tc>
                  <a:txBody>
                    <a:bodyPr/>
                    <a:lstStyle/>
                    <a:p>
                      <a:r>
                        <a:rPr lang="en-IN" dirty="0" smtClean="0"/>
                        <a:t>Section 2(73) </a:t>
                      </a:r>
                      <a:endParaRPr lang="en-IN"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Definition of Market value</a:t>
                      </a:r>
                      <a:endParaRPr lang="en-IN" dirty="0"/>
                    </a:p>
                  </a:txBody>
                  <a:tcPr/>
                </a:tc>
              </a:tr>
              <a:tr h="39674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Section 2(93)</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Definition of Recipient</a:t>
                      </a:r>
                    </a:p>
                  </a:txBody>
                  <a:tcPr/>
                </a:tc>
              </a:tr>
              <a:tr h="343471">
                <a:tc>
                  <a:txBody>
                    <a:bodyPr/>
                    <a:lstStyle/>
                    <a:p>
                      <a:r>
                        <a:rPr lang="en-IN" dirty="0" smtClean="0"/>
                        <a:t>Section 7 </a:t>
                      </a:r>
                      <a:endParaRPr lang="en-IN" dirty="0"/>
                    </a:p>
                  </a:txBody>
                  <a:tcPr/>
                </a:tc>
                <a:tc>
                  <a:txBody>
                    <a:bodyPr/>
                    <a:lstStyle/>
                    <a:p>
                      <a:r>
                        <a:rPr lang="en-IN" dirty="0" smtClean="0"/>
                        <a:t>Scope of Supply </a:t>
                      </a:r>
                      <a:endParaRPr lang="en-IN" dirty="0"/>
                    </a:p>
                  </a:txBody>
                  <a:tcPr/>
                </a:tc>
              </a:tr>
              <a:tr h="343471">
                <a:tc>
                  <a:txBody>
                    <a:bodyPr/>
                    <a:lstStyle/>
                    <a:p>
                      <a:r>
                        <a:rPr lang="en-IN" dirty="0" smtClean="0"/>
                        <a:t>Section 9 </a:t>
                      </a:r>
                      <a:endParaRPr lang="en-IN" dirty="0"/>
                    </a:p>
                  </a:txBody>
                  <a:tcPr/>
                </a:tc>
                <a:tc>
                  <a:txBody>
                    <a:bodyPr/>
                    <a:lstStyle/>
                    <a:p>
                      <a:r>
                        <a:rPr lang="en-IN" dirty="0" smtClean="0"/>
                        <a:t>Levy and Collection </a:t>
                      </a:r>
                      <a:endParaRPr lang="en-IN" dirty="0"/>
                    </a:p>
                  </a:txBody>
                  <a:tcPr/>
                </a:tc>
              </a:tr>
              <a:tr h="34347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Rule 27</a:t>
                      </a:r>
                    </a:p>
                    <a:p>
                      <a:endParaRPr lang="en-IN" dirty="0"/>
                    </a:p>
                  </a:txBody>
                  <a:tcPr/>
                </a:tc>
                <a:tc>
                  <a:txBody>
                    <a:bodyPr/>
                    <a:lstStyle/>
                    <a:p>
                      <a:r>
                        <a:rPr lang="en-IN" dirty="0" smtClean="0"/>
                        <a:t>Value of supply of goods or services where the consideration is not wholly in money </a:t>
                      </a:r>
                      <a:endParaRPr lang="en-IN" dirty="0"/>
                    </a:p>
                  </a:txBody>
                  <a:tcPr/>
                </a:tc>
              </a:tr>
              <a:tr h="992128">
                <a:tc>
                  <a:txBody>
                    <a:bodyPr/>
                    <a:lstStyle/>
                    <a:p>
                      <a:r>
                        <a:rPr lang="en-IN" dirty="0" smtClean="0"/>
                        <a:t>Rule 28 </a:t>
                      </a:r>
                      <a:endParaRPr lang="en-IN" dirty="0"/>
                    </a:p>
                  </a:txBody>
                  <a:tcPr/>
                </a:tc>
                <a:tc>
                  <a:txBody>
                    <a:bodyPr/>
                    <a:lstStyle/>
                    <a:p>
                      <a:r>
                        <a:rPr lang="en-IN" dirty="0" smtClean="0"/>
                        <a:t>Value of supply of goods or services or both between distinct or related persons, other than through an agent</a:t>
                      </a:r>
                      <a:endParaRPr lang="en-IN" dirty="0"/>
                    </a:p>
                  </a:txBody>
                  <a:tcPr/>
                </a:tc>
              </a:tr>
            </a:tbl>
          </a:graphicData>
        </a:graphic>
      </p:graphicFrame>
      <p:sp>
        <p:nvSpPr>
          <p:cNvPr id="5" name="Rectangle 4"/>
          <p:cNvSpPr/>
          <p:nvPr/>
        </p:nvSpPr>
        <p:spPr>
          <a:xfrm>
            <a:off x="0" y="0"/>
            <a:ext cx="9144000" cy="6858000"/>
          </a:xfrm>
          <a:prstGeom prst="rect">
            <a:avLst/>
          </a:prstGeom>
          <a:noFill/>
          <a:ln w="190500" cap="rnd" cmpd="thickThin">
            <a:solidFill>
              <a:srgbClr val="0070C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33476667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64513679"/>
              </p:ext>
            </p:extLst>
          </p:nvPr>
        </p:nvGraphicFramePr>
        <p:xfrm>
          <a:off x="251520" y="476672"/>
          <a:ext cx="8352928" cy="6261164"/>
        </p:xfrm>
        <a:graphic>
          <a:graphicData uri="http://schemas.openxmlformats.org/drawingml/2006/table">
            <a:tbl>
              <a:tblPr firstRow="1" bandRow="1">
                <a:tableStyleId>{5C22544A-7EE6-4342-B048-85BDC9FD1C3A}</a:tableStyleId>
              </a:tblPr>
              <a:tblGrid>
                <a:gridCol w="3096344"/>
                <a:gridCol w="5256584"/>
              </a:tblGrid>
              <a:tr h="67244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600" dirty="0" smtClean="0"/>
                        <a:t>Section or Rule (CGST / SGST)</a:t>
                      </a:r>
                    </a:p>
                    <a:p>
                      <a:endParaRPr lang="en-IN"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600" dirty="0" smtClean="0"/>
                        <a:t>Description</a:t>
                      </a:r>
                    </a:p>
                    <a:p>
                      <a:endParaRPr lang="en-IN" sz="1600" dirty="0"/>
                    </a:p>
                  </a:txBody>
                  <a:tcPr/>
                </a:tc>
              </a:tr>
              <a:tr h="608405">
                <a:tc>
                  <a:txBody>
                    <a:bodyPr/>
                    <a:lstStyle/>
                    <a:p>
                      <a:r>
                        <a:rPr lang="en-IN" sz="1800" dirty="0" smtClean="0"/>
                        <a:t>Rule 29 </a:t>
                      </a:r>
                      <a:endParaRPr lang="en-IN" sz="1800" dirty="0"/>
                    </a:p>
                  </a:txBody>
                  <a:tcPr/>
                </a:tc>
                <a:tc>
                  <a:txBody>
                    <a:bodyPr/>
                    <a:lstStyle/>
                    <a:p>
                      <a:r>
                        <a:rPr lang="en-IN" sz="1800" dirty="0" smtClean="0"/>
                        <a:t>Value of supply of goods made or received through an agent</a:t>
                      </a:r>
                      <a:endParaRPr lang="en-IN" sz="1800" dirty="0"/>
                    </a:p>
                  </a:txBody>
                  <a:tcPr/>
                </a:tc>
              </a:tr>
              <a:tr h="60840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800" dirty="0" smtClean="0"/>
                        <a:t>Rule 30</a:t>
                      </a:r>
                    </a:p>
                    <a:p>
                      <a:endParaRPr lang="en-IN" sz="1800" dirty="0"/>
                    </a:p>
                  </a:txBody>
                  <a:tcPr/>
                </a:tc>
                <a:tc>
                  <a:txBody>
                    <a:bodyPr/>
                    <a:lstStyle/>
                    <a:p>
                      <a:r>
                        <a:rPr lang="en-IN" sz="1800" dirty="0" smtClean="0"/>
                        <a:t>Value of supply of goods or services or both based on cost</a:t>
                      </a:r>
                      <a:endParaRPr lang="en-IN" sz="1800" dirty="0"/>
                    </a:p>
                  </a:txBody>
                  <a:tcPr/>
                </a:tc>
              </a:tr>
              <a:tr h="608405">
                <a:tc>
                  <a:txBody>
                    <a:bodyPr/>
                    <a:lstStyle/>
                    <a:p>
                      <a:r>
                        <a:rPr lang="en-IN" sz="1800" dirty="0" smtClean="0"/>
                        <a:t>Rule 31</a:t>
                      </a:r>
                      <a:endParaRPr lang="en-IN" sz="1800" dirty="0"/>
                    </a:p>
                  </a:txBody>
                  <a:tcPr/>
                </a:tc>
                <a:tc>
                  <a:txBody>
                    <a:bodyPr/>
                    <a:lstStyle/>
                    <a:p>
                      <a:r>
                        <a:rPr lang="en-IN" sz="1800" dirty="0" smtClean="0"/>
                        <a:t>Residual method for determination of value of supply of goods or services or both </a:t>
                      </a:r>
                      <a:endParaRPr lang="en-IN" sz="1800" dirty="0"/>
                    </a:p>
                  </a:txBody>
                  <a:tcPr/>
                </a:tc>
              </a:tr>
              <a:tr h="756493">
                <a:tc>
                  <a:txBody>
                    <a:bodyPr/>
                    <a:lstStyle/>
                    <a:p>
                      <a:r>
                        <a:rPr lang="en-IN" sz="1800" dirty="0" smtClean="0"/>
                        <a:t>Rule 31 A</a:t>
                      </a:r>
                      <a:endParaRPr lang="en-IN" sz="1800" dirty="0"/>
                    </a:p>
                  </a:txBody>
                  <a:tcPr/>
                </a:tc>
                <a:tc>
                  <a:txBody>
                    <a:bodyPr/>
                    <a:lstStyle/>
                    <a:p>
                      <a:r>
                        <a:rPr lang="en-IN" sz="1800" dirty="0" smtClean="0"/>
                        <a:t>A Value of supply in case of lottery, betting, gambling and horse racing </a:t>
                      </a:r>
                      <a:endParaRPr lang="en-IN" sz="1800" dirty="0"/>
                    </a:p>
                  </a:txBody>
                  <a:tcPr/>
                </a:tc>
              </a:tr>
              <a:tr h="608405">
                <a:tc>
                  <a:txBody>
                    <a:bodyPr/>
                    <a:lstStyle/>
                    <a:p>
                      <a:r>
                        <a:rPr lang="en-IN" sz="1800" dirty="0" smtClean="0"/>
                        <a:t>Rule 32 </a:t>
                      </a:r>
                      <a:endParaRPr lang="en-IN" sz="1800" dirty="0"/>
                    </a:p>
                  </a:txBody>
                  <a:tcPr/>
                </a:tc>
                <a:tc>
                  <a:txBody>
                    <a:bodyPr/>
                    <a:lstStyle/>
                    <a:p>
                      <a:r>
                        <a:rPr lang="en-IN" sz="1800" dirty="0" smtClean="0"/>
                        <a:t>Determination of value in respect of certain supplies </a:t>
                      </a:r>
                      <a:endParaRPr lang="en-IN" sz="1800" dirty="0"/>
                    </a:p>
                  </a:txBody>
                  <a:tcPr/>
                </a:tc>
              </a:tr>
              <a:tr h="608405">
                <a:tc>
                  <a:txBody>
                    <a:bodyPr/>
                    <a:lstStyle/>
                    <a:p>
                      <a:r>
                        <a:rPr lang="en-IN" sz="1800" dirty="0" smtClean="0"/>
                        <a:t>Rule 33 </a:t>
                      </a:r>
                      <a:endParaRPr lang="en-IN" sz="1800" dirty="0"/>
                    </a:p>
                  </a:txBody>
                  <a:tcPr/>
                </a:tc>
                <a:tc>
                  <a:txBody>
                    <a:bodyPr/>
                    <a:lstStyle/>
                    <a:p>
                      <a:r>
                        <a:rPr lang="en-IN" sz="1800" dirty="0" smtClean="0"/>
                        <a:t>Value of supply of services in case of pure agent </a:t>
                      </a:r>
                      <a:endParaRPr lang="en-IN" sz="1800" dirty="0"/>
                    </a:p>
                  </a:txBody>
                  <a:tcPr/>
                </a:tc>
              </a:tr>
              <a:tr h="756493">
                <a:tc>
                  <a:txBody>
                    <a:bodyPr/>
                    <a:lstStyle/>
                    <a:p>
                      <a:r>
                        <a:rPr lang="en-IN" sz="1800" dirty="0" smtClean="0"/>
                        <a:t>Rule 34 </a:t>
                      </a:r>
                      <a:endParaRPr lang="en-IN" sz="1800" dirty="0"/>
                    </a:p>
                  </a:txBody>
                  <a:tcPr/>
                </a:tc>
                <a:tc>
                  <a:txBody>
                    <a:bodyPr/>
                    <a:lstStyle/>
                    <a:p>
                      <a:r>
                        <a:rPr lang="en-IN" sz="1800" dirty="0" smtClean="0"/>
                        <a:t>Rate of exchange of currency, other than Indian rupees, for determination of value </a:t>
                      </a:r>
                      <a:endParaRPr lang="en-IN" sz="1800" dirty="0"/>
                    </a:p>
                  </a:txBody>
                  <a:tcPr/>
                </a:tc>
              </a:tr>
              <a:tr h="756493">
                <a:tc>
                  <a:txBody>
                    <a:bodyPr/>
                    <a:lstStyle/>
                    <a:p>
                      <a:r>
                        <a:rPr lang="en-IN" sz="1800" dirty="0" smtClean="0"/>
                        <a:t>Rule 35 </a:t>
                      </a:r>
                      <a:endParaRPr lang="en-IN" sz="1800" dirty="0"/>
                    </a:p>
                  </a:txBody>
                  <a:tcPr/>
                </a:tc>
                <a:tc>
                  <a:txBody>
                    <a:bodyPr/>
                    <a:lstStyle/>
                    <a:p>
                      <a:r>
                        <a:rPr lang="en-IN" sz="1800" dirty="0" smtClean="0"/>
                        <a:t>Value of supply inclusive of integrated tax, central tax, State tax, Union territory tax </a:t>
                      </a:r>
                      <a:endParaRPr lang="en-IN" sz="1800" dirty="0"/>
                    </a:p>
                  </a:txBody>
                  <a:tcPr/>
                </a:tc>
              </a:tr>
            </a:tbl>
          </a:graphicData>
        </a:graphic>
      </p:graphicFrame>
      <p:sp>
        <p:nvSpPr>
          <p:cNvPr id="5" name="Rectangle 4"/>
          <p:cNvSpPr/>
          <p:nvPr/>
        </p:nvSpPr>
        <p:spPr>
          <a:xfrm>
            <a:off x="0" y="0"/>
            <a:ext cx="9144000" cy="6858000"/>
          </a:xfrm>
          <a:prstGeom prst="rect">
            <a:avLst/>
          </a:prstGeom>
          <a:noFill/>
          <a:ln w="190500" cap="rnd" cmpd="thickThin">
            <a:solidFill>
              <a:srgbClr val="0070C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26534255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6712"/>
            <a:ext cx="8229600" cy="936104"/>
          </a:xfrm>
        </p:spPr>
        <p:txBody>
          <a:bodyPr>
            <a:normAutofit/>
          </a:bodyPr>
          <a:lstStyle/>
          <a:p>
            <a:r>
              <a:rPr lang="en-US" b="1" u="sng" dirty="0" smtClean="0">
                <a:latin typeface="Agency FB" pitchFamily="34" charset="0"/>
              </a:rPr>
              <a:t>Issues related to valuation</a:t>
            </a:r>
            <a:endParaRPr lang="en-IN" b="1" u="sng" dirty="0">
              <a:latin typeface="Agency FB" pitchFamily="34" charset="0"/>
            </a:endParaRPr>
          </a:p>
        </p:txBody>
      </p:sp>
      <p:sp>
        <p:nvSpPr>
          <p:cNvPr id="3" name="Content Placeholder 2"/>
          <p:cNvSpPr>
            <a:spLocks noGrp="1"/>
          </p:cNvSpPr>
          <p:nvPr>
            <p:ph idx="1"/>
          </p:nvPr>
        </p:nvSpPr>
        <p:spPr>
          <a:xfrm>
            <a:off x="11430" y="1772816"/>
            <a:ext cx="8881050" cy="4801720"/>
          </a:xfrm>
        </p:spPr>
        <p:txBody>
          <a:bodyPr>
            <a:normAutofit fontScale="92500" lnSpcReduction="10000"/>
          </a:bodyPr>
          <a:lstStyle/>
          <a:p>
            <a:pPr algn="just"/>
            <a:r>
              <a:rPr lang="en-US" sz="3200" u="sng" dirty="0" smtClean="0"/>
              <a:t>Post-sale discount factor</a:t>
            </a:r>
          </a:p>
          <a:p>
            <a:pPr lvl="0" algn="just">
              <a:buNone/>
            </a:pPr>
            <a:r>
              <a:rPr lang="en-IN" sz="2200" dirty="0" smtClean="0">
                <a:latin typeface="Andalus" pitchFamily="18" charset="-78"/>
                <a:cs typeface="Andalus" pitchFamily="18" charset="-78"/>
              </a:rPr>
              <a:t>	</a:t>
            </a:r>
            <a:r>
              <a:rPr lang="en-IN" sz="2200" u="sng" dirty="0" smtClean="0">
                <a:latin typeface="Aharoni" pitchFamily="2" charset="-79"/>
                <a:cs typeface="Aharoni" pitchFamily="2" charset="-79"/>
              </a:rPr>
              <a:t> </a:t>
            </a:r>
            <a:r>
              <a:rPr lang="en-IN" sz="2200" u="sng" dirty="0" smtClean="0">
                <a:solidFill>
                  <a:schemeClr val="accent1">
                    <a:lumMod val="50000"/>
                  </a:schemeClr>
                </a:solidFill>
                <a:latin typeface="Aharoni" pitchFamily="2" charset="-79"/>
                <a:cs typeface="Aharoni" pitchFamily="2" charset="-79"/>
              </a:rPr>
              <a:t>This would be a major challenge for the industry as such     discounts/ incentives are offered by taxpayers to their dealers/ distributors only once a certain sales target or volume is met, at the end of the financial year</a:t>
            </a:r>
            <a:r>
              <a:rPr lang="en-IN" sz="2200" dirty="0" smtClean="0">
                <a:solidFill>
                  <a:schemeClr val="accent1">
                    <a:lumMod val="50000"/>
                  </a:schemeClr>
                </a:solidFill>
                <a:latin typeface="Andalus" pitchFamily="18" charset="-78"/>
                <a:cs typeface="Andalus" pitchFamily="18" charset="-78"/>
              </a:rPr>
              <a:t>.</a:t>
            </a:r>
            <a:r>
              <a:rPr lang="en-IN" sz="2200" dirty="0" smtClean="0">
                <a:latin typeface="Andalus" pitchFamily="18" charset="-78"/>
                <a:cs typeface="Andalus" pitchFamily="18" charset="-78"/>
              </a:rPr>
              <a:t> </a:t>
            </a:r>
          </a:p>
          <a:p>
            <a:pPr lvl="0" algn="just">
              <a:buNone/>
            </a:pPr>
            <a:r>
              <a:rPr lang="en-IN" sz="2200" dirty="0" smtClean="0">
                <a:latin typeface="Andalus" pitchFamily="18" charset="-78"/>
                <a:cs typeface="Andalus" pitchFamily="18" charset="-78"/>
              </a:rPr>
              <a:t>	 </a:t>
            </a:r>
            <a:r>
              <a:rPr lang="en-IN" sz="2000" b="1" i="1" dirty="0" smtClean="0">
                <a:latin typeface="Andalus" pitchFamily="18" charset="-78"/>
                <a:cs typeface="Andalus" pitchFamily="18" charset="-78"/>
              </a:rPr>
              <a:t>As per section </a:t>
            </a:r>
            <a:r>
              <a:rPr lang="en-IN" sz="2000" b="1" i="1" dirty="0">
                <a:latin typeface="Andalus" pitchFamily="18" charset="-78"/>
                <a:cs typeface="Andalus" pitchFamily="18" charset="-78"/>
              </a:rPr>
              <a:t>15(3) where </a:t>
            </a:r>
            <a:r>
              <a:rPr lang="en-IN" sz="2000" b="1" i="1" dirty="0" smtClean="0">
                <a:latin typeface="Andalus" pitchFamily="18" charset="-78"/>
                <a:cs typeface="Andalus" pitchFamily="18" charset="-78"/>
              </a:rPr>
              <a:t>the </a:t>
            </a:r>
            <a:r>
              <a:rPr lang="en-IN" sz="2000" b="1" i="1" dirty="0">
                <a:latin typeface="Andalus" pitchFamily="18" charset="-78"/>
                <a:cs typeface="Andalus" pitchFamily="18" charset="-78"/>
              </a:rPr>
              <a:t>value of supply will not include discount, provided</a:t>
            </a:r>
            <a:r>
              <a:rPr lang="en-IN" sz="1800" b="1" i="1" dirty="0">
                <a:latin typeface="Andalus" pitchFamily="18" charset="-78"/>
                <a:cs typeface="Andalus" pitchFamily="18" charset="-78"/>
              </a:rPr>
              <a:t>: </a:t>
            </a:r>
            <a:endParaRPr lang="en-IN" sz="1800" b="1" i="1" dirty="0" smtClean="0">
              <a:latin typeface="Andalus" pitchFamily="18" charset="-78"/>
              <a:cs typeface="Andalus" pitchFamily="18" charset="-78"/>
            </a:endParaRPr>
          </a:p>
          <a:p>
            <a:pPr algn="just">
              <a:buFont typeface="Wingdings" pitchFamily="2" charset="2"/>
              <a:buChar char="§"/>
            </a:pPr>
            <a:r>
              <a:rPr lang="en-IN" sz="1800" b="1" i="1" dirty="0" smtClean="0">
                <a:latin typeface="Andalus" pitchFamily="18" charset="-78"/>
                <a:cs typeface="Andalus" pitchFamily="18" charset="-78"/>
              </a:rPr>
              <a:t> </a:t>
            </a:r>
            <a:r>
              <a:rPr lang="en-IN" sz="1800" b="1" i="1" dirty="0">
                <a:latin typeface="Andalus" pitchFamily="18" charset="-78"/>
                <a:cs typeface="Andalus" pitchFamily="18" charset="-78"/>
              </a:rPr>
              <a:t>It is allowed before supply</a:t>
            </a:r>
            <a:r>
              <a:rPr lang="en-IN" sz="1800" b="1" i="1" dirty="0" smtClean="0">
                <a:latin typeface="Andalus" pitchFamily="18" charset="-78"/>
                <a:cs typeface="Andalus" pitchFamily="18" charset="-78"/>
              </a:rPr>
              <a:t>.</a:t>
            </a:r>
          </a:p>
          <a:p>
            <a:pPr algn="just">
              <a:buFont typeface="Wingdings" pitchFamily="2" charset="2"/>
              <a:buChar char="§"/>
            </a:pPr>
            <a:r>
              <a:rPr lang="en-IN" sz="1800" b="1" i="1" dirty="0" smtClean="0">
                <a:latin typeface="Andalus" pitchFamily="18" charset="-78"/>
                <a:cs typeface="Andalus" pitchFamily="18" charset="-78"/>
              </a:rPr>
              <a:t> It </a:t>
            </a:r>
            <a:r>
              <a:rPr lang="en-IN" sz="1800" b="1" i="1" dirty="0">
                <a:latin typeface="Andalus" pitchFamily="18" charset="-78"/>
                <a:cs typeface="Andalus" pitchFamily="18" charset="-78"/>
              </a:rPr>
              <a:t>is allowed after supply, provided that it is established in agreement linked to specific supplies and corresponding credit is reversed by recipient</a:t>
            </a:r>
            <a:r>
              <a:rPr lang="en-IN" sz="1800" b="1" dirty="0" smtClean="0">
                <a:latin typeface="Andalus" pitchFamily="18" charset="-78"/>
                <a:cs typeface="Andalus" pitchFamily="18" charset="-78"/>
              </a:rPr>
              <a:t>.</a:t>
            </a:r>
          </a:p>
          <a:p>
            <a:pPr marL="109728" indent="0" algn="just">
              <a:buNone/>
            </a:pPr>
            <a:endParaRPr lang="en-IN" sz="1800" b="1" dirty="0" smtClean="0">
              <a:latin typeface="Andalus" pitchFamily="18" charset="-78"/>
              <a:cs typeface="Andalus" pitchFamily="18" charset="-78"/>
            </a:endParaRPr>
          </a:p>
          <a:p>
            <a:pPr lvl="0" algn="just">
              <a:buNone/>
            </a:pPr>
            <a:r>
              <a:rPr lang="en-IN" sz="2200" dirty="0" smtClean="0">
                <a:latin typeface="Andalus" pitchFamily="18" charset="-78"/>
                <a:cs typeface="Andalus" pitchFamily="18" charset="-78"/>
              </a:rPr>
              <a:t>     The GST Law mandatorily requires post sale discounts to be specifically linked to the invoices against which such discount is provided and also there must be an agreement before entering such transactions . At times it would be virtually impossible to link discounts with the sales invoice.  Also there is no clarity on the usage of the term ‘established’ while referring to its inclusion in the agreement</a:t>
            </a:r>
            <a:r>
              <a:rPr lang="en-IN" sz="1800" dirty="0" smtClean="0">
                <a:latin typeface="Andalus" pitchFamily="18" charset="-78"/>
                <a:cs typeface="Andalus" pitchFamily="18" charset="-78"/>
              </a:rPr>
              <a:t>.</a:t>
            </a:r>
          </a:p>
          <a:p>
            <a:pPr>
              <a:buNone/>
            </a:pPr>
            <a:endParaRPr lang="en-IN" dirty="0"/>
          </a:p>
        </p:txBody>
      </p:sp>
      <p:pic>
        <p:nvPicPr>
          <p:cNvPr id="1026" name="Picture 2" descr="C:\Users\sit\AppData\Local\Microsoft\Windows\Temporary Internet Files\Content.IE5\VTRDW9BC\6a00e54ef2e21b8833014e5f72df5e970c[1].jpg"/>
          <p:cNvPicPr>
            <a:picLocks noChangeAspect="1" noChangeArrowheads="1"/>
          </p:cNvPicPr>
          <p:nvPr/>
        </p:nvPicPr>
        <p:blipFill>
          <a:blip r:embed="rId2" cstate="print"/>
          <a:srcRect/>
          <a:stretch>
            <a:fillRect/>
          </a:stretch>
        </p:blipFill>
        <p:spPr bwMode="auto">
          <a:xfrm>
            <a:off x="5577210" y="332656"/>
            <a:ext cx="2739205" cy="2016224"/>
          </a:xfrm>
          <a:prstGeom prst="rect">
            <a:avLst/>
          </a:prstGeom>
          <a:noFill/>
        </p:spPr>
      </p:pic>
      <p:sp>
        <p:nvSpPr>
          <p:cNvPr id="5" name="Rectangle 4"/>
          <p:cNvSpPr/>
          <p:nvPr/>
        </p:nvSpPr>
        <p:spPr>
          <a:xfrm>
            <a:off x="0" y="0"/>
            <a:ext cx="9144000" cy="6858000"/>
          </a:xfrm>
          <a:prstGeom prst="rect">
            <a:avLst/>
          </a:prstGeom>
          <a:noFill/>
          <a:ln w="190500" cap="rnd" cmpd="thickThin">
            <a:solidFill>
              <a:srgbClr val="0070C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764704"/>
            <a:ext cx="8856984" cy="5232202"/>
          </a:xfrm>
          <a:prstGeom prst="rect">
            <a:avLst/>
          </a:prstGeom>
        </p:spPr>
        <p:txBody>
          <a:bodyPr wrap="square">
            <a:spAutoFit/>
          </a:bodyPr>
          <a:lstStyle/>
          <a:p>
            <a:r>
              <a:rPr lang="en-IN" sz="2800" b="1" u="sng" dirty="0" smtClean="0">
                <a:solidFill>
                  <a:schemeClr val="tx2"/>
                </a:solidFill>
              </a:rPr>
              <a:t>ISSUES ON DISCOUNT:</a:t>
            </a:r>
          </a:p>
          <a:p>
            <a:r>
              <a:rPr lang="en-IN" b="1" dirty="0" smtClean="0"/>
              <a:t>Issue</a:t>
            </a:r>
            <a:r>
              <a:rPr lang="en-IN" dirty="0" smtClean="0"/>
              <a:t>: Quantity </a:t>
            </a:r>
            <a:r>
              <a:rPr lang="en-IN" dirty="0"/>
              <a:t>discounts are not recorded on the face of the invoice. Can the Quantity discounts be claimed as deduction while computing GST? </a:t>
            </a:r>
          </a:p>
          <a:p>
            <a:r>
              <a:rPr lang="en-US" b="1" dirty="0"/>
              <a:t>Ans.</a:t>
            </a:r>
            <a:r>
              <a:rPr lang="en-IN" dirty="0"/>
              <a:t> Quantity Discounts are allowed based on the volume / value of purchases made by the customer for a particular </a:t>
            </a:r>
            <a:r>
              <a:rPr lang="en-IN" dirty="0" smtClean="0"/>
              <a:t>period provided they satisfy the conditions laid under section 15(3) CGST Act 2017.</a:t>
            </a:r>
            <a:endParaRPr lang="en-IN" dirty="0"/>
          </a:p>
          <a:p>
            <a:r>
              <a:rPr lang="en-US" dirty="0"/>
              <a:t>M/s. Fashion World Pvt. ltd. a manufacturer of readymade garments appointed certain dealers for selling its goods. At the end of the year, it reviewed the performance of its dealers and announced  5% discount by way of credit note for those dealers who made sales more then </a:t>
            </a:r>
            <a:r>
              <a:rPr lang="en-US" dirty="0" err="1"/>
              <a:t>Rs</a:t>
            </a:r>
            <a:r>
              <a:rPr lang="en-US" dirty="0"/>
              <a:t>. 70 lakhs. </a:t>
            </a:r>
            <a:r>
              <a:rPr lang="en-US" dirty="0" smtClean="0"/>
              <a:t>What if there is an agreement at the beginning of the year?</a:t>
            </a:r>
          </a:p>
          <a:p>
            <a:r>
              <a:rPr lang="en-US" dirty="0" smtClean="0"/>
              <a:t>Will your answer change if there is no agreement?</a:t>
            </a:r>
            <a:endParaRPr lang="en-IN" dirty="0"/>
          </a:p>
          <a:p>
            <a:r>
              <a:rPr lang="en-US" b="1" dirty="0"/>
              <a:t>Issue: </a:t>
            </a:r>
            <a:r>
              <a:rPr lang="en-US" dirty="0" smtClean="0"/>
              <a:t>In- </a:t>
            </a:r>
            <a:r>
              <a:rPr lang="en-US" dirty="0"/>
              <a:t>Bill discount.</a:t>
            </a:r>
          </a:p>
          <a:p>
            <a:r>
              <a:rPr lang="en-US" b="1" dirty="0"/>
              <a:t>Ans. </a:t>
            </a:r>
            <a:r>
              <a:rPr lang="en-US" dirty="0"/>
              <a:t>Allowed if it is on the face of the invoice , still abnormal discounts should be properly dissected and evaluated.</a:t>
            </a:r>
          </a:p>
          <a:p>
            <a:r>
              <a:rPr lang="en-US" b="1" dirty="0"/>
              <a:t>Issue: </a:t>
            </a:r>
            <a:r>
              <a:rPr lang="en-US" dirty="0" smtClean="0"/>
              <a:t>Cash discount.</a:t>
            </a:r>
          </a:p>
          <a:p>
            <a:r>
              <a:rPr lang="en-US" b="1" dirty="0" smtClean="0"/>
              <a:t>Ans. </a:t>
            </a:r>
            <a:r>
              <a:rPr lang="en-US" dirty="0" smtClean="0"/>
              <a:t>In law the word is “any discount” therefore by whatever name called as long as it satisfy the condition of Section15(3)of CGST Act the discount is allowed.</a:t>
            </a:r>
            <a:endParaRPr lang="en-IN" b="1" dirty="0"/>
          </a:p>
        </p:txBody>
      </p:sp>
    </p:spTree>
    <p:extLst>
      <p:ext uri="{BB962C8B-B14F-4D97-AF65-F5344CB8AC3E}">
        <p14:creationId xmlns:p14="http://schemas.microsoft.com/office/powerpoint/2010/main" val="298792275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020" y="434340"/>
            <a:ext cx="8876476" cy="6186309"/>
          </a:xfrm>
          <a:prstGeom prst="rect">
            <a:avLst/>
          </a:prstGeom>
        </p:spPr>
        <p:txBody>
          <a:bodyPr wrap="square">
            <a:spAutoFit/>
          </a:bodyPr>
          <a:lstStyle/>
          <a:p>
            <a:r>
              <a:rPr lang="en-IN" b="1" dirty="0" smtClean="0"/>
              <a:t>Issue</a:t>
            </a:r>
            <a:r>
              <a:rPr lang="en-IN" dirty="0" smtClean="0"/>
              <a:t>: Discount in Kind.</a:t>
            </a:r>
          </a:p>
          <a:p>
            <a:r>
              <a:rPr lang="en-US" b="1" dirty="0" smtClean="0"/>
              <a:t>Ans.</a:t>
            </a:r>
            <a:r>
              <a:rPr lang="en-IN" dirty="0" smtClean="0"/>
              <a:t>Discounts  in kind like holiday package, Gold or silver coins, motor vehicles or any other object </a:t>
            </a:r>
            <a:r>
              <a:rPr lang="en-IN" dirty="0"/>
              <a:t>etc. these articles are incentives to </a:t>
            </a:r>
            <a:r>
              <a:rPr lang="en-IN" dirty="0" smtClean="0"/>
              <a:t>promote the business </a:t>
            </a:r>
            <a:r>
              <a:rPr lang="en-IN" dirty="0"/>
              <a:t> </a:t>
            </a:r>
            <a:r>
              <a:rPr lang="en-IN" dirty="0" smtClean="0"/>
              <a:t>and the cost is embedded in the transactional value might not be shown separately. </a:t>
            </a:r>
          </a:p>
          <a:p>
            <a:r>
              <a:rPr lang="en-US" b="1" dirty="0" smtClean="0"/>
              <a:t>Issue</a:t>
            </a:r>
            <a:r>
              <a:rPr lang="en-US" b="1" dirty="0"/>
              <a:t>: </a:t>
            </a:r>
            <a:r>
              <a:rPr lang="en-IN" dirty="0"/>
              <a:t>Free </a:t>
            </a:r>
            <a:r>
              <a:rPr lang="en-IN" dirty="0" smtClean="0"/>
              <a:t>stocks.</a:t>
            </a:r>
            <a:endParaRPr lang="en-US" dirty="0"/>
          </a:p>
          <a:p>
            <a:r>
              <a:rPr lang="en-US" b="1" dirty="0"/>
              <a:t>Ans</a:t>
            </a:r>
            <a:r>
              <a:rPr lang="en-US" b="1" dirty="0" smtClean="0"/>
              <a:t>. Free Stocks </a:t>
            </a:r>
            <a:r>
              <a:rPr lang="en-IN" dirty="0" smtClean="0"/>
              <a:t>are </a:t>
            </a:r>
            <a:r>
              <a:rPr lang="en-IN" dirty="0"/>
              <a:t>those that are similar to discounts ‘in-kind’ except that the articles given away are the items of inventory </a:t>
            </a:r>
            <a:r>
              <a:rPr lang="en-IN" dirty="0" smtClean="0"/>
              <a:t>dealt with </a:t>
            </a:r>
            <a:r>
              <a:rPr lang="en-IN" dirty="0"/>
              <a:t>by the </a:t>
            </a:r>
            <a:r>
              <a:rPr lang="en-IN" dirty="0" smtClean="0"/>
              <a:t>parties</a:t>
            </a:r>
            <a:r>
              <a:rPr lang="en-US" dirty="0" smtClean="0"/>
              <a:t>. </a:t>
            </a:r>
          </a:p>
          <a:p>
            <a:r>
              <a:rPr lang="en-US" b="1" dirty="0" smtClean="0"/>
              <a:t>Issue</a:t>
            </a:r>
            <a:r>
              <a:rPr lang="en-US" b="1" dirty="0"/>
              <a:t>: </a:t>
            </a:r>
            <a:r>
              <a:rPr lang="en-IN" dirty="0"/>
              <a:t>‘Buy one-take </a:t>
            </a:r>
            <a:r>
              <a:rPr lang="en-IN" dirty="0" smtClean="0"/>
              <a:t>two’.</a:t>
            </a:r>
            <a:endParaRPr lang="en-US" dirty="0" smtClean="0"/>
          </a:p>
          <a:p>
            <a:r>
              <a:rPr lang="en-US" b="1" dirty="0" smtClean="0"/>
              <a:t>Ans. </a:t>
            </a:r>
            <a:r>
              <a:rPr lang="en-US" dirty="0" smtClean="0"/>
              <a:t>In general </a:t>
            </a:r>
            <a:r>
              <a:rPr lang="en-IN" dirty="0"/>
              <a:t>multiple units of a product may be bundled together with a single price published for them such as 4-bars of soap or pack-of-5 socks. </a:t>
            </a:r>
            <a:r>
              <a:rPr lang="en-IN" dirty="0" smtClean="0"/>
              <a:t>These are very common sales promotions methods adopted by all types of trades. Here also the transaction value includes the cost of all the items bundled or sold together in scheme.</a:t>
            </a:r>
          </a:p>
          <a:p>
            <a:r>
              <a:rPr lang="en-IN" b="1" dirty="0"/>
              <a:t>Issue</a:t>
            </a:r>
            <a:r>
              <a:rPr lang="en-IN" dirty="0"/>
              <a:t>: Nominal value supplies.</a:t>
            </a:r>
          </a:p>
          <a:p>
            <a:r>
              <a:rPr lang="en-US" b="1" dirty="0"/>
              <a:t>Ans.</a:t>
            </a:r>
            <a:r>
              <a:rPr lang="en-IN" dirty="0"/>
              <a:t> </a:t>
            </a:r>
            <a:r>
              <a:rPr lang="en-IN" dirty="0" smtClean="0"/>
              <a:t>Only name is changed again if it is duly recorded in the invoice it is allowed. </a:t>
            </a:r>
            <a:endParaRPr lang="en-IN" dirty="0"/>
          </a:p>
          <a:p>
            <a:r>
              <a:rPr lang="en-US" b="1" dirty="0"/>
              <a:t>Issue: </a:t>
            </a:r>
            <a:r>
              <a:rPr lang="en-IN" dirty="0"/>
              <a:t>Liquidated damages.</a:t>
            </a:r>
            <a:endParaRPr lang="en-US" dirty="0"/>
          </a:p>
          <a:p>
            <a:r>
              <a:rPr lang="en-US" b="1" dirty="0"/>
              <a:t>Ans. </a:t>
            </a:r>
            <a:r>
              <a:rPr lang="en-IN" dirty="0"/>
              <a:t>To determine the correct treatment of such charges, a threadbare analysis of the contractual rights and obligations along with the intent behind such contracts becomes an issue of utmost importance.</a:t>
            </a:r>
          </a:p>
          <a:p>
            <a:r>
              <a:rPr lang="en-US" b="1" dirty="0"/>
              <a:t> Issue: </a:t>
            </a:r>
            <a:r>
              <a:rPr lang="en-IN" dirty="0"/>
              <a:t>Special discounts.</a:t>
            </a:r>
            <a:endParaRPr lang="en-US" dirty="0"/>
          </a:p>
          <a:p>
            <a:r>
              <a:rPr lang="en-US" b="1" dirty="0"/>
              <a:t>Ans. </a:t>
            </a:r>
            <a:r>
              <a:rPr lang="en-US" dirty="0" smtClean="0"/>
              <a:t>Allowed if within </a:t>
            </a:r>
            <a:r>
              <a:rPr lang="en-IN" dirty="0" smtClean="0"/>
              <a:t> </a:t>
            </a:r>
            <a:r>
              <a:rPr lang="en-IN" dirty="0"/>
              <a:t>the scope of section 15(3).</a:t>
            </a:r>
            <a:endParaRPr lang="en-IN" b="1" dirty="0"/>
          </a:p>
          <a:p>
            <a:endParaRPr lang="en-IN" b="1" dirty="0"/>
          </a:p>
        </p:txBody>
      </p:sp>
    </p:spTree>
    <p:extLst>
      <p:ext uri="{BB962C8B-B14F-4D97-AF65-F5344CB8AC3E}">
        <p14:creationId xmlns:p14="http://schemas.microsoft.com/office/powerpoint/2010/main" val="230564177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5656" y="274638"/>
            <a:ext cx="7458032" cy="634082"/>
          </a:xfrm>
        </p:spPr>
        <p:txBody>
          <a:bodyPr>
            <a:normAutofit fontScale="90000"/>
          </a:bodyPr>
          <a:lstStyle/>
          <a:p>
            <a:r>
              <a:rPr lang="en-US" dirty="0" smtClean="0"/>
              <a:t>SCHEDULE – I</a:t>
            </a:r>
            <a:endParaRPr lang="en-IN" dirty="0"/>
          </a:p>
        </p:txBody>
      </p:sp>
      <p:sp>
        <p:nvSpPr>
          <p:cNvPr id="3" name="Content Placeholder 2"/>
          <p:cNvSpPr>
            <a:spLocks noGrp="1"/>
          </p:cNvSpPr>
          <p:nvPr>
            <p:ph idx="1"/>
          </p:nvPr>
        </p:nvSpPr>
        <p:spPr>
          <a:xfrm>
            <a:off x="611560" y="1052736"/>
            <a:ext cx="7498080" cy="4800600"/>
          </a:xfrm>
        </p:spPr>
        <p:txBody>
          <a:bodyPr>
            <a:normAutofit/>
          </a:bodyPr>
          <a:lstStyle/>
          <a:p>
            <a:r>
              <a:rPr lang="en-US" sz="3200" u="sng" dirty="0" smtClean="0"/>
              <a:t>Deemed supply</a:t>
            </a:r>
          </a:p>
          <a:p>
            <a:pPr>
              <a:buNone/>
            </a:pPr>
            <a:r>
              <a:rPr lang="en-IN" sz="2200" dirty="0" smtClean="0">
                <a:latin typeface="Constantia" pitchFamily="18" charset="0"/>
              </a:rPr>
              <a:t>    All supplies of goods and services made to related parties, would</a:t>
            </a:r>
            <a:r>
              <a:rPr lang="en-IN" sz="2200" u="sng" dirty="0" smtClean="0">
                <a:latin typeface="Constantia" pitchFamily="18" charset="0"/>
              </a:rPr>
              <a:t> attract GST even though it does not carry any underlying consideration</a:t>
            </a:r>
            <a:r>
              <a:rPr lang="en-IN" sz="2200" dirty="0" smtClean="0">
                <a:latin typeface="Constantia" pitchFamily="18" charset="0"/>
              </a:rPr>
              <a:t>.</a:t>
            </a:r>
          </a:p>
          <a:p>
            <a:pPr>
              <a:buNone/>
            </a:pPr>
            <a:endParaRPr lang="en-IN" sz="2200" dirty="0" smtClean="0">
              <a:latin typeface="Constantia" pitchFamily="18" charset="0"/>
            </a:endParaRPr>
          </a:p>
          <a:p>
            <a:pPr>
              <a:buNone/>
            </a:pPr>
            <a:endParaRPr lang="en-IN" sz="2200" dirty="0" smtClean="0">
              <a:latin typeface="Constantia" pitchFamily="18" charset="0"/>
            </a:endParaRPr>
          </a:p>
          <a:p>
            <a:pPr>
              <a:buNone/>
            </a:pPr>
            <a:r>
              <a:rPr lang="en-IN" sz="2200" dirty="0" smtClean="0">
                <a:latin typeface="Constantia" pitchFamily="18" charset="0"/>
              </a:rPr>
              <a:t>    </a:t>
            </a:r>
          </a:p>
          <a:p>
            <a:pPr>
              <a:buNone/>
            </a:pPr>
            <a:endParaRPr lang="en-IN" sz="2200" dirty="0" smtClean="0">
              <a:latin typeface="Constantia" pitchFamily="18" charset="0"/>
            </a:endParaRPr>
          </a:p>
          <a:p>
            <a:pPr>
              <a:buNone/>
            </a:pPr>
            <a:r>
              <a:rPr lang="en-IN" sz="2200" dirty="0" smtClean="0">
                <a:latin typeface="Constantia" pitchFamily="18" charset="0"/>
              </a:rPr>
              <a:t> The concern hovering over the industry is the value on which GST would be payable </a:t>
            </a:r>
            <a:r>
              <a:rPr lang="en-IN" sz="2200" dirty="0" err="1" smtClean="0">
                <a:latin typeface="Constantia" pitchFamily="18" charset="0"/>
              </a:rPr>
              <a:t>ie</a:t>
            </a:r>
            <a:r>
              <a:rPr lang="en-IN" sz="2200" dirty="0" smtClean="0">
                <a:latin typeface="Constantia" pitchFamily="18" charset="0"/>
              </a:rPr>
              <a:t> whether taxes are to be paid on transaction value or arm’s length pricing or at cost plus ten percent basis. </a:t>
            </a:r>
            <a:endParaRPr lang="en-IN" sz="2200" u="sng" dirty="0">
              <a:latin typeface="Constantia" pitchFamily="18" charset="0"/>
            </a:endParaRPr>
          </a:p>
        </p:txBody>
      </p:sp>
      <p:pic>
        <p:nvPicPr>
          <p:cNvPr id="2052" name="Picture 4" descr="C:\Users\sit\AppData\Local\Microsoft\Windows\Temporary Internet Files\Content.IE5\VTRDW9BC\thinkingman[1].png"/>
          <p:cNvPicPr>
            <a:picLocks noChangeAspect="1" noChangeArrowheads="1"/>
          </p:cNvPicPr>
          <p:nvPr/>
        </p:nvPicPr>
        <p:blipFill>
          <a:blip r:embed="rId2" cstate="print"/>
          <a:srcRect/>
          <a:stretch>
            <a:fillRect/>
          </a:stretch>
        </p:blipFill>
        <p:spPr bwMode="auto">
          <a:xfrm>
            <a:off x="4139952" y="2492896"/>
            <a:ext cx="3162800" cy="1542549"/>
          </a:xfrm>
          <a:prstGeom prst="rect">
            <a:avLst/>
          </a:prstGeom>
          <a:noFill/>
        </p:spPr>
      </p:pic>
      <p:sp>
        <p:nvSpPr>
          <p:cNvPr id="5" name="Rectangle 4"/>
          <p:cNvSpPr/>
          <p:nvPr/>
        </p:nvSpPr>
        <p:spPr>
          <a:xfrm>
            <a:off x="0" y="0"/>
            <a:ext cx="9144000" cy="6858000"/>
          </a:xfrm>
          <a:prstGeom prst="rect">
            <a:avLst/>
          </a:prstGeom>
          <a:noFill/>
          <a:ln w="190500" cap="rnd" cmpd="thickThin">
            <a:solidFill>
              <a:srgbClr val="0070C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descr="C:\Users\sit\AppData\Local\Microsoft\Windows\Temporary Internet Files\Content.IE5\YIZMT2AN\15356-illustration-of-a-blue-factory-pv[1].png"/>
          <p:cNvPicPr>
            <a:picLocks noChangeAspect="1" noChangeArrowheads="1"/>
          </p:cNvPicPr>
          <p:nvPr/>
        </p:nvPicPr>
        <p:blipFill>
          <a:blip r:embed="rId2" cstate="print"/>
          <a:srcRect/>
          <a:stretch>
            <a:fillRect/>
          </a:stretch>
        </p:blipFill>
        <p:spPr bwMode="auto">
          <a:xfrm>
            <a:off x="467544" y="2636912"/>
            <a:ext cx="2016224" cy="1680187"/>
          </a:xfrm>
          <a:prstGeom prst="rect">
            <a:avLst/>
          </a:prstGeom>
          <a:noFill/>
        </p:spPr>
      </p:pic>
      <p:cxnSp>
        <p:nvCxnSpPr>
          <p:cNvPr id="5" name="Elbow Connector 4"/>
          <p:cNvCxnSpPr/>
          <p:nvPr/>
        </p:nvCxnSpPr>
        <p:spPr>
          <a:xfrm>
            <a:off x="2627784" y="3717032"/>
            <a:ext cx="3888432" cy="1080120"/>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pic>
        <p:nvPicPr>
          <p:cNvPr id="4100" name="Picture 4" descr="C:\Users\sit\AppData\Local\Microsoft\Windows\Temporary Internet Files\Content.IE5\0CMKYBAW\Store_clip_art.svg[1].png"/>
          <p:cNvPicPr>
            <a:picLocks noChangeAspect="1" noChangeArrowheads="1"/>
          </p:cNvPicPr>
          <p:nvPr/>
        </p:nvPicPr>
        <p:blipFill>
          <a:blip r:embed="rId3" cstate="print"/>
          <a:srcRect/>
          <a:stretch>
            <a:fillRect/>
          </a:stretch>
        </p:blipFill>
        <p:spPr bwMode="auto">
          <a:xfrm>
            <a:off x="6372200" y="3140968"/>
            <a:ext cx="1763688" cy="2149329"/>
          </a:xfrm>
          <a:prstGeom prst="rect">
            <a:avLst/>
          </a:prstGeom>
          <a:noFill/>
        </p:spPr>
      </p:pic>
      <p:sp>
        <p:nvSpPr>
          <p:cNvPr id="8" name="Rectangle 7"/>
          <p:cNvSpPr/>
          <p:nvPr/>
        </p:nvSpPr>
        <p:spPr>
          <a:xfrm>
            <a:off x="827584" y="4365104"/>
            <a:ext cx="1296144" cy="504056"/>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smtClean="0"/>
              <a:t>Factory in </a:t>
            </a:r>
          </a:p>
          <a:p>
            <a:pPr algn="ctr"/>
            <a:r>
              <a:rPr lang="en-US" dirty="0" smtClean="0"/>
              <a:t>U.P</a:t>
            </a:r>
            <a:endParaRPr lang="en-IN" dirty="0"/>
          </a:p>
        </p:txBody>
      </p:sp>
      <p:sp>
        <p:nvSpPr>
          <p:cNvPr id="9" name="Rectangle 8"/>
          <p:cNvSpPr/>
          <p:nvPr/>
        </p:nvSpPr>
        <p:spPr>
          <a:xfrm>
            <a:off x="6660232" y="5301208"/>
            <a:ext cx="1296144" cy="576064"/>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smtClean="0"/>
              <a:t>Store in DELHI</a:t>
            </a:r>
            <a:endParaRPr lang="en-IN" dirty="0"/>
          </a:p>
        </p:txBody>
      </p:sp>
      <p:pic>
        <p:nvPicPr>
          <p:cNvPr id="4101" name="Picture 5" descr="C:\Users\sit\AppData\Local\Microsoft\Windows\Temporary Internet Files\Content.IE5\0CMKYBAW\tikigiki-people-man-002[1].png"/>
          <p:cNvPicPr>
            <a:picLocks noChangeAspect="1" noChangeArrowheads="1"/>
          </p:cNvPicPr>
          <p:nvPr/>
        </p:nvPicPr>
        <p:blipFill>
          <a:blip r:embed="rId4" cstate="print"/>
          <a:srcRect/>
          <a:stretch>
            <a:fillRect/>
          </a:stretch>
        </p:blipFill>
        <p:spPr bwMode="auto">
          <a:xfrm>
            <a:off x="3491880" y="908720"/>
            <a:ext cx="1505659" cy="1440160"/>
          </a:xfrm>
          <a:prstGeom prst="rect">
            <a:avLst/>
          </a:prstGeom>
          <a:noFill/>
        </p:spPr>
      </p:pic>
      <p:cxnSp>
        <p:nvCxnSpPr>
          <p:cNvPr id="40" name="Straight Connector 39"/>
          <p:cNvCxnSpPr/>
          <p:nvPr/>
        </p:nvCxnSpPr>
        <p:spPr>
          <a:xfrm flipH="1">
            <a:off x="1763688" y="1556792"/>
            <a:ext cx="172819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5220072" y="1556792"/>
            <a:ext cx="18722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a:off x="1763688" y="1556792"/>
            <a:ext cx="0" cy="151216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a:off x="7092280" y="1556792"/>
            <a:ext cx="0" cy="14401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2" name="Rounded Rectangle 51"/>
          <p:cNvSpPr/>
          <p:nvPr/>
        </p:nvSpPr>
        <p:spPr>
          <a:xfrm>
            <a:off x="2123728" y="5589240"/>
            <a:ext cx="3960440" cy="648072"/>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DISTINCT SUPPLY</a:t>
            </a:r>
          </a:p>
        </p:txBody>
      </p:sp>
      <p:sp>
        <p:nvSpPr>
          <p:cNvPr id="13" name="Rectangle 12"/>
          <p:cNvSpPr/>
          <p:nvPr/>
        </p:nvSpPr>
        <p:spPr>
          <a:xfrm>
            <a:off x="0" y="0"/>
            <a:ext cx="9144000" cy="6858000"/>
          </a:xfrm>
          <a:prstGeom prst="rect">
            <a:avLst/>
          </a:prstGeom>
          <a:noFill/>
          <a:ln w="190500" cap="rnd" cmpd="thickThin">
            <a:solidFill>
              <a:srgbClr val="0070C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92696"/>
            <a:ext cx="8075240" cy="1080120"/>
          </a:xfrm>
        </p:spPr>
        <p:txBody>
          <a:bodyPr/>
          <a:lstStyle/>
          <a:p>
            <a:r>
              <a:rPr lang="en-IN" i="1" dirty="0"/>
              <a:t>Statutory </a:t>
            </a:r>
            <a:r>
              <a:rPr lang="en-IN" i="1" dirty="0" smtClean="0"/>
              <a:t>Provisions</a:t>
            </a:r>
            <a:r>
              <a:rPr lang="en-US" dirty="0"/>
              <a:t>:</a:t>
            </a:r>
            <a:r>
              <a:rPr lang="en-US" dirty="0" smtClean="0"/>
              <a:t>-</a:t>
            </a:r>
            <a:endParaRPr lang="en-IN" dirty="0"/>
          </a:p>
        </p:txBody>
      </p:sp>
      <p:sp>
        <p:nvSpPr>
          <p:cNvPr id="3" name="Content Placeholder 2"/>
          <p:cNvSpPr>
            <a:spLocks noGrp="1"/>
          </p:cNvSpPr>
          <p:nvPr>
            <p:ph idx="1"/>
          </p:nvPr>
        </p:nvSpPr>
        <p:spPr>
          <a:xfrm>
            <a:off x="457200" y="1628800"/>
            <a:ext cx="8507288" cy="4945736"/>
          </a:xfrm>
        </p:spPr>
        <p:txBody>
          <a:bodyPr>
            <a:normAutofit fontScale="77500" lnSpcReduction="20000"/>
          </a:bodyPr>
          <a:lstStyle/>
          <a:p>
            <a:r>
              <a:rPr lang="en-IN" sz="3100" b="1" i="1" u="sng" dirty="0" smtClean="0"/>
              <a:t>Section 15</a:t>
            </a:r>
            <a:r>
              <a:rPr lang="en-IN" sz="3100" b="1" i="1" u="sng" dirty="0"/>
              <a:t>. Value of taxable supply </a:t>
            </a:r>
            <a:endParaRPr lang="en-IN" sz="3100" b="1" i="1" u="sng" dirty="0" smtClean="0"/>
          </a:p>
          <a:p>
            <a:pPr marL="109728" indent="0">
              <a:buNone/>
            </a:pPr>
            <a:r>
              <a:rPr lang="en-IN" b="1" i="1" dirty="0" smtClean="0"/>
              <a:t>(1)</a:t>
            </a:r>
            <a:r>
              <a:rPr lang="en-IN" i="1" dirty="0" smtClean="0"/>
              <a:t> The </a:t>
            </a:r>
            <a:r>
              <a:rPr lang="en-IN" i="1" dirty="0"/>
              <a:t>value of a supply of goods or services or both shall be the transaction value, which is the price actually paid or payable for the said supply of goods or services or both where the supplier and the recipient of the supply are not related and the price is the sole consideration for the supply. </a:t>
            </a:r>
            <a:endParaRPr lang="en-IN" i="1" dirty="0" smtClean="0"/>
          </a:p>
          <a:p>
            <a:pPr marL="109728" indent="0">
              <a:buNone/>
            </a:pPr>
            <a:r>
              <a:rPr lang="en-IN" b="1" i="1" dirty="0" smtClean="0"/>
              <a:t>(2) </a:t>
            </a:r>
            <a:r>
              <a:rPr lang="en-IN" i="1" dirty="0" smtClean="0"/>
              <a:t>The </a:t>
            </a:r>
            <a:r>
              <a:rPr lang="en-IN" i="1" dirty="0"/>
              <a:t>value of supply shall include––– </a:t>
            </a:r>
            <a:endParaRPr lang="en-IN" i="1" dirty="0" smtClean="0"/>
          </a:p>
          <a:p>
            <a:pPr marL="624078" indent="-514350">
              <a:buFont typeface="+mj-lt"/>
              <a:buAutoNum type="alphaLcParenR"/>
            </a:pPr>
            <a:r>
              <a:rPr lang="en-IN" i="1" dirty="0" smtClean="0"/>
              <a:t>any </a:t>
            </a:r>
            <a:r>
              <a:rPr lang="en-IN" i="1" dirty="0"/>
              <a:t>taxes, duties, cesses, fees and charges levied under any law for the time being in force other than this Act, the State Goods and Services Tax Act, the Union Territory Goods and Services Tax Act and the Goods and Services Tax (Compensation to States) Act, if charged separately by the supplier; </a:t>
            </a:r>
            <a:endParaRPr lang="en-IN" i="1" dirty="0" smtClean="0"/>
          </a:p>
          <a:p>
            <a:pPr marL="624078" indent="-514350">
              <a:buFont typeface="+mj-lt"/>
              <a:buAutoNum type="alphaLcParenR"/>
            </a:pPr>
            <a:r>
              <a:rPr lang="en-IN" i="1" dirty="0" smtClean="0"/>
              <a:t>any </a:t>
            </a:r>
            <a:r>
              <a:rPr lang="en-IN" i="1" dirty="0"/>
              <a:t>amount that the supplier is liable to pay in relation to such supply but which has been incurred by the recipient of the supply and not included in the price actually paid or payable for the goods or services or both;</a:t>
            </a:r>
          </a:p>
        </p:txBody>
      </p:sp>
      <p:sp>
        <p:nvSpPr>
          <p:cNvPr id="4" name="Rectangle 3"/>
          <p:cNvSpPr/>
          <p:nvPr/>
        </p:nvSpPr>
        <p:spPr>
          <a:xfrm>
            <a:off x="0" y="0"/>
            <a:ext cx="9144000" cy="6858000"/>
          </a:xfrm>
          <a:prstGeom prst="rect">
            <a:avLst/>
          </a:prstGeom>
          <a:noFill/>
          <a:ln w="190500" cap="rnd" cmpd="thickThin">
            <a:solidFill>
              <a:srgbClr val="0070C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33075794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899592" y="2852936"/>
            <a:ext cx="1584176" cy="15121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Supplier of Delhi office</a:t>
            </a:r>
          </a:p>
        </p:txBody>
      </p:sp>
      <p:cxnSp>
        <p:nvCxnSpPr>
          <p:cNvPr id="11" name="Straight Arrow Connector 10"/>
          <p:cNvCxnSpPr>
            <a:stCxn id="4" idx="6"/>
          </p:cNvCxnSpPr>
          <p:nvPr/>
        </p:nvCxnSpPr>
        <p:spPr>
          <a:xfrm flipV="1">
            <a:off x="2483768" y="2492896"/>
            <a:ext cx="2808312" cy="11161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4" idx="6"/>
          </p:cNvCxnSpPr>
          <p:nvPr/>
        </p:nvCxnSpPr>
        <p:spPr>
          <a:xfrm>
            <a:off x="2483768" y="3609020"/>
            <a:ext cx="2808312" cy="10441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 name="Rounded Rectangle 20"/>
          <p:cNvSpPr/>
          <p:nvPr/>
        </p:nvSpPr>
        <p:spPr>
          <a:xfrm>
            <a:off x="5364088" y="1916832"/>
            <a:ext cx="1872208" cy="11521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a:t>
            </a:r>
            <a:r>
              <a:rPr lang="en-US" baseline="30000" dirty="0" smtClean="0"/>
              <a:t>st</a:t>
            </a:r>
            <a:r>
              <a:rPr lang="en-US" dirty="0" smtClean="0"/>
              <a:t> branch in </a:t>
            </a:r>
            <a:r>
              <a:rPr lang="en-US" dirty="0" err="1" smtClean="0"/>
              <a:t>mumbai</a:t>
            </a:r>
            <a:endParaRPr lang="en-IN" dirty="0"/>
          </a:p>
        </p:txBody>
      </p:sp>
      <p:sp>
        <p:nvSpPr>
          <p:cNvPr id="22" name="Rounded Rectangle 21"/>
          <p:cNvSpPr/>
          <p:nvPr/>
        </p:nvSpPr>
        <p:spPr>
          <a:xfrm>
            <a:off x="5364088" y="4077072"/>
            <a:ext cx="1944216" cy="12241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2</a:t>
            </a:r>
            <a:r>
              <a:rPr lang="en-US" baseline="30000" dirty="0" smtClean="0"/>
              <a:t>nd</a:t>
            </a:r>
            <a:r>
              <a:rPr lang="en-US" dirty="0" smtClean="0"/>
              <a:t> branch in </a:t>
            </a:r>
            <a:r>
              <a:rPr lang="en-US" dirty="0" err="1" smtClean="0"/>
              <a:t>kolkata</a:t>
            </a:r>
            <a:endParaRPr lang="en-IN" dirty="0"/>
          </a:p>
        </p:txBody>
      </p:sp>
      <p:sp>
        <p:nvSpPr>
          <p:cNvPr id="7" name="Rectangle 6"/>
          <p:cNvSpPr/>
          <p:nvPr/>
        </p:nvSpPr>
        <p:spPr>
          <a:xfrm>
            <a:off x="0" y="0"/>
            <a:ext cx="9144000" cy="6858000"/>
          </a:xfrm>
          <a:prstGeom prst="rect">
            <a:avLst/>
          </a:prstGeom>
          <a:noFill/>
          <a:ln w="190500" cap="rnd" cmpd="thickThin">
            <a:solidFill>
              <a:srgbClr val="0070C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548680"/>
            <a:ext cx="8291264" cy="720080"/>
          </a:xfrm>
        </p:spPr>
        <p:txBody>
          <a:bodyPr>
            <a:normAutofit fontScale="90000"/>
          </a:bodyPr>
          <a:lstStyle/>
          <a:p>
            <a:r>
              <a:rPr lang="en-US" dirty="0" smtClean="0"/>
              <a:t/>
            </a:r>
            <a:br>
              <a:rPr lang="en-US" dirty="0" smtClean="0"/>
            </a:br>
            <a:r>
              <a:rPr lang="en-US" dirty="0"/>
              <a:t/>
            </a:r>
            <a:br>
              <a:rPr lang="en-US" dirty="0"/>
            </a:br>
            <a:r>
              <a:rPr lang="en-US" sz="2700" dirty="0" smtClean="0">
                <a:solidFill>
                  <a:schemeClr val="accent2">
                    <a:lumMod val="50000"/>
                  </a:schemeClr>
                </a:solidFill>
              </a:rPr>
              <a:t>VALUE OF TAXABLE SUPPLY BETWEEN DISTINCT OR RELATED PERSONS OTHER THAN THROUGH AN AGENT(RULE 28).</a:t>
            </a:r>
            <a:r>
              <a:rPr lang="en-US" dirty="0" smtClean="0">
                <a:solidFill>
                  <a:schemeClr val="accent2">
                    <a:lumMod val="50000"/>
                  </a:schemeClr>
                </a:solidFill>
              </a:rPr>
              <a:t/>
            </a:r>
            <a:br>
              <a:rPr lang="en-US" dirty="0" smtClean="0">
                <a:solidFill>
                  <a:schemeClr val="accent2">
                    <a:lumMod val="50000"/>
                  </a:schemeClr>
                </a:solidFill>
              </a:rPr>
            </a:br>
            <a:r>
              <a:rPr lang="en-US" dirty="0" smtClean="0">
                <a:solidFill>
                  <a:schemeClr val="accent2">
                    <a:lumMod val="50000"/>
                  </a:schemeClr>
                </a:solidFill>
              </a:rPr>
              <a:t/>
            </a:r>
            <a:br>
              <a:rPr lang="en-US" dirty="0" smtClean="0">
                <a:solidFill>
                  <a:schemeClr val="accent2">
                    <a:lumMod val="50000"/>
                  </a:schemeClr>
                </a:solidFill>
              </a:rPr>
            </a:br>
            <a:endParaRPr lang="en-IN" dirty="0">
              <a:solidFill>
                <a:schemeClr val="accent2">
                  <a:lumMod val="50000"/>
                </a:schemeClr>
              </a:solidFill>
            </a:endParaRPr>
          </a:p>
        </p:txBody>
      </p:sp>
      <p:sp>
        <p:nvSpPr>
          <p:cNvPr id="3" name="Content Placeholder 2"/>
          <p:cNvSpPr>
            <a:spLocks noGrp="1"/>
          </p:cNvSpPr>
          <p:nvPr>
            <p:ph idx="1"/>
          </p:nvPr>
        </p:nvSpPr>
        <p:spPr>
          <a:xfrm>
            <a:off x="251520" y="2204864"/>
            <a:ext cx="8373616" cy="4464496"/>
          </a:xfrm>
        </p:spPr>
        <p:txBody>
          <a:bodyPr>
            <a:normAutofit fontScale="55000" lnSpcReduction="20000"/>
          </a:bodyPr>
          <a:lstStyle/>
          <a:p>
            <a:pPr algn="just"/>
            <a:endParaRPr lang="en-US" sz="3200" u="sng" dirty="0" smtClean="0"/>
          </a:p>
          <a:p>
            <a:pPr algn="just">
              <a:buNone/>
            </a:pPr>
            <a:endParaRPr lang="en-US" sz="3200" u="sng" dirty="0" smtClean="0">
              <a:latin typeface="Andalus" pitchFamily="18" charset="-78"/>
              <a:cs typeface="Andalus" pitchFamily="18" charset="-78"/>
            </a:endParaRPr>
          </a:p>
          <a:p>
            <a:pPr algn="just">
              <a:buNone/>
            </a:pPr>
            <a:endParaRPr lang="en-US" sz="3200" u="sng" dirty="0" smtClean="0">
              <a:latin typeface="Andalus" pitchFamily="18" charset="-78"/>
              <a:cs typeface="Andalus" pitchFamily="18" charset="-78"/>
            </a:endParaRPr>
          </a:p>
          <a:p>
            <a:pPr algn="just">
              <a:buNone/>
            </a:pPr>
            <a:endParaRPr lang="en-US" sz="3200" u="sng" dirty="0">
              <a:latin typeface="Andalus" pitchFamily="18" charset="-78"/>
              <a:cs typeface="Andalus" pitchFamily="18" charset="-78"/>
            </a:endParaRPr>
          </a:p>
          <a:p>
            <a:pPr algn="just">
              <a:buNone/>
            </a:pPr>
            <a:endParaRPr lang="en-US" sz="3200" u="sng" dirty="0" smtClean="0">
              <a:latin typeface="Andalus" pitchFamily="18" charset="-78"/>
              <a:cs typeface="Andalus" pitchFamily="18" charset="-78"/>
            </a:endParaRPr>
          </a:p>
          <a:p>
            <a:pPr algn="just">
              <a:buNone/>
            </a:pPr>
            <a:endParaRPr lang="en-US" sz="3200" u="sng" dirty="0" smtClean="0">
              <a:latin typeface="Andalus" pitchFamily="18" charset="-78"/>
              <a:cs typeface="Andalus" pitchFamily="18" charset="-78"/>
            </a:endParaRPr>
          </a:p>
          <a:p>
            <a:pPr algn="just">
              <a:buNone/>
            </a:pPr>
            <a:endParaRPr lang="en-US" sz="3200" u="sng" dirty="0">
              <a:latin typeface="Andalus" pitchFamily="18" charset="-78"/>
              <a:cs typeface="Andalus" pitchFamily="18" charset="-78"/>
            </a:endParaRPr>
          </a:p>
          <a:p>
            <a:pPr algn="just">
              <a:buNone/>
            </a:pPr>
            <a:endParaRPr lang="en-US" sz="3200" u="sng" dirty="0" smtClean="0">
              <a:latin typeface="Andalus" pitchFamily="18" charset="-78"/>
              <a:cs typeface="Andalus" pitchFamily="18" charset="-78"/>
            </a:endParaRPr>
          </a:p>
          <a:p>
            <a:pPr algn="just">
              <a:buNone/>
            </a:pPr>
            <a:endParaRPr lang="en-US" sz="3200" u="sng" dirty="0">
              <a:latin typeface="Andalus" pitchFamily="18" charset="-78"/>
              <a:cs typeface="Andalus" pitchFamily="18" charset="-78"/>
            </a:endParaRPr>
          </a:p>
          <a:p>
            <a:pPr algn="just">
              <a:buNone/>
            </a:pPr>
            <a:endParaRPr lang="en-US" sz="3200" u="sng" dirty="0" smtClean="0">
              <a:latin typeface="Andalus" pitchFamily="18" charset="-78"/>
              <a:cs typeface="Andalus" pitchFamily="18" charset="-78"/>
            </a:endParaRPr>
          </a:p>
          <a:p>
            <a:pPr algn="just">
              <a:buNone/>
            </a:pPr>
            <a:endParaRPr lang="en-US" sz="3200" u="sng" dirty="0">
              <a:latin typeface="Andalus" pitchFamily="18" charset="-78"/>
              <a:cs typeface="Andalus" pitchFamily="18" charset="-78"/>
            </a:endParaRPr>
          </a:p>
          <a:p>
            <a:pPr algn="just">
              <a:buNone/>
            </a:pPr>
            <a:endParaRPr lang="en-US" sz="3200" u="sng" dirty="0" smtClean="0">
              <a:latin typeface="Andalus" pitchFamily="18" charset="-78"/>
              <a:cs typeface="Andalus" pitchFamily="18" charset="-78"/>
            </a:endParaRPr>
          </a:p>
          <a:p>
            <a:pPr algn="just">
              <a:buNone/>
            </a:pPr>
            <a:endParaRPr lang="en-US" sz="3200" u="sng" dirty="0">
              <a:latin typeface="Andalus" pitchFamily="18" charset="-78"/>
              <a:cs typeface="Andalus" pitchFamily="18" charset="-78"/>
            </a:endParaRPr>
          </a:p>
          <a:p>
            <a:pPr algn="just">
              <a:buNone/>
            </a:pPr>
            <a:endParaRPr lang="en-US" sz="3200" u="sng" dirty="0" smtClean="0">
              <a:latin typeface="Andalus" pitchFamily="18" charset="-78"/>
              <a:cs typeface="Andalus" pitchFamily="18" charset="-78"/>
            </a:endParaRPr>
          </a:p>
          <a:p>
            <a:pPr algn="just">
              <a:buNone/>
            </a:pPr>
            <a:endParaRPr lang="en-US" sz="3200" u="sng" dirty="0">
              <a:latin typeface="Andalus" pitchFamily="18" charset="-78"/>
              <a:cs typeface="Andalus" pitchFamily="18" charset="-78"/>
            </a:endParaRPr>
          </a:p>
          <a:p>
            <a:pPr algn="just">
              <a:buNone/>
            </a:pPr>
            <a:endParaRPr lang="en-US" sz="3200" u="sng" dirty="0" smtClean="0">
              <a:latin typeface="Andalus" pitchFamily="18" charset="-78"/>
              <a:cs typeface="Andalus" pitchFamily="18" charset="-78"/>
            </a:endParaRPr>
          </a:p>
          <a:p>
            <a:pPr algn="just">
              <a:buNone/>
            </a:pPr>
            <a:r>
              <a:rPr lang="en-US" dirty="0" smtClean="0">
                <a:latin typeface="Andalus" pitchFamily="18" charset="-78"/>
                <a:cs typeface="Andalus" pitchFamily="18" charset="-78"/>
              </a:rPr>
              <a:t>	</a:t>
            </a:r>
            <a:r>
              <a:rPr lang="en-US" dirty="0" smtClean="0">
                <a:latin typeface="Andalus" pitchFamily="18" charset="-78"/>
                <a:cs typeface="Andalus" pitchFamily="18" charset="-78"/>
              </a:rPr>
              <a:t>.</a:t>
            </a:r>
          </a:p>
          <a:p>
            <a:pPr algn="just">
              <a:buNone/>
            </a:pPr>
            <a:endParaRPr lang="en-US" dirty="0">
              <a:latin typeface="Andalus" pitchFamily="18" charset="-78"/>
              <a:cs typeface="Andalus" pitchFamily="18" charset="-78"/>
            </a:endParaRPr>
          </a:p>
          <a:p>
            <a:pPr algn="just">
              <a:buNone/>
            </a:pPr>
            <a:endParaRPr lang="en-US" dirty="0" smtClean="0">
              <a:latin typeface="Andalus" pitchFamily="18" charset="-78"/>
              <a:cs typeface="Andalus" pitchFamily="18" charset="-78"/>
            </a:endParaRPr>
          </a:p>
          <a:p>
            <a:pPr algn="just">
              <a:buNone/>
            </a:pPr>
            <a:endParaRPr lang="en-US" dirty="0">
              <a:latin typeface="Andalus" pitchFamily="18" charset="-78"/>
              <a:cs typeface="Andalus" pitchFamily="18" charset="-78"/>
            </a:endParaRPr>
          </a:p>
          <a:p>
            <a:pPr algn="just">
              <a:buNone/>
            </a:pPr>
            <a:endParaRPr lang="en-US" dirty="0" smtClean="0">
              <a:latin typeface="Andalus" pitchFamily="18" charset="-78"/>
              <a:cs typeface="Andalus" pitchFamily="18" charset="-78"/>
            </a:endParaRPr>
          </a:p>
        </p:txBody>
      </p:sp>
      <p:sp>
        <p:nvSpPr>
          <p:cNvPr id="4" name="Rectangle 3"/>
          <p:cNvSpPr/>
          <p:nvPr/>
        </p:nvSpPr>
        <p:spPr>
          <a:xfrm>
            <a:off x="0" y="0"/>
            <a:ext cx="9144000" cy="6858000"/>
          </a:xfrm>
          <a:prstGeom prst="rect">
            <a:avLst/>
          </a:prstGeom>
          <a:noFill/>
          <a:ln w="190500" cap="rnd" cmpd="thickThin">
            <a:solidFill>
              <a:srgbClr val="0070C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Rounded Rectangle 4"/>
          <p:cNvSpPr/>
          <p:nvPr/>
        </p:nvSpPr>
        <p:spPr>
          <a:xfrm>
            <a:off x="323528" y="1340768"/>
            <a:ext cx="8568951" cy="504056"/>
          </a:xfrm>
          <a:prstGeom prst="roundRect">
            <a:avLst/>
          </a:prstGeom>
          <a:solidFill>
            <a:schemeClr val="bg1"/>
          </a:solidFill>
          <a:ln>
            <a:solidFill>
              <a:schemeClr val="tx2"/>
            </a:solidFill>
          </a:ln>
        </p:spPr>
        <p:style>
          <a:lnRef idx="3">
            <a:schemeClr val="lt1"/>
          </a:lnRef>
          <a:fillRef idx="1">
            <a:schemeClr val="accent1"/>
          </a:fillRef>
          <a:effectRef idx="1">
            <a:schemeClr val="accent1"/>
          </a:effectRef>
          <a:fontRef idx="minor">
            <a:schemeClr val="lt1"/>
          </a:fontRef>
        </p:style>
        <p:txBody>
          <a:bodyPr rtlCol="0" anchor="ctr"/>
          <a:lstStyle/>
          <a:p>
            <a:pPr algn="ctr"/>
            <a:r>
              <a:rPr lang="en-US" sz="2400" dirty="0">
                <a:solidFill>
                  <a:sysClr val="windowText" lastClr="000000"/>
                </a:solidFill>
                <a:latin typeface="+mj-lt"/>
              </a:rPr>
              <a:t>(a) The open market value of such supply</a:t>
            </a:r>
          </a:p>
        </p:txBody>
      </p:sp>
      <p:sp>
        <p:nvSpPr>
          <p:cNvPr id="7" name="Rounded Rectangle 6"/>
          <p:cNvSpPr/>
          <p:nvPr/>
        </p:nvSpPr>
        <p:spPr>
          <a:xfrm>
            <a:off x="323528" y="1844825"/>
            <a:ext cx="4248472" cy="936103"/>
          </a:xfrm>
          <a:prstGeom prst="roundRect">
            <a:avLst/>
          </a:prstGeom>
          <a:solidFill>
            <a:schemeClr val="tx2"/>
          </a:solidFill>
          <a:ln>
            <a:solidFill>
              <a:schemeClr val="tx2"/>
            </a:solidFill>
          </a:ln>
        </p:spPr>
        <p:style>
          <a:lnRef idx="3">
            <a:schemeClr val="lt1"/>
          </a:lnRef>
          <a:fillRef idx="1">
            <a:schemeClr val="accent1"/>
          </a:fillRef>
          <a:effectRef idx="1">
            <a:schemeClr val="accent1"/>
          </a:effectRef>
          <a:fontRef idx="minor">
            <a:schemeClr val="lt1"/>
          </a:fontRef>
        </p:style>
        <p:txBody>
          <a:bodyPr rtlCol="0" anchor="ctr"/>
          <a:lstStyle/>
          <a:p>
            <a:pPr marL="404813" indent="-404813">
              <a:tabLst>
                <a:tab pos="404813" algn="l"/>
              </a:tabLst>
            </a:pPr>
            <a:r>
              <a:rPr lang="en-US" sz="2400" b="1" dirty="0">
                <a:ln>
                  <a:solidFill>
                    <a:schemeClr val="bg1"/>
                  </a:solidFill>
                </a:ln>
                <a:solidFill>
                  <a:schemeClr val="bg1"/>
                </a:solidFill>
                <a:latin typeface="+mj-lt"/>
              </a:rPr>
              <a:t>(b</a:t>
            </a:r>
            <a:r>
              <a:rPr lang="en-US" sz="2400" dirty="0">
                <a:ln>
                  <a:solidFill>
                    <a:schemeClr val="bg1"/>
                  </a:solidFill>
                </a:ln>
                <a:solidFill>
                  <a:schemeClr val="bg1"/>
                </a:solidFill>
                <a:latin typeface="+mj-lt"/>
              </a:rPr>
              <a:t>) If open market value is not available</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88024" y="2276872"/>
            <a:ext cx="3974242" cy="7301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Rectangle 9"/>
          <p:cNvSpPr/>
          <p:nvPr/>
        </p:nvSpPr>
        <p:spPr>
          <a:xfrm>
            <a:off x="4788023" y="1844825"/>
            <a:ext cx="4104455" cy="1008111"/>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dirty="0">
                <a:solidFill>
                  <a:schemeClr val="dk1"/>
                </a:solidFill>
                <a:latin typeface="+mj-lt"/>
              </a:rPr>
              <a:t>Value of supply of goods or services of like kind and quality</a:t>
            </a:r>
          </a:p>
        </p:txBody>
      </p:sp>
      <p:sp>
        <p:nvSpPr>
          <p:cNvPr id="12" name="Rounded Rectangle 11"/>
          <p:cNvSpPr/>
          <p:nvPr/>
        </p:nvSpPr>
        <p:spPr>
          <a:xfrm>
            <a:off x="323528" y="2852936"/>
            <a:ext cx="4248472" cy="1152128"/>
          </a:xfrm>
          <a:prstGeom prst="roundRect">
            <a:avLst>
              <a:gd name="adj" fmla="val 0"/>
            </a:avLst>
          </a:prstGeom>
          <a:solidFill>
            <a:schemeClr val="tx2"/>
          </a:solidFill>
          <a:ln>
            <a:solidFill>
              <a:schemeClr val="tx2"/>
            </a:solidFill>
          </a:ln>
        </p:spPr>
        <p:style>
          <a:lnRef idx="3">
            <a:schemeClr val="lt1"/>
          </a:lnRef>
          <a:fillRef idx="1">
            <a:schemeClr val="accent1"/>
          </a:fillRef>
          <a:effectRef idx="1">
            <a:schemeClr val="accent1"/>
          </a:effectRef>
          <a:fontRef idx="minor">
            <a:schemeClr val="lt1"/>
          </a:fontRef>
        </p:style>
        <p:txBody>
          <a:bodyPr rtlCol="0" anchor="ctr"/>
          <a:lstStyle/>
          <a:p>
            <a:pPr marL="404813" indent="-404813"/>
            <a:r>
              <a:rPr lang="en-US" sz="2400" b="1" dirty="0">
                <a:ln>
                  <a:solidFill>
                    <a:schemeClr val="bg1"/>
                  </a:solidFill>
                </a:ln>
                <a:solidFill>
                  <a:schemeClr val="bg1"/>
                </a:solidFill>
                <a:latin typeface="+mj-lt"/>
              </a:rPr>
              <a:t>(c</a:t>
            </a:r>
            <a:r>
              <a:rPr lang="en-US" sz="2400" dirty="0">
                <a:ln>
                  <a:solidFill>
                    <a:schemeClr val="bg1"/>
                  </a:solidFill>
                </a:ln>
                <a:solidFill>
                  <a:schemeClr val="bg1"/>
                </a:solidFill>
                <a:latin typeface="+mj-lt"/>
              </a:rPr>
              <a:t>) If value of supply is not </a:t>
            </a:r>
            <a:r>
              <a:rPr lang="en-US" sz="2400" dirty="0" smtClean="0">
                <a:ln>
                  <a:solidFill>
                    <a:schemeClr val="bg1"/>
                  </a:solidFill>
                </a:ln>
                <a:solidFill>
                  <a:schemeClr val="bg1"/>
                </a:solidFill>
                <a:latin typeface="+mj-lt"/>
              </a:rPr>
              <a:t>determinable under </a:t>
            </a:r>
            <a:r>
              <a:rPr lang="en-US" sz="2400" dirty="0">
                <a:ln>
                  <a:solidFill>
                    <a:schemeClr val="bg1"/>
                  </a:solidFill>
                </a:ln>
                <a:solidFill>
                  <a:schemeClr val="bg1"/>
                </a:solidFill>
                <a:latin typeface="+mj-lt"/>
              </a:rPr>
              <a:t>clause (a) or (b)</a:t>
            </a:r>
          </a:p>
        </p:txBody>
      </p:sp>
      <p:sp>
        <p:nvSpPr>
          <p:cNvPr id="15" name="Rounded Rectangle 14"/>
          <p:cNvSpPr/>
          <p:nvPr/>
        </p:nvSpPr>
        <p:spPr>
          <a:xfrm>
            <a:off x="4816594" y="2852936"/>
            <a:ext cx="4104455" cy="1152128"/>
          </a:xfrm>
          <a:prstGeom prst="roundRect">
            <a:avLst/>
          </a:prstGeom>
          <a:solidFill>
            <a:schemeClr val="bg1"/>
          </a:solidFill>
          <a:ln>
            <a:solidFill>
              <a:schemeClr val="tx2"/>
            </a:solidFill>
          </a:ln>
        </p:spPr>
        <p:style>
          <a:lnRef idx="3">
            <a:schemeClr val="lt1"/>
          </a:lnRef>
          <a:fillRef idx="1">
            <a:schemeClr val="accent1"/>
          </a:fillRef>
          <a:effectRef idx="1">
            <a:schemeClr val="accent1"/>
          </a:effectRef>
          <a:fontRef idx="minor">
            <a:schemeClr val="lt1"/>
          </a:fontRef>
        </p:style>
        <p:txBody>
          <a:bodyPr rtlCol="0" anchor="ctr"/>
          <a:lstStyle/>
          <a:p>
            <a:pPr algn="just"/>
            <a:r>
              <a:rPr lang="en-US" sz="2000" dirty="0">
                <a:solidFill>
                  <a:schemeClr val="dk1"/>
                </a:solidFill>
                <a:latin typeface="+mj-lt"/>
              </a:rPr>
              <a:t>Value as determined by application of Rule 30 or Rule 31, in that order</a:t>
            </a:r>
            <a:endParaRPr lang="en-US" sz="2000" dirty="0">
              <a:latin typeface="+mj-lt"/>
            </a:endParaRPr>
          </a:p>
        </p:txBody>
      </p:sp>
      <p:sp>
        <p:nvSpPr>
          <p:cNvPr id="16" name="Rounded Rectangle 15"/>
          <p:cNvSpPr/>
          <p:nvPr/>
        </p:nvSpPr>
        <p:spPr>
          <a:xfrm>
            <a:off x="323528" y="4005064"/>
            <a:ext cx="8568951" cy="1440160"/>
          </a:xfrm>
          <a:prstGeom prst="roundRect">
            <a:avLst/>
          </a:prstGeom>
          <a:ln/>
        </p:spPr>
        <p:style>
          <a:lnRef idx="2">
            <a:schemeClr val="dk1"/>
          </a:lnRef>
          <a:fillRef idx="1">
            <a:schemeClr val="lt1"/>
          </a:fillRef>
          <a:effectRef idx="0">
            <a:schemeClr val="dk1"/>
          </a:effectRef>
          <a:fontRef idx="minor">
            <a:schemeClr val="dk1"/>
          </a:fontRef>
        </p:style>
        <p:txBody>
          <a:bodyPr rtlCol="0" anchor="ctr"/>
          <a:lstStyle/>
          <a:p>
            <a:pPr algn="just"/>
            <a:r>
              <a:rPr lang="en-IN" sz="1900" b="1" i="1" dirty="0">
                <a:solidFill>
                  <a:schemeClr val="tx2"/>
                </a:solidFill>
                <a:latin typeface="+mj-lt"/>
              </a:rPr>
              <a:t>Provided that where goods are intended for further supply as such by the recipient, the value shall, at the option of the supplier, be an amount equivalent to 90% of the price charged for the supply of goods of like kind and quality by the recipient to his customer not being a related person</a:t>
            </a:r>
            <a:endParaRPr lang="en-US" sz="1900" b="1" i="1" dirty="0">
              <a:solidFill>
                <a:schemeClr val="tx2"/>
              </a:solidFill>
              <a:latin typeface="+mj-lt"/>
            </a:endParaRPr>
          </a:p>
        </p:txBody>
      </p:sp>
      <p:sp>
        <p:nvSpPr>
          <p:cNvPr id="17" name="Rounded Rectangle 11"/>
          <p:cNvSpPr/>
          <p:nvPr/>
        </p:nvSpPr>
        <p:spPr>
          <a:xfrm>
            <a:off x="323528" y="5589240"/>
            <a:ext cx="8568951" cy="936104"/>
          </a:xfrm>
          <a:prstGeom prst="roundRect">
            <a:avLst/>
          </a:prstGeom>
          <a:ln/>
        </p:spPr>
        <p:style>
          <a:lnRef idx="2">
            <a:schemeClr val="dk1"/>
          </a:lnRef>
          <a:fillRef idx="1">
            <a:schemeClr val="lt1"/>
          </a:fillRef>
          <a:effectRef idx="0">
            <a:schemeClr val="dk1"/>
          </a:effectRef>
          <a:fontRef idx="minor">
            <a:schemeClr val="dk1"/>
          </a:fontRef>
        </p:style>
        <p:txBody>
          <a:bodyPr rtlCol="0" anchor="ctr"/>
          <a:lstStyle/>
          <a:p>
            <a:pPr algn="just"/>
            <a:r>
              <a:rPr lang="en-IN" sz="1900" b="1" i="1" dirty="0">
                <a:solidFill>
                  <a:srgbClr val="FF0000"/>
                </a:solidFill>
                <a:latin typeface="+mj-lt"/>
              </a:rPr>
              <a:t>Where the recipient is eligible for full input tax credit, </a:t>
            </a:r>
            <a:r>
              <a:rPr lang="en-IN" sz="1900" b="1" i="1" u="sng" dirty="0">
                <a:solidFill>
                  <a:srgbClr val="FF0000"/>
                </a:solidFill>
                <a:latin typeface="+mj-lt"/>
              </a:rPr>
              <a:t>the value declared in the invoice shall be deemed to be the open market value </a:t>
            </a:r>
            <a:r>
              <a:rPr lang="en-IN" sz="1900" b="1" i="1" dirty="0">
                <a:solidFill>
                  <a:srgbClr val="FF0000"/>
                </a:solidFill>
                <a:latin typeface="+mj-lt"/>
              </a:rPr>
              <a:t>of goods or services</a:t>
            </a:r>
            <a:endParaRPr lang="en-US" sz="1900" b="1" i="1" dirty="0">
              <a:solidFill>
                <a:srgbClr val="FF0000"/>
              </a:solidFill>
              <a:latin typeface="+mj-lt"/>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548680"/>
            <a:ext cx="8856984" cy="4524315"/>
          </a:xfrm>
          <a:prstGeom prst="rect">
            <a:avLst/>
          </a:prstGeom>
        </p:spPr>
        <p:txBody>
          <a:bodyPr wrap="square">
            <a:spAutoFit/>
          </a:bodyPr>
          <a:lstStyle/>
          <a:p>
            <a:pPr algn="just" fontAlgn="base"/>
            <a:r>
              <a:rPr lang="en-US" b="1" u="sng" dirty="0"/>
              <a:t>Like Kind and Quality </a:t>
            </a:r>
            <a:r>
              <a:rPr lang="en-US" b="1" u="sng" dirty="0" smtClean="0"/>
              <a:t>factor:</a:t>
            </a:r>
          </a:p>
          <a:p>
            <a:pPr algn="just" fontAlgn="base"/>
            <a:endParaRPr lang="en-US" b="1" u="sng" dirty="0"/>
          </a:p>
          <a:p>
            <a:pPr algn="just" fontAlgn="base"/>
            <a:r>
              <a:rPr lang="en-IN" b="1" dirty="0" smtClean="0"/>
              <a:t>Example</a:t>
            </a:r>
            <a:r>
              <a:rPr lang="en-IN" b="1" dirty="0" smtClean="0"/>
              <a:t>: </a:t>
            </a:r>
            <a:r>
              <a:rPr lang="en-IN" dirty="0" err="1" smtClean="0"/>
              <a:t>Radiac</a:t>
            </a:r>
            <a:r>
              <a:rPr lang="en-IN" dirty="0" smtClean="0"/>
              <a:t> </a:t>
            </a:r>
            <a:r>
              <a:rPr lang="en-IN" dirty="0"/>
              <a:t>Technologies Ltd has introduced a new </a:t>
            </a:r>
            <a:r>
              <a:rPr lang="en-IN" dirty="0" smtClean="0"/>
              <a:t>product ‘RTL-Universal </a:t>
            </a:r>
            <a:r>
              <a:rPr lang="en-IN" dirty="0"/>
              <a:t>Remote </a:t>
            </a:r>
            <a:r>
              <a:rPr lang="en-IN" dirty="0" smtClean="0"/>
              <a:t>’ </a:t>
            </a:r>
            <a:r>
              <a:rPr lang="en-IN" dirty="0"/>
              <a:t>which is being </a:t>
            </a:r>
            <a:r>
              <a:rPr lang="en-IN" dirty="0" smtClean="0"/>
              <a:t>offered to </a:t>
            </a:r>
            <a:r>
              <a:rPr lang="en-IN" dirty="0"/>
              <a:t>customers as part of the product promotion. In </a:t>
            </a:r>
            <a:r>
              <a:rPr lang="en-IN" dirty="0" smtClean="0"/>
              <a:t>this case</a:t>
            </a:r>
            <a:r>
              <a:rPr lang="en-IN" dirty="0"/>
              <a:t>, as the product is being introduced for the first </a:t>
            </a:r>
            <a:r>
              <a:rPr lang="en-IN" dirty="0" smtClean="0"/>
              <a:t>	time</a:t>
            </a:r>
            <a:r>
              <a:rPr lang="en-IN" dirty="0"/>
              <a:t>, the value cannot be determined by applying the </a:t>
            </a:r>
            <a:r>
              <a:rPr lang="en-IN" dirty="0" smtClean="0"/>
              <a:t>‘</a:t>
            </a:r>
            <a:r>
              <a:rPr lang="en-IN" dirty="0"/>
              <a:t>Open Market Value’ method or by considering the </a:t>
            </a:r>
            <a:r>
              <a:rPr lang="en-IN" dirty="0" smtClean="0"/>
              <a:t>‘</a:t>
            </a:r>
            <a:r>
              <a:rPr lang="en-IN" dirty="0"/>
              <a:t>consideration in money and the monetary value of the </a:t>
            </a:r>
            <a:r>
              <a:rPr lang="en-IN" dirty="0" smtClean="0"/>
              <a:t>consideration </a:t>
            </a:r>
            <a:r>
              <a:rPr lang="en-IN" dirty="0"/>
              <a:t>not in money’. In this case, to determine </a:t>
            </a:r>
            <a:r>
              <a:rPr lang="en-IN" dirty="0" smtClean="0"/>
              <a:t>	the </a:t>
            </a:r>
            <a:r>
              <a:rPr lang="en-IN" dirty="0"/>
              <a:t>value, the last method – comparing with a product of </a:t>
            </a:r>
            <a:r>
              <a:rPr lang="en-IN" dirty="0" smtClean="0"/>
              <a:t>‘like </a:t>
            </a:r>
            <a:r>
              <a:rPr lang="en-IN" dirty="0"/>
              <a:t>kind and quality’ can be applied.</a:t>
            </a:r>
          </a:p>
          <a:p>
            <a:pPr algn="just" fontAlgn="base"/>
            <a:r>
              <a:rPr lang="en-IN" dirty="0" err="1" smtClean="0"/>
              <a:t>Technovative</a:t>
            </a:r>
            <a:r>
              <a:rPr lang="en-IN" dirty="0" smtClean="0"/>
              <a:t> </a:t>
            </a:r>
            <a:r>
              <a:rPr lang="en-IN" dirty="0"/>
              <a:t>Solutions has a product which is being sold at </a:t>
            </a:r>
            <a:r>
              <a:rPr lang="en-IN" dirty="0" smtClean="0"/>
              <a:t>Rs.12,000</a:t>
            </a:r>
            <a:r>
              <a:rPr lang="en-IN" dirty="0"/>
              <a:t>, which has similar configuration and </a:t>
            </a:r>
            <a:r>
              <a:rPr lang="en-IN" dirty="0" smtClean="0"/>
              <a:t>	functionalities</a:t>
            </a:r>
            <a:r>
              <a:rPr lang="en-IN" dirty="0"/>
              <a:t>, and with additional USB port. Hence, the </a:t>
            </a:r>
            <a:r>
              <a:rPr lang="en-IN" dirty="0" smtClean="0"/>
              <a:t>value </a:t>
            </a:r>
            <a:r>
              <a:rPr lang="en-IN" dirty="0"/>
              <a:t>of </a:t>
            </a:r>
            <a:r>
              <a:rPr lang="en-IN" dirty="0" smtClean="0"/>
              <a:t>‘RTL-Universal </a:t>
            </a:r>
            <a:r>
              <a:rPr lang="en-IN" dirty="0"/>
              <a:t>Remote </a:t>
            </a:r>
            <a:r>
              <a:rPr lang="en-IN" dirty="0" smtClean="0"/>
              <a:t>’ </a:t>
            </a:r>
            <a:r>
              <a:rPr lang="en-IN" dirty="0"/>
              <a:t>will be valued </a:t>
            </a:r>
            <a:r>
              <a:rPr lang="en-IN" dirty="0" smtClean="0"/>
              <a:t>at Rs.12,000 </a:t>
            </a:r>
            <a:r>
              <a:rPr lang="en-IN" dirty="0"/>
              <a:t>for the purpose of tax assessment.</a:t>
            </a:r>
          </a:p>
          <a:p>
            <a:pPr algn="just" fontAlgn="base"/>
            <a:r>
              <a:rPr lang="en-IN" dirty="0" smtClean="0"/>
              <a:t>	If </a:t>
            </a:r>
            <a:r>
              <a:rPr lang="en-IN" dirty="0"/>
              <a:t>for any reason the above method cannot be applied for </a:t>
            </a:r>
            <a:r>
              <a:rPr lang="en-IN" dirty="0" smtClean="0"/>
              <a:t>determining </a:t>
            </a:r>
            <a:r>
              <a:rPr lang="en-IN" dirty="0"/>
              <a:t>the value of supply, it will be determined by </a:t>
            </a:r>
            <a:r>
              <a:rPr lang="en-IN" dirty="0" smtClean="0"/>
              <a:t>applying </a:t>
            </a:r>
            <a:r>
              <a:rPr lang="en-IN" dirty="0"/>
              <a:t>the cost of the product+ 10 % or by using the </a:t>
            </a:r>
            <a:r>
              <a:rPr lang="en-IN" dirty="0" smtClean="0"/>
              <a:t>residual </a:t>
            </a:r>
            <a:r>
              <a:rPr lang="en-IN" dirty="0"/>
              <a:t>method.</a:t>
            </a:r>
          </a:p>
        </p:txBody>
      </p:sp>
      <p:sp>
        <p:nvSpPr>
          <p:cNvPr id="3" name="Rectangle 2"/>
          <p:cNvSpPr/>
          <p:nvPr/>
        </p:nvSpPr>
        <p:spPr>
          <a:xfrm>
            <a:off x="0" y="0"/>
            <a:ext cx="9144000" cy="6858000"/>
          </a:xfrm>
          <a:prstGeom prst="rect">
            <a:avLst/>
          </a:prstGeom>
          <a:noFill/>
          <a:ln w="190500" cap="rnd" cmpd="thickThin">
            <a:solidFill>
              <a:srgbClr val="0070C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5161104">
            <a:off x="3179698" y="920381"/>
            <a:ext cx="495804" cy="1280265"/>
          </a:xfrm>
        </p:spPr>
        <p:txBody>
          <a:bodyPr>
            <a:normAutofit/>
          </a:bodyPr>
          <a:lstStyle/>
          <a:p>
            <a:endParaRPr lang="en-IN" dirty="0"/>
          </a:p>
        </p:txBody>
      </p:sp>
      <p:sp>
        <p:nvSpPr>
          <p:cNvPr id="3" name="Text Placeholder 2"/>
          <p:cNvSpPr>
            <a:spLocks noGrp="1"/>
          </p:cNvSpPr>
          <p:nvPr>
            <p:ph type="body" sz="half" idx="2"/>
          </p:nvPr>
        </p:nvSpPr>
        <p:spPr>
          <a:xfrm>
            <a:off x="179512" y="4149080"/>
            <a:ext cx="7920880" cy="2088232"/>
          </a:xfrm>
        </p:spPr>
        <p:txBody>
          <a:bodyPr>
            <a:normAutofit/>
          </a:bodyPr>
          <a:lstStyle/>
          <a:p>
            <a:pPr algn="ctr"/>
            <a:r>
              <a:rPr lang="en-IN" sz="2400" b="1" dirty="0" smtClean="0"/>
              <a:t>By:</a:t>
            </a:r>
          </a:p>
          <a:p>
            <a:pPr algn="ctr"/>
            <a:r>
              <a:rPr lang="en-IN" sz="2400" b="1" dirty="0" smtClean="0"/>
              <a:t>CA.ARCHANA JAIN(FCA)</a:t>
            </a:r>
          </a:p>
          <a:p>
            <a:pPr algn="ctr"/>
            <a:r>
              <a:rPr lang="en-IN" sz="1800" b="1" dirty="0" smtClean="0"/>
              <a:t>Email:-</a:t>
            </a:r>
          </a:p>
          <a:p>
            <a:pPr algn="ctr"/>
            <a:r>
              <a:rPr lang="en-IN" sz="1800" b="1" dirty="0" smtClean="0">
                <a:solidFill>
                  <a:srgbClr val="FF0000"/>
                </a:solidFill>
                <a:hlinkClick r:id="rId2"/>
              </a:rPr>
              <a:t>CA.ARCHANAJAIN11@GMAIL.COM</a:t>
            </a:r>
            <a:endParaRPr lang="en-IN" sz="1800" b="1" dirty="0" smtClean="0">
              <a:solidFill>
                <a:srgbClr val="FF0000"/>
              </a:solidFill>
            </a:endParaRPr>
          </a:p>
          <a:p>
            <a:pPr algn="ctr"/>
            <a:r>
              <a:rPr lang="en-IN" sz="2000" b="1" dirty="0" smtClean="0"/>
              <a:t>PH. 9999009508,8800091637,49090618</a:t>
            </a:r>
          </a:p>
          <a:p>
            <a:pPr algn="ctr"/>
            <a:r>
              <a:rPr lang="en-IN" sz="2000" b="1" dirty="0" smtClean="0"/>
              <a:t>WEBSITE – AJONLINE.IN</a:t>
            </a:r>
          </a:p>
          <a:p>
            <a:endParaRPr lang="en-IN" dirty="0"/>
          </a:p>
        </p:txBody>
      </p:sp>
      <p:pic>
        <p:nvPicPr>
          <p:cNvPr id="14" name="Picture 13" descr="https://makingmebold.files.wordpress.com/2014/10/thank-you-pen.jpg"/>
          <p:cNvPicPr>
            <a:picLocks noChangeAspect="1" noChangeArrowheads="1"/>
          </p:cNvPicPr>
          <p:nvPr/>
        </p:nvPicPr>
        <p:blipFill>
          <a:blip r:embed="rId3" cstate="print"/>
          <a:srcRect/>
          <a:stretch>
            <a:fillRect/>
          </a:stretch>
        </p:blipFill>
        <p:spPr bwMode="auto">
          <a:xfrm>
            <a:off x="1907704" y="980728"/>
            <a:ext cx="4738709" cy="2895877"/>
          </a:xfrm>
          <a:prstGeom prst="rect">
            <a:avLst/>
          </a:prstGeom>
          <a:ln w="95250">
            <a:solidFill>
              <a:srgbClr val="0070C0"/>
            </a:solidFill>
          </a:ln>
          <a:effectLst>
            <a:outerShdw blurRad="292100" dist="139700" dir="2700000" algn="tl" rotWithShape="0">
              <a:srgbClr val="333333">
                <a:alpha val="65000"/>
              </a:srgbClr>
            </a:outerShdw>
          </a:effectLst>
        </p:spPr>
      </p:pic>
      <p:sp>
        <p:nvSpPr>
          <p:cNvPr id="9" name="Rectangle 8"/>
          <p:cNvSpPr/>
          <p:nvPr/>
        </p:nvSpPr>
        <p:spPr>
          <a:xfrm>
            <a:off x="0" y="0"/>
            <a:ext cx="9144000" cy="6858000"/>
          </a:xfrm>
          <a:prstGeom prst="rect">
            <a:avLst/>
          </a:prstGeom>
          <a:noFill/>
          <a:ln w="190500" cap="rnd" cmpd="thickThin">
            <a:solidFill>
              <a:srgbClr val="0070C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diamond(in)">
                                      <p:cBhvr>
                                        <p:cTn id="7"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692696"/>
            <a:ext cx="8856984" cy="6186309"/>
          </a:xfrm>
          <a:prstGeom prst="rect">
            <a:avLst/>
          </a:prstGeom>
        </p:spPr>
        <p:txBody>
          <a:bodyPr wrap="square">
            <a:spAutoFit/>
          </a:bodyPr>
          <a:lstStyle/>
          <a:p>
            <a:r>
              <a:rPr lang="en-IN" i="1" dirty="0" smtClean="0"/>
              <a:t>c) incidental </a:t>
            </a:r>
            <a:r>
              <a:rPr lang="en-IN" i="1" dirty="0"/>
              <a:t>expenses, including commission and packing, charged by the supplier to the recipient of a supply and any amount charged for anything done by the supplier in respect of the supply of goods or services or both at the time of, or before delivery of goods or supply of services</a:t>
            </a:r>
            <a:r>
              <a:rPr lang="en-IN" i="1" dirty="0" smtClean="0"/>
              <a:t>;</a:t>
            </a:r>
          </a:p>
          <a:p>
            <a:r>
              <a:rPr lang="en-IN" i="1" dirty="0" smtClean="0"/>
              <a:t> </a:t>
            </a:r>
            <a:r>
              <a:rPr lang="en-IN" i="1" dirty="0"/>
              <a:t>(d) interest or late fee or penalty for delayed payment of any consideration for any supply; and </a:t>
            </a:r>
            <a:endParaRPr lang="en-IN" i="1" dirty="0" smtClean="0"/>
          </a:p>
          <a:p>
            <a:r>
              <a:rPr lang="en-IN" i="1" dirty="0" smtClean="0"/>
              <a:t>(</a:t>
            </a:r>
            <a:r>
              <a:rPr lang="en-IN" i="1" dirty="0"/>
              <a:t>e) subsidies directly linked to the price excluding subsidies provided by the Central Government and State Governments. </a:t>
            </a:r>
            <a:endParaRPr lang="en-IN" i="1" dirty="0" smtClean="0"/>
          </a:p>
          <a:p>
            <a:r>
              <a:rPr lang="en-IN" i="1" dirty="0" smtClean="0"/>
              <a:t>Explanation</a:t>
            </a:r>
            <a:r>
              <a:rPr lang="en-IN" i="1" dirty="0"/>
              <a:t>.––For the purposes of this sub-section, the amount of subsidy shall be included in the value of supply of the supplier who receives the subsidy. </a:t>
            </a:r>
            <a:endParaRPr lang="en-IN" i="1" dirty="0" smtClean="0"/>
          </a:p>
          <a:p>
            <a:endParaRPr lang="en-IN" i="1" dirty="0" smtClean="0"/>
          </a:p>
          <a:p>
            <a:r>
              <a:rPr lang="en-IN" b="1" i="1" dirty="0"/>
              <a:t>(3) </a:t>
            </a:r>
            <a:r>
              <a:rPr lang="en-IN" i="1" dirty="0"/>
              <a:t>The value of the supply shall not include any discount which is given</a:t>
            </a:r>
            <a:r>
              <a:rPr lang="en-IN" i="1" dirty="0" smtClean="0"/>
              <a:t>––</a:t>
            </a:r>
          </a:p>
          <a:p>
            <a:pPr marL="342900" indent="-342900">
              <a:buFont typeface="+mj-lt"/>
              <a:buAutoNum type="alphaLcParenR"/>
            </a:pPr>
            <a:r>
              <a:rPr lang="en-IN" i="1" dirty="0" smtClean="0"/>
              <a:t> before </a:t>
            </a:r>
            <a:r>
              <a:rPr lang="en-IN" i="1" dirty="0"/>
              <a:t>or at the time of the supply if such discount has been duly recorded in the invoice issued in respect of such supply; and </a:t>
            </a:r>
            <a:endParaRPr lang="en-IN" i="1" dirty="0" smtClean="0"/>
          </a:p>
          <a:p>
            <a:pPr marL="342900" indent="-342900">
              <a:buFont typeface="+mj-lt"/>
              <a:buAutoNum type="alphaLcParenR"/>
            </a:pPr>
            <a:r>
              <a:rPr lang="en-IN" i="1" dirty="0" smtClean="0"/>
              <a:t>after </a:t>
            </a:r>
            <a:r>
              <a:rPr lang="en-IN" i="1" dirty="0"/>
              <a:t>the supply has been effected, if— </a:t>
            </a:r>
            <a:endParaRPr lang="en-IN" i="1" dirty="0" smtClean="0"/>
          </a:p>
          <a:p>
            <a:pPr marL="400050" indent="-400050">
              <a:buFont typeface="+mj-lt"/>
              <a:buAutoNum type="romanLcPeriod"/>
            </a:pPr>
            <a:r>
              <a:rPr lang="en-IN" i="1" dirty="0" smtClean="0"/>
              <a:t>such </a:t>
            </a:r>
            <a:r>
              <a:rPr lang="en-IN" i="1" dirty="0"/>
              <a:t>discount is established in terms of an agreement entered into at or before the time of such supply and specifically linked to relevant invoices; </a:t>
            </a:r>
            <a:r>
              <a:rPr lang="en-IN" i="1" dirty="0" smtClean="0"/>
              <a:t>and</a:t>
            </a:r>
          </a:p>
          <a:p>
            <a:pPr marL="400050" indent="-400050">
              <a:buFont typeface="+mj-lt"/>
              <a:buAutoNum type="romanLcPeriod"/>
            </a:pPr>
            <a:r>
              <a:rPr lang="en-IN" i="1" dirty="0" smtClean="0"/>
              <a:t> input </a:t>
            </a:r>
            <a:r>
              <a:rPr lang="en-IN" i="1" dirty="0"/>
              <a:t>tax credit as is attributable to the discount on the basis of document issued by the supplier has been reversed by the recipient of the supply</a:t>
            </a:r>
            <a:r>
              <a:rPr lang="en-IN" i="1" dirty="0" smtClean="0"/>
              <a:t>.</a:t>
            </a:r>
          </a:p>
          <a:p>
            <a:r>
              <a:rPr lang="en-IN" i="1" dirty="0" smtClean="0"/>
              <a:t> </a:t>
            </a:r>
            <a:r>
              <a:rPr lang="en-IN" b="1" i="1" dirty="0"/>
              <a:t>(4) </a:t>
            </a:r>
            <a:r>
              <a:rPr lang="en-IN" i="1" dirty="0"/>
              <a:t>Where the value of the supply of goods or services or both cannot be determined under sub-section (1), the same shall be determined in such manner as may be prescribed. </a:t>
            </a:r>
          </a:p>
        </p:txBody>
      </p:sp>
      <p:sp>
        <p:nvSpPr>
          <p:cNvPr id="3" name="Rectangle 2"/>
          <p:cNvSpPr/>
          <p:nvPr/>
        </p:nvSpPr>
        <p:spPr>
          <a:xfrm>
            <a:off x="0" y="0"/>
            <a:ext cx="9144000" cy="6858000"/>
          </a:xfrm>
          <a:prstGeom prst="rect">
            <a:avLst/>
          </a:prstGeom>
          <a:noFill/>
          <a:ln w="190500" cap="rnd" cmpd="thickThin">
            <a:solidFill>
              <a:srgbClr val="0070C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23543224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476672"/>
            <a:ext cx="8784976" cy="5909310"/>
          </a:xfrm>
          <a:prstGeom prst="rect">
            <a:avLst/>
          </a:prstGeom>
        </p:spPr>
        <p:txBody>
          <a:bodyPr wrap="square">
            <a:spAutoFit/>
          </a:bodyPr>
          <a:lstStyle/>
          <a:p>
            <a:pPr algn="just"/>
            <a:r>
              <a:rPr lang="en-IN" b="1" dirty="0"/>
              <a:t>(</a:t>
            </a:r>
            <a:r>
              <a:rPr lang="en-IN" b="1" i="1" dirty="0"/>
              <a:t>5)</a:t>
            </a:r>
            <a:r>
              <a:rPr lang="en-IN" i="1" dirty="0"/>
              <a:t> Notwithstanding anything contained in sub-section (1) or sub-section (4), the value of such supplies as may be notified by the Government on the recommendations of the Council shall be determined in such manner as may be prescribed. </a:t>
            </a:r>
            <a:endParaRPr lang="en-IN" i="1" dirty="0" smtClean="0"/>
          </a:p>
          <a:p>
            <a:pPr algn="just"/>
            <a:r>
              <a:rPr lang="en-IN" i="1" dirty="0" smtClean="0"/>
              <a:t>Explanation</a:t>
            </a:r>
            <a:r>
              <a:rPr lang="en-IN" i="1" dirty="0"/>
              <a:t>.—For the purposes of this Act</a:t>
            </a:r>
            <a:r>
              <a:rPr lang="en-IN" i="1" dirty="0" smtClean="0"/>
              <a:t>,––</a:t>
            </a:r>
          </a:p>
          <a:p>
            <a:pPr algn="just"/>
            <a:r>
              <a:rPr lang="en-IN" i="1" dirty="0" smtClean="0"/>
              <a:t> </a:t>
            </a:r>
            <a:r>
              <a:rPr lang="en-IN" b="1" i="1" dirty="0"/>
              <a:t>(a) </a:t>
            </a:r>
            <a:r>
              <a:rPr lang="en-IN" i="1" dirty="0"/>
              <a:t>persons shall be deemed to be “related persons” if</a:t>
            </a:r>
            <a:r>
              <a:rPr lang="en-IN" i="1" dirty="0" smtClean="0"/>
              <a:t>––</a:t>
            </a:r>
          </a:p>
          <a:p>
            <a:pPr algn="just"/>
            <a:r>
              <a:rPr lang="en-IN" i="1" dirty="0" smtClean="0"/>
              <a:t> </a:t>
            </a:r>
            <a:r>
              <a:rPr lang="en-IN" i="1" dirty="0"/>
              <a:t>(i) such persons are officers or directors of one another’s businesses; </a:t>
            </a:r>
            <a:endParaRPr lang="en-IN" i="1" dirty="0" smtClean="0"/>
          </a:p>
          <a:p>
            <a:pPr algn="just"/>
            <a:r>
              <a:rPr lang="en-IN" i="1" dirty="0" smtClean="0"/>
              <a:t>(</a:t>
            </a:r>
            <a:r>
              <a:rPr lang="en-IN" i="1" dirty="0"/>
              <a:t>ii) such persons are legally recognised partners in business</a:t>
            </a:r>
            <a:r>
              <a:rPr lang="en-IN" i="1" dirty="0" smtClean="0"/>
              <a:t>;</a:t>
            </a:r>
          </a:p>
          <a:p>
            <a:pPr algn="just"/>
            <a:r>
              <a:rPr lang="en-IN" i="1" dirty="0" smtClean="0"/>
              <a:t> </a:t>
            </a:r>
            <a:r>
              <a:rPr lang="en-IN" i="1" dirty="0"/>
              <a:t>(iii) such persons are employer and employee</a:t>
            </a:r>
            <a:r>
              <a:rPr lang="en-IN" i="1" dirty="0" smtClean="0"/>
              <a:t>;</a:t>
            </a:r>
          </a:p>
          <a:p>
            <a:pPr algn="just"/>
            <a:r>
              <a:rPr lang="en-IN" i="1" dirty="0" smtClean="0"/>
              <a:t> </a:t>
            </a:r>
            <a:r>
              <a:rPr lang="en-IN" i="1" dirty="0"/>
              <a:t>(iv) any person directly or indirectly owns, controls or holds twenty-five per cent. or more of the outstanding voting stock or shares of both of them; </a:t>
            </a:r>
            <a:endParaRPr lang="en-IN" i="1" dirty="0" smtClean="0"/>
          </a:p>
          <a:p>
            <a:pPr algn="just"/>
            <a:r>
              <a:rPr lang="en-IN" i="1" dirty="0" smtClean="0"/>
              <a:t>(</a:t>
            </a:r>
            <a:r>
              <a:rPr lang="en-IN" i="1" dirty="0"/>
              <a:t>v) one of them directly or indirectly controls the other</a:t>
            </a:r>
            <a:r>
              <a:rPr lang="en-IN" i="1" dirty="0" smtClean="0"/>
              <a:t>;</a:t>
            </a:r>
          </a:p>
          <a:p>
            <a:pPr algn="just"/>
            <a:r>
              <a:rPr lang="en-IN" i="1" dirty="0" smtClean="0"/>
              <a:t> </a:t>
            </a:r>
            <a:r>
              <a:rPr lang="en-IN" i="1" dirty="0"/>
              <a:t>(vi) both of them are directly or indirectly controlled by a third person</a:t>
            </a:r>
            <a:r>
              <a:rPr lang="en-IN" i="1" dirty="0" smtClean="0"/>
              <a:t>;</a:t>
            </a:r>
          </a:p>
          <a:p>
            <a:pPr algn="just"/>
            <a:r>
              <a:rPr lang="en-IN" i="1" dirty="0" smtClean="0"/>
              <a:t> </a:t>
            </a:r>
            <a:r>
              <a:rPr lang="en-IN" i="1" dirty="0"/>
              <a:t>(vii) together they directly or indirectly control a third person; or </a:t>
            </a:r>
            <a:endParaRPr lang="en-IN" i="1" dirty="0" smtClean="0"/>
          </a:p>
          <a:p>
            <a:pPr algn="just"/>
            <a:r>
              <a:rPr lang="en-IN" i="1" dirty="0" smtClean="0"/>
              <a:t>(</a:t>
            </a:r>
            <a:r>
              <a:rPr lang="en-IN" i="1" dirty="0"/>
              <a:t>viii) they are members of the same </a:t>
            </a:r>
            <a:r>
              <a:rPr lang="en-IN" i="1" dirty="0" smtClean="0"/>
              <a:t>family.</a:t>
            </a:r>
          </a:p>
          <a:p>
            <a:pPr algn="just"/>
            <a:endParaRPr lang="en-IN" i="1" dirty="0" smtClean="0"/>
          </a:p>
          <a:p>
            <a:pPr algn="just"/>
            <a:r>
              <a:rPr lang="en-IN" b="1" i="1" dirty="0"/>
              <a:t>(b)</a:t>
            </a:r>
            <a:r>
              <a:rPr lang="en-IN" i="1" dirty="0"/>
              <a:t> the term “person” also includes legal persons; </a:t>
            </a:r>
            <a:endParaRPr lang="en-IN" i="1" dirty="0" smtClean="0"/>
          </a:p>
          <a:p>
            <a:pPr algn="just"/>
            <a:endParaRPr lang="en-IN" i="1" dirty="0" smtClean="0"/>
          </a:p>
          <a:p>
            <a:pPr algn="just"/>
            <a:r>
              <a:rPr lang="en-IN" b="1" i="1" dirty="0" smtClean="0"/>
              <a:t>(</a:t>
            </a:r>
            <a:r>
              <a:rPr lang="en-IN" b="1" i="1" dirty="0"/>
              <a:t>c) </a:t>
            </a:r>
            <a:r>
              <a:rPr lang="en-IN" i="1" dirty="0"/>
              <a:t>persons who are associated in the business of one another in that one is the sole agent or sole distributor or sole concessionaire, howsoever described, of the other, shall be deemed to be </a:t>
            </a:r>
            <a:r>
              <a:rPr lang="en-IN" i="1" dirty="0" smtClean="0"/>
              <a:t>related.</a:t>
            </a:r>
            <a:endParaRPr lang="en-IN" i="1" dirty="0"/>
          </a:p>
        </p:txBody>
      </p:sp>
      <p:sp>
        <p:nvSpPr>
          <p:cNvPr id="3" name="Rectangle 2"/>
          <p:cNvSpPr/>
          <p:nvPr/>
        </p:nvSpPr>
        <p:spPr>
          <a:xfrm>
            <a:off x="0" y="0"/>
            <a:ext cx="9144000" cy="6858000"/>
          </a:xfrm>
          <a:prstGeom prst="rect">
            <a:avLst/>
          </a:prstGeom>
          <a:noFill/>
          <a:ln w="190500" cap="rnd" cmpd="thickThin">
            <a:solidFill>
              <a:srgbClr val="0070C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27596380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25830" y="2308860"/>
            <a:ext cx="7258050" cy="2112228"/>
          </a:xfrm>
          <a:prstGeom prst="rect">
            <a:avLst/>
          </a:prstGeom>
        </p:spPr>
        <p:txBody>
          <a:bodyPr wrap="square">
            <a:spAutoFit/>
          </a:bodyPr>
          <a:lstStyle/>
          <a:p>
            <a:pPr algn="ctr">
              <a:defRPr/>
            </a:pPr>
            <a:r>
              <a:rPr lang="en-IN" sz="4400" b="1" dirty="0">
                <a:ln w="0"/>
                <a:solidFill>
                  <a:schemeClr val="tx2">
                    <a:lumMod val="75000"/>
                  </a:schemeClr>
                </a:solidFill>
                <a:effectLst>
                  <a:outerShdw blurRad="38100" dist="25400" dir="5400000" algn="ctr" rotWithShape="0">
                    <a:srgbClr val="6E747A">
                      <a:alpha val="43000"/>
                    </a:srgbClr>
                  </a:outerShdw>
                </a:effectLst>
              </a:rPr>
              <a:t>Valuation Rules under CGST Rules, 2017</a:t>
            </a:r>
          </a:p>
          <a:p>
            <a:pPr algn="ctr">
              <a:defRPr/>
            </a:pPr>
            <a:r>
              <a:rPr lang="en-IN" sz="4400" b="1" dirty="0">
                <a:ln w="0"/>
                <a:solidFill>
                  <a:schemeClr val="tx2">
                    <a:lumMod val="75000"/>
                  </a:schemeClr>
                </a:solidFill>
                <a:effectLst>
                  <a:outerShdw blurRad="38100" dist="25400" dir="5400000" algn="ctr" rotWithShape="0">
                    <a:srgbClr val="6E747A">
                      <a:alpha val="43000"/>
                    </a:srgbClr>
                  </a:outerShdw>
                </a:effectLst>
              </a:rPr>
              <a:t>(Rule 27 to 35)</a:t>
            </a:r>
          </a:p>
        </p:txBody>
      </p:sp>
    </p:spTree>
    <p:extLst>
      <p:ext uri="{BB962C8B-B14F-4D97-AF65-F5344CB8AC3E}">
        <p14:creationId xmlns:p14="http://schemas.microsoft.com/office/powerpoint/2010/main" val="14364934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620688"/>
            <a:ext cx="8424936" cy="648072"/>
          </a:xfrm>
        </p:spPr>
        <p:txBody>
          <a:bodyPr>
            <a:normAutofit fontScale="90000"/>
          </a:bodyPr>
          <a:lstStyle/>
          <a:p>
            <a:r>
              <a:rPr lang="en-IN" dirty="0"/>
              <a:t>CGST Rules </a:t>
            </a:r>
            <a:r>
              <a:rPr lang="en-IN" dirty="0" smtClean="0"/>
              <a:t>2017:-</a:t>
            </a:r>
            <a:endParaRPr lang="en-IN" dirty="0"/>
          </a:p>
        </p:txBody>
      </p:sp>
      <p:sp>
        <p:nvSpPr>
          <p:cNvPr id="3" name="Rectangle 2"/>
          <p:cNvSpPr/>
          <p:nvPr/>
        </p:nvSpPr>
        <p:spPr>
          <a:xfrm>
            <a:off x="204654" y="1198493"/>
            <a:ext cx="8687826" cy="646331"/>
          </a:xfrm>
          <a:prstGeom prst="rect">
            <a:avLst/>
          </a:prstGeom>
        </p:spPr>
        <p:txBody>
          <a:bodyPr wrap="square">
            <a:spAutoFit/>
          </a:bodyPr>
          <a:lstStyle/>
          <a:p>
            <a:r>
              <a:rPr lang="en-IN" b="1" i="1" dirty="0"/>
              <a:t>27. </a:t>
            </a:r>
            <a:r>
              <a:rPr lang="en-IN" b="1" i="1" u="sng" dirty="0"/>
              <a:t>Value of supply of goods or services where the consideration is not wholly in money</a:t>
            </a:r>
          </a:p>
        </p:txBody>
      </p:sp>
      <p:sp>
        <p:nvSpPr>
          <p:cNvPr id="4" name="Rectangle 3"/>
          <p:cNvSpPr/>
          <p:nvPr/>
        </p:nvSpPr>
        <p:spPr>
          <a:xfrm>
            <a:off x="323528" y="1895921"/>
            <a:ext cx="8280920" cy="3693319"/>
          </a:xfrm>
          <a:prstGeom prst="rect">
            <a:avLst/>
          </a:prstGeom>
        </p:spPr>
        <p:txBody>
          <a:bodyPr wrap="square">
            <a:spAutoFit/>
          </a:bodyPr>
          <a:lstStyle/>
          <a:p>
            <a:r>
              <a:rPr lang="en-IN" i="1" dirty="0"/>
              <a:t>Where the supply of goods or services is for a consideration not wholly in money, the value of the supply shall,- </a:t>
            </a:r>
            <a:endParaRPr lang="en-IN" i="1" dirty="0" smtClean="0"/>
          </a:p>
          <a:p>
            <a:pPr marL="342900" indent="-342900">
              <a:buFont typeface="+mj-lt"/>
              <a:buAutoNum type="alphaLcParenR"/>
            </a:pPr>
            <a:r>
              <a:rPr lang="en-IN" i="1" dirty="0" smtClean="0"/>
              <a:t>be </a:t>
            </a:r>
            <a:r>
              <a:rPr lang="en-IN" i="1" dirty="0"/>
              <a:t>the open market value of such </a:t>
            </a:r>
            <a:r>
              <a:rPr lang="en-IN" i="1" dirty="0" smtClean="0"/>
              <a:t>supply; </a:t>
            </a:r>
          </a:p>
          <a:p>
            <a:pPr marL="342900" indent="-342900">
              <a:buFont typeface="+mj-lt"/>
              <a:buAutoNum type="alphaLcParenR"/>
            </a:pPr>
            <a:r>
              <a:rPr lang="en-IN" i="1" dirty="0" smtClean="0"/>
              <a:t> </a:t>
            </a:r>
            <a:r>
              <a:rPr lang="en-IN" i="1" dirty="0"/>
              <a:t>if the open market value is not available under clause (a), be the sum total of consideration in money and any such further amount in money as is equivalent to the consideration not in money, if such amount is known at the time of supply; </a:t>
            </a:r>
            <a:endParaRPr lang="en-IN" i="1" dirty="0" smtClean="0"/>
          </a:p>
          <a:p>
            <a:pPr marL="342900" indent="-342900">
              <a:buFont typeface="+mj-lt"/>
              <a:buAutoNum type="alphaLcParenR"/>
            </a:pPr>
            <a:r>
              <a:rPr lang="en-IN" i="1" dirty="0" smtClean="0"/>
              <a:t>if </a:t>
            </a:r>
            <a:r>
              <a:rPr lang="en-IN" i="1" dirty="0"/>
              <a:t>the value of supply is not determinable under clause (a) or clause (b), be the value of supply of goods or services or both of like kind and quality; </a:t>
            </a:r>
            <a:endParaRPr lang="en-IN" i="1" dirty="0" smtClean="0"/>
          </a:p>
          <a:p>
            <a:pPr marL="342900" indent="-342900">
              <a:buFont typeface="+mj-lt"/>
              <a:buAutoNum type="alphaLcParenR"/>
            </a:pPr>
            <a:r>
              <a:rPr lang="en-IN" i="1" dirty="0" smtClean="0"/>
              <a:t> </a:t>
            </a:r>
            <a:r>
              <a:rPr lang="en-IN" i="1" dirty="0"/>
              <a:t>if the value is not determinable under clause (a) or clause (b) or clause (c), be the sum total of consideration in money and such further amount in money that is equivalent to consideration not in money as determined by the application of rule 30 or rule 31 in that order. </a:t>
            </a:r>
          </a:p>
        </p:txBody>
      </p:sp>
      <p:sp>
        <p:nvSpPr>
          <p:cNvPr id="5" name="Rectangle 4"/>
          <p:cNvSpPr/>
          <p:nvPr/>
        </p:nvSpPr>
        <p:spPr>
          <a:xfrm>
            <a:off x="0" y="0"/>
            <a:ext cx="9144000" cy="6858000"/>
          </a:xfrm>
          <a:prstGeom prst="rect">
            <a:avLst/>
          </a:prstGeom>
          <a:noFill/>
          <a:ln w="190500" cap="rnd" cmpd="thickThin">
            <a:solidFill>
              <a:srgbClr val="0070C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6270032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720080"/>
          </a:xfrm>
        </p:spPr>
        <p:txBody>
          <a:bodyPr/>
          <a:lstStyle/>
          <a:p>
            <a:r>
              <a:rPr lang="en-US" dirty="0" smtClean="0"/>
              <a:t>Rule 27 of CGST Rules(Summary)</a:t>
            </a:r>
            <a:endParaRPr lang="en-IN" dirty="0"/>
          </a:p>
        </p:txBody>
      </p:sp>
      <p:sp>
        <p:nvSpPr>
          <p:cNvPr id="3" name="Rectangle 2"/>
          <p:cNvSpPr/>
          <p:nvPr/>
        </p:nvSpPr>
        <p:spPr>
          <a:xfrm>
            <a:off x="45720" y="1428750"/>
            <a:ext cx="8990776" cy="4832092"/>
          </a:xfrm>
          <a:prstGeom prst="rect">
            <a:avLst/>
          </a:prstGeom>
        </p:spPr>
        <p:txBody>
          <a:bodyPr wrap="square">
            <a:spAutoFit/>
          </a:bodyPr>
          <a:lstStyle/>
          <a:p>
            <a:r>
              <a:rPr lang="en-IN" sz="2800" dirty="0">
                <a:latin typeface="Palatino Linotype" pitchFamily="18" charset="0"/>
              </a:rPr>
              <a:t>Value of supply of goods or services where </a:t>
            </a:r>
            <a:br>
              <a:rPr lang="en-IN" sz="2800" dirty="0">
                <a:latin typeface="Palatino Linotype" pitchFamily="18" charset="0"/>
              </a:rPr>
            </a:br>
            <a:r>
              <a:rPr lang="en-IN" sz="2800" dirty="0">
                <a:latin typeface="Palatino Linotype" pitchFamily="18" charset="0"/>
              </a:rPr>
              <a:t>consideration is not wholly in money</a:t>
            </a:r>
          </a:p>
          <a:p>
            <a:endParaRPr lang="en-US" sz="2800" dirty="0">
              <a:latin typeface="Palatino Linotype" pitchFamily="18" charset="0"/>
            </a:endParaRPr>
          </a:p>
          <a:p>
            <a:pPr>
              <a:spcBef>
                <a:spcPts val="0"/>
              </a:spcBef>
            </a:pPr>
            <a:r>
              <a:rPr lang="en-US" sz="2800" dirty="0">
                <a:latin typeface="Palatino Linotype" pitchFamily="18" charset="0"/>
              </a:rPr>
              <a:t>The value of supply shall be-</a:t>
            </a:r>
          </a:p>
          <a:p>
            <a:pPr marL="457200" indent="-457200">
              <a:spcBef>
                <a:spcPts val="0"/>
              </a:spcBef>
              <a:buFont typeface="+mj-lt"/>
              <a:buAutoNum type="alphaLcParenR"/>
            </a:pPr>
            <a:r>
              <a:rPr lang="en-US" sz="2800" dirty="0">
                <a:latin typeface="Palatino Linotype" pitchFamily="18" charset="0"/>
              </a:rPr>
              <a:t>The </a:t>
            </a:r>
            <a:r>
              <a:rPr lang="en-US" sz="2800" u="sng" dirty="0">
                <a:latin typeface="Palatino Linotype" pitchFamily="18" charset="0"/>
              </a:rPr>
              <a:t>open market value</a:t>
            </a:r>
            <a:r>
              <a:rPr lang="en-US" sz="2800" dirty="0">
                <a:latin typeface="Palatino Linotype" pitchFamily="18" charset="0"/>
              </a:rPr>
              <a:t> of such supply</a:t>
            </a:r>
          </a:p>
          <a:p>
            <a:pPr marL="457200" indent="-457200">
              <a:spcBef>
                <a:spcPts val="0"/>
              </a:spcBef>
              <a:buFont typeface="+mj-lt"/>
              <a:buAutoNum type="alphaLcParenR"/>
            </a:pPr>
            <a:endParaRPr lang="en-US" sz="2800" dirty="0">
              <a:latin typeface="Palatino Linotype" pitchFamily="18" charset="0"/>
            </a:endParaRPr>
          </a:p>
          <a:p>
            <a:pPr marL="457200" indent="-457200">
              <a:spcBef>
                <a:spcPts val="0"/>
              </a:spcBef>
              <a:buFont typeface="+mj-lt"/>
              <a:buAutoNum type="alphaLcParenR"/>
            </a:pPr>
            <a:r>
              <a:rPr lang="en-US" sz="2800" dirty="0">
                <a:latin typeface="Palatino Linotype" pitchFamily="18" charset="0"/>
              </a:rPr>
              <a:t>If open market value not available, </a:t>
            </a:r>
            <a:r>
              <a:rPr lang="en-US" sz="2800" dirty="0" smtClean="0">
                <a:latin typeface="Palatino Linotype" pitchFamily="18" charset="0"/>
              </a:rPr>
              <a:t>be </a:t>
            </a:r>
            <a:r>
              <a:rPr lang="en-US" sz="2800" dirty="0">
                <a:latin typeface="Palatino Linotype" pitchFamily="18" charset="0"/>
              </a:rPr>
              <a:t>the sum total of consideration in money and such further amount in money as is equivalent to consideration not in money if such amount is not known at time of supply</a:t>
            </a:r>
          </a:p>
        </p:txBody>
      </p:sp>
    </p:spTree>
    <p:extLst>
      <p:ext uri="{BB962C8B-B14F-4D97-AF65-F5344CB8AC3E}">
        <p14:creationId xmlns:p14="http://schemas.microsoft.com/office/powerpoint/2010/main" val="1882252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5730" y="925830"/>
            <a:ext cx="8910766" cy="4832092"/>
          </a:xfrm>
          <a:prstGeom prst="rect">
            <a:avLst/>
          </a:prstGeom>
        </p:spPr>
        <p:txBody>
          <a:bodyPr wrap="square">
            <a:spAutoFit/>
          </a:bodyPr>
          <a:lstStyle/>
          <a:p>
            <a:pPr>
              <a:spcBef>
                <a:spcPts val="0"/>
              </a:spcBef>
            </a:pPr>
            <a:r>
              <a:rPr lang="en-US" sz="2800" dirty="0">
                <a:latin typeface="Palatino Linotype" pitchFamily="18" charset="0"/>
              </a:rPr>
              <a:t>The value of supply shall be-</a:t>
            </a:r>
          </a:p>
          <a:p>
            <a:pPr marL="457200" indent="-457200" algn="just">
              <a:spcBef>
                <a:spcPts val="0"/>
              </a:spcBef>
              <a:buFont typeface="+mj-lt"/>
              <a:buAutoNum type="alphaLcParenR" startAt="3"/>
            </a:pPr>
            <a:endParaRPr lang="en-US" sz="2800" dirty="0">
              <a:latin typeface="Palatino Linotype" pitchFamily="18" charset="0"/>
            </a:endParaRPr>
          </a:p>
          <a:p>
            <a:pPr marL="457200" indent="-457200" algn="just">
              <a:spcBef>
                <a:spcPts val="0"/>
              </a:spcBef>
              <a:buFont typeface="+mj-lt"/>
              <a:buAutoNum type="alphaLcParenR" startAt="3"/>
            </a:pPr>
            <a:r>
              <a:rPr lang="en-US" sz="2800" dirty="0">
                <a:latin typeface="Palatino Linotype" pitchFamily="18" charset="0"/>
              </a:rPr>
              <a:t>If value is not determinable under (a) or (b), the </a:t>
            </a:r>
            <a:r>
              <a:rPr lang="en-US" sz="2800" u="sng" dirty="0">
                <a:latin typeface="Palatino Linotype" pitchFamily="18" charset="0"/>
              </a:rPr>
              <a:t>value of supply of goods/ services of like kind and quality</a:t>
            </a:r>
          </a:p>
          <a:p>
            <a:pPr marL="457200" indent="-457200" algn="just">
              <a:spcBef>
                <a:spcPts val="0"/>
              </a:spcBef>
              <a:buFont typeface="+mj-lt"/>
              <a:buAutoNum type="alphaLcParenR" startAt="3"/>
            </a:pPr>
            <a:endParaRPr lang="en-US" sz="2800" dirty="0">
              <a:latin typeface="Palatino Linotype" pitchFamily="18" charset="0"/>
            </a:endParaRPr>
          </a:p>
          <a:p>
            <a:pPr marL="457200" indent="-457200" algn="just">
              <a:spcBef>
                <a:spcPts val="0"/>
              </a:spcBef>
              <a:buFont typeface="+mj-lt"/>
              <a:buAutoNum type="alphaLcParenR" startAt="3"/>
            </a:pPr>
            <a:r>
              <a:rPr lang="en-US" sz="2800" dirty="0">
                <a:latin typeface="Palatino Linotype" pitchFamily="18" charset="0"/>
              </a:rPr>
              <a:t>If value not determinable under (a), (b) or (c), be the sum total of consideration in money and such further amount in money that is equivalent to consideration not in money as determined by application of rule 30 or 31 in that order.</a:t>
            </a:r>
          </a:p>
        </p:txBody>
      </p:sp>
    </p:spTree>
    <p:extLst>
      <p:ext uri="{BB962C8B-B14F-4D97-AF65-F5344CB8AC3E}">
        <p14:creationId xmlns:p14="http://schemas.microsoft.com/office/powerpoint/2010/main" val="81474344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596</TotalTime>
  <Words>4607</Words>
  <Application>Microsoft Office PowerPoint</Application>
  <PresentationFormat>On-screen Show (4:3)</PresentationFormat>
  <Paragraphs>272</Paragraphs>
  <Slides>33</Slides>
  <Notes>1</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Urban</vt:lpstr>
      <vt:lpstr>VALUATION </vt:lpstr>
      <vt:lpstr>LEGAL PROVISION</vt:lpstr>
      <vt:lpstr>Statutory Provisions:-</vt:lpstr>
      <vt:lpstr>PowerPoint Presentation</vt:lpstr>
      <vt:lpstr>PowerPoint Presentation</vt:lpstr>
      <vt:lpstr>PowerPoint Presentation</vt:lpstr>
      <vt:lpstr>CGST Rules 2017:-</vt:lpstr>
      <vt:lpstr>Rule 27 of CGST Rules(Summary)</vt:lpstr>
      <vt:lpstr>PowerPoint Presentation</vt:lpstr>
      <vt:lpstr>28. Value of supply of goods or services or both between distinct or related persons, other than through an agent</vt:lpstr>
      <vt:lpstr>29. Value of supply of goods made or received through an agent</vt:lpstr>
      <vt:lpstr>30. Value of supply of goods or services or both based on cost</vt:lpstr>
      <vt:lpstr>31A. Value of supply in case of lottery, betting, gambling and horse racing.-</vt:lpstr>
      <vt:lpstr>32. Determination of value in respect of certain supplies</vt:lpstr>
      <vt:lpstr>PowerPoint Presentation</vt:lpstr>
      <vt:lpstr>PowerPoint Presentation</vt:lpstr>
      <vt:lpstr>PowerPoint Presentation</vt:lpstr>
      <vt:lpstr>PowerPoint Presentation</vt:lpstr>
      <vt:lpstr>33. Value of supply of services in case of pure agent</vt:lpstr>
      <vt:lpstr>34. Rate of exchange of currency, other than Indian rupees, for determination of value  </vt:lpstr>
      <vt:lpstr>PowerPoint Presentation</vt:lpstr>
      <vt:lpstr>Relevant circulars, notifications, clarifications issued by Government:</vt:lpstr>
      <vt:lpstr>Related provisions of the Statute: </vt:lpstr>
      <vt:lpstr>PowerPoint Presentation</vt:lpstr>
      <vt:lpstr>Issues related to valuation</vt:lpstr>
      <vt:lpstr>PowerPoint Presentation</vt:lpstr>
      <vt:lpstr>PowerPoint Presentation</vt:lpstr>
      <vt:lpstr>SCHEDULE – I</vt:lpstr>
      <vt:lpstr>PowerPoint Presentation</vt:lpstr>
      <vt:lpstr>PowerPoint Presentation</vt:lpstr>
      <vt:lpstr>  VALUE OF TAXABLE SUPPLY BETWEEN DISTINCT OR RELATED PERSONS OTHER THAN THROUGH AN AGENT(RULE 28).  </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VALUATION</dc:title>
  <dc:creator>sit</dc:creator>
  <cp:lastModifiedBy>archana</cp:lastModifiedBy>
  <cp:revision>78</cp:revision>
  <dcterms:created xsi:type="dcterms:W3CDTF">2018-07-09T10:44:23Z</dcterms:created>
  <dcterms:modified xsi:type="dcterms:W3CDTF">2018-07-12T13:47:29Z</dcterms:modified>
</cp:coreProperties>
</file>