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63"/>
  </p:notesMasterIdLst>
  <p:sldIdLst>
    <p:sldId id="256" r:id="rId2"/>
    <p:sldId id="291" r:id="rId3"/>
    <p:sldId id="292" r:id="rId4"/>
    <p:sldId id="293" r:id="rId5"/>
    <p:sldId id="295" r:id="rId6"/>
    <p:sldId id="296" r:id="rId7"/>
    <p:sldId id="297" r:id="rId8"/>
    <p:sldId id="302" r:id="rId9"/>
    <p:sldId id="303" r:id="rId10"/>
    <p:sldId id="304" r:id="rId11"/>
    <p:sldId id="307" r:id="rId12"/>
    <p:sldId id="305" r:id="rId13"/>
    <p:sldId id="308" r:id="rId14"/>
    <p:sldId id="309" r:id="rId15"/>
    <p:sldId id="310" r:id="rId16"/>
    <p:sldId id="306" r:id="rId17"/>
    <p:sldId id="311" r:id="rId18"/>
    <p:sldId id="299" r:id="rId19"/>
    <p:sldId id="312" r:id="rId20"/>
    <p:sldId id="313" r:id="rId21"/>
    <p:sldId id="315" r:id="rId22"/>
    <p:sldId id="314" r:id="rId23"/>
    <p:sldId id="316" r:id="rId24"/>
    <p:sldId id="317" r:id="rId25"/>
    <p:sldId id="300" r:id="rId26"/>
    <p:sldId id="318" r:id="rId27"/>
    <p:sldId id="319" r:id="rId28"/>
    <p:sldId id="257" r:id="rId29"/>
    <p:sldId id="260" r:id="rId30"/>
    <p:sldId id="261" r:id="rId31"/>
    <p:sldId id="262" r:id="rId32"/>
    <p:sldId id="263" r:id="rId33"/>
    <p:sldId id="264" r:id="rId34"/>
    <p:sldId id="265" r:id="rId35"/>
    <p:sldId id="266" r:id="rId36"/>
    <p:sldId id="267" r:id="rId37"/>
    <p:sldId id="268" r:id="rId38"/>
    <p:sldId id="269" r:id="rId39"/>
    <p:sldId id="270" r:id="rId40"/>
    <p:sldId id="271" r:id="rId41"/>
    <p:sldId id="272" r:id="rId42"/>
    <p:sldId id="273" r:id="rId43"/>
    <p:sldId id="274" r:id="rId44"/>
    <p:sldId id="275" r:id="rId45"/>
    <p:sldId id="276" r:id="rId46"/>
    <p:sldId id="277" r:id="rId47"/>
    <p:sldId id="278" r:id="rId48"/>
    <p:sldId id="279" r:id="rId49"/>
    <p:sldId id="280" r:id="rId50"/>
    <p:sldId id="281" r:id="rId51"/>
    <p:sldId id="282" r:id="rId52"/>
    <p:sldId id="283" r:id="rId53"/>
    <p:sldId id="284" r:id="rId54"/>
    <p:sldId id="285" r:id="rId55"/>
    <p:sldId id="286" r:id="rId56"/>
    <p:sldId id="287" r:id="rId57"/>
    <p:sldId id="288" r:id="rId58"/>
    <p:sldId id="289" r:id="rId59"/>
    <p:sldId id="290" r:id="rId60"/>
    <p:sldId id="294" r:id="rId61"/>
    <p:sldId id="301" r:id="rId62"/>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p:cViewPr varScale="1">
        <p:scale>
          <a:sx n="66" d="100"/>
          <a:sy n="66" d="100"/>
        </p:scale>
        <p:origin x="-792" y="-102"/>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29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6905625" y="0"/>
            <a:ext cx="5283200" cy="342900"/>
          </a:xfrm>
          <a:prstGeom prst="rect">
            <a:avLst/>
          </a:prstGeom>
        </p:spPr>
        <p:txBody>
          <a:bodyPr vert="horz" lIns="91440" tIns="45720" rIns="91440" bIns="45720" rtlCol="0"/>
          <a:lstStyle>
            <a:lvl1pPr algn="r">
              <a:defRPr sz="1200"/>
            </a:lvl1pPr>
          </a:lstStyle>
          <a:p>
            <a:fld id="{9E594AA7-42EE-42EC-A205-B5CF93F18FE3}" type="datetimeFigureOut">
              <a:rPr lang="en-IN" smtClean="0"/>
              <a:t>31-03-2018</a:t>
            </a:fld>
            <a:endParaRPr lang="en-IN"/>
          </a:p>
        </p:txBody>
      </p:sp>
      <p:sp>
        <p:nvSpPr>
          <p:cNvPr id="4" name="Slide Image Placeholder 3"/>
          <p:cNvSpPr>
            <a:spLocks noGrp="1" noRot="1" noChangeAspect="1"/>
          </p:cNvSpPr>
          <p:nvPr>
            <p:ph type="sldImg" idx="2"/>
          </p:nvPr>
        </p:nvSpPr>
        <p:spPr>
          <a:xfrm>
            <a:off x="3810000" y="514350"/>
            <a:ext cx="4572000" cy="257175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1219200" y="3257550"/>
            <a:ext cx="97536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6513513"/>
            <a:ext cx="5283200" cy="3429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6905625" y="6513513"/>
            <a:ext cx="5283200" cy="342900"/>
          </a:xfrm>
          <a:prstGeom prst="rect">
            <a:avLst/>
          </a:prstGeom>
        </p:spPr>
        <p:txBody>
          <a:bodyPr vert="horz" lIns="91440" tIns="45720" rIns="91440" bIns="45720" rtlCol="0" anchor="b"/>
          <a:lstStyle>
            <a:lvl1pPr algn="r">
              <a:defRPr sz="1200"/>
            </a:lvl1pPr>
          </a:lstStyle>
          <a:p>
            <a:fld id="{B2624545-AD2B-4877-BA27-A76122D8C080}" type="slidenum">
              <a:rPr lang="en-IN" smtClean="0"/>
              <a:t>‹#›</a:t>
            </a:fld>
            <a:endParaRPr lang="en-IN"/>
          </a:p>
        </p:txBody>
      </p:sp>
    </p:spTree>
    <p:extLst>
      <p:ext uri="{BB962C8B-B14F-4D97-AF65-F5344CB8AC3E}">
        <p14:creationId xmlns:p14="http://schemas.microsoft.com/office/powerpoint/2010/main" val="2168097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rbi.org.in/SCRIPTS/BS_CircularIndexDisplay.aspx?Id=11216#F1"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rbi.org.in/SCRIPTS/BS_CircularIndexDisplay.aspx?Id=11216#F2"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RBI/2017-18/129</a:t>
            </a:r>
            <a:br>
              <a:rPr lang="en-IN" dirty="0" smtClean="0"/>
            </a:br>
            <a:r>
              <a:rPr lang="en-IN" dirty="0" smtClean="0"/>
              <a:t>DBR.No.BP.BC.100/21.04.048/2017-18</a:t>
            </a:r>
          </a:p>
          <a:p>
            <a:r>
              <a:rPr lang="en-IN" dirty="0" smtClean="0"/>
              <a:t>February 07, 2018</a:t>
            </a:r>
          </a:p>
          <a:p>
            <a:r>
              <a:rPr lang="en-IN" dirty="0" smtClean="0"/>
              <a:t>All banks and NBFCs regulated by the Reserve Bank of India</a:t>
            </a:r>
          </a:p>
          <a:p>
            <a:r>
              <a:rPr lang="en-IN" dirty="0" smtClean="0"/>
              <a:t>Madam / Dear Sir,</a:t>
            </a:r>
          </a:p>
          <a:p>
            <a:r>
              <a:rPr lang="en-IN" dirty="0" smtClean="0"/>
              <a:t>Relief for MSME Borrowers registered under Goods and Services Tax (GST)</a:t>
            </a:r>
          </a:p>
          <a:p>
            <a:r>
              <a:rPr lang="en-IN" dirty="0" smtClean="0"/>
              <a:t>Presently, banks and NBFCs in India generally classify a loan account as Non-Performing Asset (NPA) based on 90 day and 120 day delinquency norms, respectively. It has been represented to us that formalisation of business through registration under GST had adversely impacted the cash flows of the smaller entities during the transition phase with consequent difficulties in meeting their repayment obligations to banks and NBFCs. As a measure of support to these entities in their transition to a formalised business environment, it has been decided that the exposure of banks and NBFCs to a borrower classified as micro, small and medium enterprise under the Micro, Small and Medium Enterprises Development (MSMED) Act, 2006, shall continue to be classified as a standard asset in the books of banks and NBFCs subject to the following conditions:</a:t>
            </a:r>
          </a:p>
          <a:p>
            <a:r>
              <a:rPr lang="en-IN" dirty="0" smtClean="0"/>
              <a:t>The borrower is registered under the GST regime as on January 31, 2018.</a:t>
            </a:r>
          </a:p>
          <a:p>
            <a:r>
              <a:rPr lang="en-IN" dirty="0" smtClean="0"/>
              <a:t>The aggregate exposure, including non-fund based facilities, of banks and NBFCs, to the borrower does not exceed ₹ 250 million as on January 31, 2018.</a:t>
            </a:r>
          </a:p>
          <a:p>
            <a:r>
              <a:rPr lang="en-IN" dirty="0" smtClean="0"/>
              <a:t>The borrower’s account was standard as on August 31, 2017. </a:t>
            </a:r>
          </a:p>
          <a:p>
            <a:r>
              <a:rPr lang="en-IN" dirty="0" smtClean="0"/>
              <a:t>The amount from the borrower overdue as on September 1, 2017 and payments from the borrower due between September 1, 2017 and January 31, 2018 are paid not later than 180 days from their respective original due dates.</a:t>
            </a:r>
          </a:p>
          <a:p>
            <a:r>
              <a:rPr lang="en-IN" dirty="0" smtClean="0"/>
              <a:t>A provision of 5% shall be made by the banks/NBFCs against the exposures not classified as NPA in terms of this circular. The provision in respect of the account may be reversed as and when no amount is overdue beyond the 90/120</a:t>
            </a:r>
            <a:r>
              <a:rPr lang="en-IN" baseline="30000" dirty="0" smtClean="0">
                <a:hlinkClick r:id="rId3"/>
              </a:rPr>
              <a:t>1</a:t>
            </a:r>
            <a:r>
              <a:rPr lang="en-IN" dirty="0" smtClean="0"/>
              <a:t> day norm, as the case may be.</a:t>
            </a:r>
          </a:p>
          <a:p>
            <a:r>
              <a:rPr lang="en-IN" dirty="0" smtClean="0"/>
              <a:t>The additional time is being provided for the purpose of asset classification only and not for income recognition, i.e., if the interest from the borrower is overdue for more than 90/120</a:t>
            </a:r>
            <a:r>
              <a:rPr lang="en-IN" baseline="30000" dirty="0" smtClean="0">
                <a:hlinkClick r:id="rId4"/>
              </a:rPr>
              <a:t>2</a:t>
            </a:r>
            <a:r>
              <a:rPr lang="en-IN" dirty="0" smtClean="0"/>
              <a:t> days, the same shall not be recognised on accrual basis. </a:t>
            </a:r>
          </a:p>
          <a:p>
            <a:r>
              <a:rPr lang="en-IN" dirty="0" smtClean="0"/>
              <a:t>Yours faithfully,</a:t>
            </a:r>
          </a:p>
          <a:p>
            <a:r>
              <a:rPr lang="en-IN" dirty="0" smtClean="0"/>
              <a:t>(S. K. </a:t>
            </a:r>
            <a:r>
              <a:rPr lang="en-IN" dirty="0" err="1" smtClean="0"/>
              <a:t>Kar</a:t>
            </a:r>
            <a:r>
              <a:rPr lang="en-IN" dirty="0" smtClean="0"/>
              <a:t>)</a:t>
            </a:r>
            <a:br>
              <a:rPr lang="en-IN" dirty="0" smtClean="0"/>
            </a:br>
            <a:r>
              <a:rPr lang="en-IN" dirty="0" smtClean="0"/>
              <a:t>Chief General Manager</a:t>
            </a:r>
          </a:p>
          <a:p>
            <a:endParaRPr lang="en-IN" dirty="0"/>
          </a:p>
        </p:txBody>
      </p:sp>
      <p:sp>
        <p:nvSpPr>
          <p:cNvPr id="4" name="Slide Number Placeholder 3"/>
          <p:cNvSpPr>
            <a:spLocks noGrp="1"/>
          </p:cNvSpPr>
          <p:nvPr>
            <p:ph type="sldNum" sz="quarter" idx="10"/>
          </p:nvPr>
        </p:nvSpPr>
        <p:spPr/>
        <p:txBody>
          <a:bodyPr/>
          <a:lstStyle/>
          <a:p>
            <a:fld id="{B2624545-AD2B-4877-BA27-A76122D8C080}" type="slidenum">
              <a:rPr lang="en-IN" smtClean="0"/>
              <a:t>6</a:t>
            </a:fld>
            <a:endParaRPr lang="en-IN"/>
          </a:p>
        </p:txBody>
      </p:sp>
    </p:spTree>
    <p:extLst>
      <p:ext uri="{BB962C8B-B14F-4D97-AF65-F5344CB8AC3E}">
        <p14:creationId xmlns:p14="http://schemas.microsoft.com/office/powerpoint/2010/main" val="2323772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2624545-AD2B-4877-BA27-A76122D8C080}" type="slidenum">
              <a:rPr lang="en-IN" smtClean="0"/>
              <a:t>30</a:t>
            </a:fld>
            <a:endParaRPr lang="en-IN"/>
          </a:p>
        </p:txBody>
      </p:sp>
    </p:spTree>
    <p:extLst>
      <p:ext uri="{BB962C8B-B14F-4D97-AF65-F5344CB8AC3E}">
        <p14:creationId xmlns:p14="http://schemas.microsoft.com/office/powerpoint/2010/main" val="500717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2624545-AD2B-4877-BA27-A76122D8C080}" type="slidenum">
              <a:rPr lang="en-IN" smtClean="0"/>
              <a:t>37</a:t>
            </a:fld>
            <a:endParaRPr lang="en-IN"/>
          </a:p>
        </p:txBody>
      </p:sp>
    </p:spTree>
    <p:extLst>
      <p:ext uri="{BB962C8B-B14F-4D97-AF65-F5344CB8AC3E}">
        <p14:creationId xmlns:p14="http://schemas.microsoft.com/office/powerpoint/2010/main" val="2574640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16" name="bk object 16"/>
          <p:cNvSpPr/>
          <p:nvPr/>
        </p:nvSpPr>
        <p:spPr>
          <a:xfrm>
            <a:off x="0" y="0"/>
            <a:ext cx="12192000" cy="6857998"/>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1109472" y="957072"/>
            <a:ext cx="9973310" cy="4500880"/>
          </a:xfrm>
          <a:custGeom>
            <a:avLst/>
            <a:gdLst/>
            <a:ahLst/>
            <a:cxnLst/>
            <a:rect l="l" t="t" r="r" b="b"/>
            <a:pathLst>
              <a:path w="9973310" h="4500880">
                <a:moveTo>
                  <a:pt x="0" y="4500372"/>
                </a:moveTo>
                <a:lnTo>
                  <a:pt x="9973056" y="4500372"/>
                </a:lnTo>
                <a:lnTo>
                  <a:pt x="9973056" y="0"/>
                </a:lnTo>
                <a:lnTo>
                  <a:pt x="0" y="0"/>
                </a:lnTo>
                <a:lnTo>
                  <a:pt x="0" y="4500372"/>
                </a:lnTo>
                <a:close/>
              </a:path>
            </a:pathLst>
          </a:custGeom>
          <a:solidFill>
            <a:srgbClr val="000000">
              <a:alpha val="70195"/>
            </a:srgbClr>
          </a:solidFill>
        </p:spPr>
        <p:txBody>
          <a:bodyPr wrap="square" lIns="0" tIns="0" rIns="0" bIns="0" rtlCol="0"/>
          <a:lstStyle/>
          <a:p>
            <a:endParaRPr/>
          </a:p>
        </p:txBody>
      </p:sp>
      <p:sp>
        <p:nvSpPr>
          <p:cNvPr id="2" name="Holder 2"/>
          <p:cNvSpPr>
            <a:spLocks noGrp="1"/>
          </p:cNvSpPr>
          <p:nvPr>
            <p:ph type="ctrTitle"/>
          </p:nvPr>
        </p:nvSpPr>
        <p:spPr>
          <a:xfrm>
            <a:off x="2152269" y="1994357"/>
            <a:ext cx="7887461" cy="757555"/>
          </a:xfrm>
          <a:prstGeom prst="rect">
            <a:avLst/>
          </a:prstGeom>
        </p:spPr>
        <p:txBody>
          <a:bodyPr wrap="square" lIns="0" tIns="0" rIns="0" bIns="0">
            <a:spAutoFit/>
          </a:bodyPr>
          <a:lstStyle>
            <a:lvl1pPr>
              <a:defRPr sz="4800" b="0" i="0">
                <a:solidFill>
                  <a:schemeClr val="bg1"/>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IN" smtClean="0"/>
              <a:t>CA Amresh Overview of Bank Audits 18</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smtClean="0"/>
              <a:t>01/04/2018 DOON</a:t>
            </a:r>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IN" smtClean="0"/>
              <a:t>CA Amresh Overview of Bank Audits 18</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smtClean="0"/>
              <a:t>01/04/2018 DOON</a:t>
            </a:r>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bg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r>
              <a:rPr lang="en-IN" smtClean="0"/>
              <a:t>CA Amresh Overview of Bank Audits 18</a:t>
            </a:r>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smtClean="0"/>
              <a:t>01/04/2018 DOON</a:t>
            </a:r>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r>
              <a:rPr lang="en-IN" smtClean="0"/>
              <a:t>CA Amresh Overview of Bank Audits 18</a:t>
            </a:r>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r>
              <a:rPr lang="en-US" smtClean="0"/>
              <a:t>01/04/2018 DOON</a:t>
            </a:r>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r>
              <a:rPr lang="en-IN" smtClean="0"/>
              <a:t>CA Amresh Overview of Bank Audits 18</a:t>
            </a:r>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r>
              <a:rPr lang="en-US" smtClean="0"/>
              <a:t>01/04/2018 DOON</a:t>
            </a:r>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
              <a:schemeClr val="accent1">
                <a:tint val="66000"/>
                <a:satMod val="160000"/>
                <a:lumMod val="49000"/>
                <a:lumOff val="51000"/>
                <a:alpha val="64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300856" y="711"/>
            <a:ext cx="5590286" cy="635000"/>
          </a:xfrm>
          <a:prstGeom prst="rect">
            <a:avLst/>
          </a:prstGeom>
        </p:spPr>
        <p:txBody>
          <a:bodyPr wrap="square" lIns="0" tIns="0" rIns="0" bIns="0">
            <a:spAutoFit/>
          </a:bodyPr>
          <a:lstStyle>
            <a:lvl1pPr>
              <a:defRPr sz="4000" b="0" i="0">
                <a:solidFill>
                  <a:schemeClr val="bg1"/>
                </a:solidFill>
                <a:latin typeface="Arial"/>
                <a:cs typeface="Arial"/>
              </a:defRPr>
            </a:lvl1pPr>
          </a:lstStyle>
          <a:p>
            <a:endParaRPr/>
          </a:p>
        </p:txBody>
      </p:sp>
      <p:sp>
        <p:nvSpPr>
          <p:cNvPr id="3" name="Holder 3"/>
          <p:cNvSpPr>
            <a:spLocks noGrp="1"/>
          </p:cNvSpPr>
          <p:nvPr>
            <p:ph type="body" idx="1"/>
          </p:nvPr>
        </p:nvSpPr>
        <p:spPr>
          <a:xfrm>
            <a:off x="675792" y="1250441"/>
            <a:ext cx="10840415" cy="1489075"/>
          </a:xfrm>
          <a:prstGeom prst="rect">
            <a:avLst/>
          </a:prstGeom>
        </p:spPr>
        <p:txBody>
          <a:bodyPr wrap="square" lIns="0" tIns="0" rIns="0" bIns="0">
            <a:spAutoFit/>
          </a:bodyPr>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r>
              <a:rPr lang="en-IN" smtClean="0"/>
              <a:t>CA Amresh Overview of Bank Audits 18</a:t>
            </a:r>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r>
              <a:rPr lang="en-US" smtClean="0"/>
              <a:t>01/04/2018 DOON</a:t>
            </a:r>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rbi.org.in/scripts/NotificationUser.aspx?Id=11218&amp;Mode=0#F6" TargetMode="External"/><Relationship Id="rId2" Type="http://schemas.openxmlformats.org/officeDocument/2006/relationships/hyperlink" Target="https://www.rbi.org.in/scripts/NotificationUser.aspx?Id=11218&amp;Mode=0#F5"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rbi.org.in/SCRIPTS/BS_CircularIndexDisplay.aspx?Id=11218#F6" TargetMode="External"/><Relationship Id="rId2" Type="http://schemas.openxmlformats.org/officeDocument/2006/relationships/hyperlink" Target="https://rbi.org.in/SCRIPTS/BS_CircularIndexDisplay.aspx?Id=11218#F5"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rbi.org.in/scripts/NotificationUser.aspx?Id=11218&amp;Mode=0#F9" TargetMode="External"/><Relationship Id="rId2" Type="http://schemas.openxmlformats.org/officeDocument/2006/relationships/hyperlink" Target="https://www.rbi.org.in/scripts/NotificationUser.aspx?Id=11218&amp;Mode=0#AN1" TargetMode="External"/><Relationship Id="rId1" Type="http://schemas.openxmlformats.org/officeDocument/2006/relationships/slideLayout" Target="../slideLayouts/slideLayout3.xml"/><Relationship Id="rId4" Type="http://schemas.openxmlformats.org/officeDocument/2006/relationships/hyperlink" Target="https://www.rbi.org.in/scripts/NotificationUser.aspx?Id=11218&amp;Mode=0#F10"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s://www.rbi.org.in/scripts/NotificationUser.aspx?Id=11218&amp;Mode=0#F11"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www.rbi.org.in/Scripts/BS_ViewMasCirculardetails.aspx?id=9908"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rbi.org.in/SCRIPTS/BS_CircularIndexDisplay.aspx?Id=11218#F13" TargetMode="External"/><Relationship Id="rId2" Type="http://schemas.openxmlformats.org/officeDocument/2006/relationships/hyperlink" Target="https://rbi.org.in/SCRIPTS/BS_CircularIndexDisplay.aspx?Id=11218#F12"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rbi.org.in/scripts/NotificationUser.aspx?Id=11218&amp;Mode=0#F15" TargetMode="External"/><Relationship Id="rId2" Type="http://schemas.openxmlformats.org/officeDocument/2006/relationships/hyperlink" Target="https://www.rbi.org.in/scripts/NotificationUser.aspx?Id=11218&amp;Mode=0#F14" TargetMode="External"/><Relationship Id="rId1" Type="http://schemas.openxmlformats.org/officeDocument/2006/relationships/slideLayout" Target="../slideLayouts/slideLayout3.xml"/><Relationship Id="rId4" Type="http://schemas.openxmlformats.org/officeDocument/2006/relationships/hyperlink" Target="https://www.rbi.org.in/scripts/NotificationUser.aspx?Id=11218&amp;Mode=0#F16"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rbi.org.in/Scripts/BS_ViewMasDirections.aspx?id=11037" TargetMode="External"/><Relationship Id="rId2" Type="http://schemas.openxmlformats.org/officeDocument/2006/relationships/hyperlink" Target="https://www.rbi.org.in/Scripts/NotificationUser.aspx?Id=10304&amp;Mode=0"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29.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3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hyperlink" Target="https://rbi.org.in/SCRIPTS/BS_CircularIndexDisplay.aspx?Id=11218" TargetMode="External"/><Relationship Id="rId2" Type="http://schemas.openxmlformats.org/officeDocument/2006/relationships/hyperlink" Target="https://rbi.org.in/SCRIPTS/BS_CircularIndexDisplay.aspx?Id=11216" TargetMode="Externa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3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5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rbi.org.in/SCRIPTS/BS_CircularIndexDisplay.aspx?Id=11216#F1"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s://rbi.org.in/SCRIPTS/BS_CircularIndexDisplay.aspx?Id=11216#F2"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hyperlink" Target="https://groups.yahoo.com/neo/groups/ICAI_CIRC_MEERUT_CA/info" TargetMode="Externa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7.xml.rels><?xml version="1.0" encoding="UTF-8" standalone="yes"?>
<Relationships xmlns="http://schemas.openxmlformats.org/package/2006/relationships"><Relationship Id="rId3" Type="http://schemas.openxmlformats.org/officeDocument/2006/relationships/hyperlink" Target="https://rbi.org.in/SCRIPTS/BS_CircularIndexDisplay.aspx?Id=11218#F2" TargetMode="External"/><Relationship Id="rId2" Type="http://schemas.openxmlformats.org/officeDocument/2006/relationships/hyperlink" Target="https://rbi.org.in/SCRIPTS/BS_CircularIndexDisplay.aspx?Id=11218#F1"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rbi.org.in/SCRIPTS/BS_CircularIndexDisplay.aspx?Id=11218#F3" TargetMode="External"/><Relationship Id="rId2" Type="http://schemas.openxmlformats.org/officeDocument/2006/relationships/hyperlink" Target="https://www.rbi.org.in/Scripts/NotificationUser.aspx?Id=8894&amp;Mode=0"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rbi.org.in/SCRIPTS/BS_CircularIndexDisplay.aspx?Id=11218#F4"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1295401" y="1219201"/>
            <a:ext cx="8744330" cy="1532712"/>
          </a:xfrm>
        </p:spPr>
        <p:txBody>
          <a:bodyPr/>
          <a:lstStyle/>
          <a:p>
            <a:r>
              <a:rPr lang="en-IN" dirty="0" smtClean="0"/>
              <a:t>Overview of  </a:t>
            </a:r>
            <a:br>
              <a:rPr lang="en-IN" dirty="0" smtClean="0"/>
            </a:br>
            <a:r>
              <a:rPr lang="en-IN" dirty="0" smtClean="0"/>
              <a:t>Bank Branch Audits 2018</a:t>
            </a:r>
            <a:endParaRPr lang="en-IN"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3089394"/>
            <a:ext cx="2286000" cy="2251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371600" y="3657600"/>
            <a:ext cx="4953000" cy="1077218"/>
          </a:xfrm>
          <a:prstGeom prst="rect">
            <a:avLst/>
          </a:prstGeom>
          <a:noFill/>
        </p:spPr>
        <p:txBody>
          <a:bodyPr wrap="square" rtlCol="0">
            <a:spAutoFit/>
          </a:bodyPr>
          <a:lstStyle/>
          <a:p>
            <a:r>
              <a:rPr lang="en-IN" sz="3200" dirty="0" smtClean="0">
                <a:solidFill>
                  <a:schemeClr val="bg1"/>
                </a:solidFill>
              </a:rPr>
              <a:t>CA AMRESH VASHISHT, MEERUT</a:t>
            </a:r>
            <a:endParaRPr lang="en-IN" sz="32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11"/>
            <a:ext cx="10439400" cy="1231106"/>
          </a:xfrm>
        </p:spPr>
        <p:txBody>
          <a:bodyPr/>
          <a:lstStyle/>
          <a:p>
            <a:r>
              <a:rPr lang="en-IN" dirty="0">
                <a:solidFill>
                  <a:srgbClr val="C00000"/>
                </a:solidFill>
              </a:rPr>
              <a:t>C. Implementation Conditions for RP</a:t>
            </a:r>
            <a:r>
              <a:rPr lang="en-IN" dirty="0"/>
              <a:t/>
            </a:r>
            <a:br>
              <a:rPr lang="en-IN" dirty="0"/>
            </a:br>
            <a:endParaRPr lang="en-IN" dirty="0"/>
          </a:p>
        </p:txBody>
      </p:sp>
      <p:sp>
        <p:nvSpPr>
          <p:cNvPr id="3" name="Content Placeholder 2"/>
          <p:cNvSpPr>
            <a:spLocks noGrp="1"/>
          </p:cNvSpPr>
          <p:nvPr>
            <p:ph sz="half" idx="2"/>
          </p:nvPr>
        </p:nvSpPr>
        <p:spPr>
          <a:xfrm>
            <a:off x="304800" y="1577340"/>
            <a:ext cx="11887200" cy="4062651"/>
          </a:xfrm>
        </p:spPr>
        <p:txBody>
          <a:bodyPr/>
          <a:lstStyle/>
          <a:p>
            <a:r>
              <a:rPr lang="en-IN" dirty="0" smtClean="0"/>
              <a:t>5</a:t>
            </a:r>
            <a:r>
              <a:rPr lang="en-IN" dirty="0"/>
              <a:t>. A RP in respect of borrower entities to whom the lenders continue to have credit exposure, </a:t>
            </a:r>
            <a:r>
              <a:rPr lang="en-IN" dirty="0">
                <a:solidFill>
                  <a:srgbClr val="FF0000"/>
                </a:solidFill>
              </a:rPr>
              <a:t>shall be deemed to be ‘implemented’ only if the following conditions are met</a:t>
            </a:r>
            <a:r>
              <a:rPr lang="en-IN" dirty="0" smtClean="0">
                <a:solidFill>
                  <a:srgbClr val="FF0000"/>
                </a:solidFill>
              </a:rPr>
              <a:t>:</a:t>
            </a:r>
          </a:p>
          <a:p>
            <a:endParaRPr lang="en-IN" dirty="0"/>
          </a:p>
          <a:p>
            <a:pPr marL="457200" indent="-457200">
              <a:buAutoNum type="alphaLcPeriod"/>
            </a:pPr>
            <a:r>
              <a:rPr lang="en-IN" dirty="0" smtClean="0"/>
              <a:t>the </a:t>
            </a:r>
            <a:r>
              <a:rPr lang="en-IN" dirty="0"/>
              <a:t>borrower entity is no longer in default with any of the lenders</a:t>
            </a:r>
            <a:r>
              <a:rPr lang="en-IN" dirty="0" smtClean="0"/>
              <a:t>;</a:t>
            </a:r>
          </a:p>
          <a:p>
            <a:endParaRPr lang="en-IN" dirty="0"/>
          </a:p>
          <a:p>
            <a:r>
              <a:rPr lang="en-IN" dirty="0"/>
              <a:t>b. if the resolution involves restructuring; </a:t>
            </a:r>
            <a:r>
              <a:rPr lang="en-IN" dirty="0" smtClean="0"/>
              <a:t>then all </a:t>
            </a:r>
            <a:r>
              <a:rPr lang="en-IN" dirty="0"/>
              <a:t>related documentation, including execution of necessary agreements between lenders and borrower / creation of security charge / perfection of securities are completed by all lenders; and</a:t>
            </a:r>
          </a:p>
          <a:p>
            <a:r>
              <a:rPr lang="en-IN" dirty="0"/>
              <a:t>the new capital structure and/or changes in the terms of conditions of the existing loans get duly reflected in the books of all the lenders and the borrower.</a:t>
            </a:r>
          </a:p>
          <a:p>
            <a:endParaRPr lang="en-IN" dirty="0"/>
          </a:p>
        </p:txBody>
      </p:sp>
      <p:sp>
        <p:nvSpPr>
          <p:cNvPr id="4" name="Date Placeholder 3"/>
          <p:cNvSpPr>
            <a:spLocks noGrp="1"/>
          </p:cNvSpPr>
          <p:nvPr>
            <p:ph type="dt" sz="half" idx="6"/>
          </p:nvPr>
        </p:nvSpPr>
        <p:spPr/>
        <p:txBody>
          <a:bodyPr/>
          <a:lstStyle/>
          <a:p>
            <a:r>
              <a:rPr lang="en-US" smtClean="0"/>
              <a:t>01/04/2018 DOON</a:t>
            </a:r>
            <a:endParaRPr lang="en-US"/>
          </a:p>
        </p:txBody>
      </p:sp>
      <p:sp>
        <p:nvSpPr>
          <p:cNvPr id="5" name="Footer Placeholder 4"/>
          <p:cNvSpPr>
            <a:spLocks noGrp="1"/>
          </p:cNvSpPr>
          <p:nvPr>
            <p:ph type="ftr" sz="quarter" idx="5"/>
          </p:nvPr>
        </p:nvSpPr>
        <p:spPr/>
        <p:txBody>
          <a:bodyPr/>
          <a:lstStyle/>
          <a:p>
            <a:r>
              <a:rPr lang="en-IN" smtClean="0"/>
              <a:t>CA Amresh Overview of Bank Audits 18</a:t>
            </a:r>
            <a:endParaRPr lang="en-IN"/>
          </a:p>
        </p:txBody>
      </p:sp>
      <p:sp>
        <p:nvSpPr>
          <p:cNvPr id="6" name="Slide Number Placeholder 5"/>
          <p:cNvSpPr>
            <a:spLocks noGrp="1"/>
          </p:cNvSpPr>
          <p:nvPr>
            <p:ph type="sldNum" sz="quarter" idx="7"/>
          </p:nvPr>
        </p:nvSpPr>
        <p:spPr/>
        <p:txBody>
          <a:bodyPr/>
          <a:lstStyle/>
          <a:p>
            <a:fld id="{B6F15528-21DE-4FAA-801E-634DDDAF4B2B}" type="slidenum">
              <a:rPr lang="en-IN" smtClean="0"/>
              <a:pPr/>
              <a:t>10</a:t>
            </a:fld>
            <a:endParaRPr lang="en-IN"/>
          </a:p>
        </p:txBody>
      </p:sp>
    </p:spTree>
    <p:extLst>
      <p:ext uri="{BB962C8B-B14F-4D97-AF65-F5344CB8AC3E}">
        <p14:creationId xmlns:p14="http://schemas.microsoft.com/office/powerpoint/2010/main" val="28780133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11"/>
            <a:ext cx="11277600" cy="1292662"/>
          </a:xfrm>
        </p:spPr>
        <p:txBody>
          <a:bodyPr/>
          <a:lstStyle/>
          <a:p>
            <a:r>
              <a:rPr lang="en-IN" sz="4400" dirty="0" smtClean="0">
                <a:solidFill>
                  <a:srgbClr val="C00000"/>
                </a:solidFill>
              </a:rPr>
              <a:t>INDEPENDENT CREDIT </a:t>
            </a:r>
            <a:r>
              <a:rPr lang="en-IN" dirty="0" smtClean="0">
                <a:solidFill>
                  <a:srgbClr val="C00000"/>
                </a:solidFill>
              </a:rPr>
              <a:t>EVALUATION (</a:t>
            </a:r>
            <a:r>
              <a:rPr lang="en-IN" dirty="0">
                <a:solidFill>
                  <a:srgbClr val="C00000"/>
                </a:solidFill>
              </a:rPr>
              <a:t>ICE)</a:t>
            </a:r>
          </a:p>
        </p:txBody>
      </p:sp>
      <p:sp>
        <p:nvSpPr>
          <p:cNvPr id="3" name="Content Placeholder 2"/>
          <p:cNvSpPr>
            <a:spLocks noGrp="1"/>
          </p:cNvSpPr>
          <p:nvPr>
            <p:ph sz="half" idx="2"/>
          </p:nvPr>
        </p:nvSpPr>
        <p:spPr>
          <a:xfrm>
            <a:off x="609600" y="762000"/>
            <a:ext cx="11277600" cy="6278642"/>
          </a:xfrm>
        </p:spPr>
        <p:txBody>
          <a:bodyPr/>
          <a:lstStyle/>
          <a:p>
            <a:r>
              <a:rPr lang="en-IN" dirty="0"/>
              <a:t>6. Additionally, RPs involving </a:t>
            </a:r>
            <a:r>
              <a:rPr lang="en-IN" dirty="0" smtClean="0"/>
              <a:t>restructuring </a:t>
            </a:r>
            <a:r>
              <a:rPr lang="en-IN" dirty="0"/>
              <a:t>/ change in ownership in respect of ‘large’ accounts (i.e., accounts where the aggregate exposure of lenders is ₹ 1 billion and above), shall require </a:t>
            </a:r>
            <a:r>
              <a:rPr lang="en-IN" dirty="0">
                <a:solidFill>
                  <a:srgbClr val="FF0000"/>
                </a:solidFill>
              </a:rPr>
              <a:t>independent credit evaluation (ICE) </a:t>
            </a:r>
            <a:r>
              <a:rPr lang="en-IN" dirty="0"/>
              <a:t>of the residual debt</a:t>
            </a:r>
            <a:r>
              <a:rPr lang="en-IN" baseline="30000" dirty="0">
                <a:hlinkClick r:id="rId2"/>
              </a:rPr>
              <a:t>5</a:t>
            </a:r>
            <a:r>
              <a:rPr lang="en-IN" dirty="0"/>
              <a:t> by credit rating agencies (CRAs) specifically authorised by the Reserve Bank for this purpose. While accounts with aggregate exposure of ₹ 5 billion and above shall require two such ICEs, others shall require one ICE. Only such RPs which receive a credit opinion of RP4</a:t>
            </a:r>
            <a:r>
              <a:rPr lang="en-IN" baseline="30000" dirty="0">
                <a:hlinkClick r:id="rId3"/>
              </a:rPr>
              <a:t>6</a:t>
            </a:r>
            <a:r>
              <a:rPr lang="en-IN" dirty="0"/>
              <a:t> or better for the residual debt from one or two CRAs, as the case may be, shall be considered for implementation. Further, ICEs shall be subject to the following:</a:t>
            </a:r>
          </a:p>
          <a:p>
            <a:r>
              <a:rPr lang="en-IN" dirty="0">
                <a:solidFill>
                  <a:srgbClr val="FF0000"/>
                </a:solidFill>
              </a:rPr>
              <a:t>The CRAs shall be directly engaged by the lenders and the payment of fee for such assignments shall be made by the lenders.</a:t>
            </a:r>
          </a:p>
          <a:p>
            <a:r>
              <a:rPr lang="en-IN" dirty="0"/>
              <a:t>If lenders obtain ICE from more than the required number of CRAs, all such ICE opinions shall be RP4 or better for the RP to be considered for implementation.</a:t>
            </a:r>
          </a:p>
          <a:p>
            <a:r>
              <a:rPr lang="en-IN" dirty="0"/>
              <a:t>7. </a:t>
            </a:r>
            <a:r>
              <a:rPr lang="en-IN" dirty="0">
                <a:solidFill>
                  <a:srgbClr val="FF0000"/>
                </a:solidFill>
              </a:rPr>
              <a:t>The above requirement of ICE shall be applicable to restructuring of all large accounts implemented from the date of this circular, even if the restructuring is carried out before the ‘reference date’ stipulated in paragraph 8 below</a:t>
            </a:r>
            <a:r>
              <a:rPr lang="en-IN" dirty="0"/>
              <a:t>.</a:t>
            </a:r>
          </a:p>
          <a:p>
            <a:endParaRPr lang="en-IN" dirty="0"/>
          </a:p>
        </p:txBody>
      </p:sp>
      <p:sp>
        <p:nvSpPr>
          <p:cNvPr id="5" name="Date Placeholder 4"/>
          <p:cNvSpPr>
            <a:spLocks noGrp="1"/>
          </p:cNvSpPr>
          <p:nvPr>
            <p:ph type="dt" sz="half" idx="6"/>
          </p:nvPr>
        </p:nvSpPr>
        <p:spPr/>
        <p:txBody>
          <a:bodyPr/>
          <a:lstStyle/>
          <a:p>
            <a:r>
              <a:rPr lang="en-US" smtClean="0"/>
              <a:t>01/04/2018 DOON</a:t>
            </a:r>
            <a:endParaRPr lang="en-US"/>
          </a:p>
        </p:txBody>
      </p:sp>
      <p:sp>
        <p:nvSpPr>
          <p:cNvPr id="6" name="Footer Placeholder 5"/>
          <p:cNvSpPr>
            <a:spLocks noGrp="1"/>
          </p:cNvSpPr>
          <p:nvPr>
            <p:ph type="ftr" sz="quarter" idx="5"/>
          </p:nvPr>
        </p:nvSpPr>
        <p:spPr/>
        <p:txBody>
          <a:bodyPr/>
          <a:lstStyle/>
          <a:p>
            <a:r>
              <a:rPr lang="en-IN" smtClean="0"/>
              <a:t>CA Amresh Overview of Bank Audits 18</a:t>
            </a:r>
            <a:endParaRPr lang="en-IN"/>
          </a:p>
        </p:txBody>
      </p:sp>
      <p:sp>
        <p:nvSpPr>
          <p:cNvPr id="7" name="Slide Number Placeholder 6"/>
          <p:cNvSpPr>
            <a:spLocks noGrp="1"/>
          </p:cNvSpPr>
          <p:nvPr>
            <p:ph type="sldNum" sz="quarter" idx="7"/>
          </p:nvPr>
        </p:nvSpPr>
        <p:spPr/>
        <p:txBody>
          <a:bodyPr/>
          <a:lstStyle/>
          <a:p>
            <a:fld id="{B6F15528-21DE-4FAA-801E-634DDDAF4B2B}" type="slidenum">
              <a:rPr lang="en-IN" smtClean="0"/>
              <a:pPr/>
              <a:t>11</a:t>
            </a:fld>
            <a:endParaRPr lang="en-IN"/>
          </a:p>
        </p:txBody>
      </p:sp>
    </p:spTree>
    <p:extLst>
      <p:ext uri="{BB962C8B-B14F-4D97-AF65-F5344CB8AC3E}">
        <p14:creationId xmlns:p14="http://schemas.microsoft.com/office/powerpoint/2010/main" val="41744273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711"/>
            <a:ext cx="8382000" cy="615553"/>
          </a:xfrm>
        </p:spPr>
        <p:txBody>
          <a:bodyPr/>
          <a:lstStyle/>
          <a:p>
            <a:r>
              <a:rPr lang="en-IN" dirty="0" smtClean="0">
                <a:solidFill>
                  <a:srgbClr val="C00000"/>
                </a:solidFill>
              </a:rPr>
              <a:t>Restructuring </a:t>
            </a:r>
            <a:r>
              <a:rPr lang="en-IN" dirty="0">
                <a:solidFill>
                  <a:srgbClr val="C00000"/>
                </a:solidFill>
              </a:rPr>
              <a:t>/ change in ownership</a:t>
            </a:r>
          </a:p>
        </p:txBody>
      </p:sp>
      <p:sp>
        <p:nvSpPr>
          <p:cNvPr id="3" name="Content Placeholder 2"/>
          <p:cNvSpPr>
            <a:spLocks noGrp="1"/>
          </p:cNvSpPr>
          <p:nvPr>
            <p:ph sz="half" idx="2"/>
          </p:nvPr>
        </p:nvSpPr>
        <p:spPr>
          <a:xfrm>
            <a:off x="609600" y="762000"/>
            <a:ext cx="11430000" cy="5170646"/>
          </a:xfrm>
        </p:spPr>
        <p:txBody>
          <a:bodyPr/>
          <a:lstStyle/>
          <a:p>
            <a:r>
              <a:rPr lang="en-IN" dirty="0"/>
              <a:t>Additionally, RPs involving restructuring / change in ownership in respect of ‘large’ accounts (i.e., accounts where the aggregate exposure of lenders is ₹ 1 billion and above), </a:t>
            </a:r>
            <a:r>
              <a:rPr lang="en-IN" dirty="0">
                <a:solidFill>
                  <a:srgbClr val="FF0000"/>
                </a:solidFill>
              </a:rPr>
              <a:t>shall require independent credit evaluation (ICE) of the residual debt</a:t>
            </a:r>
            <a:r>
              <a:rPr lang="en-IN" baseline="30000" dirty="0">
                <a:solidFill>
                  <a:srgbClr val="FF0000"/>
                </a:solidFill>
                <a:hlinkClick r:id="rId2"/>
              </a:rPr>
              <a:t>5</a:t>
            </a:r>
            <a:r>
              <a:rPr lang="en-IN" dirty="0">
                <a:solidFill>
                  <a:srgbClr val="FF0000"/>
                </a:solidFill>
              </a:rPr>
              <a:t> by credit rating agencies (CRAs) specifically authorised by the Reserve Bank for this purpose. </a:t>
            </a:r>
            <a:endParaRPr lang="en-IN" dirty="0" smtClean="0">
              <a:solidFill>
                <a:srgbClr val="FF0000"/>
              </a:solidFill>
            </a:endParaRPr>
          </a:p>
          <a:p>
            <a:r>
              <a:rPr lang="en-IN" dirty="0" smtClean="0"/>
              <a:t>While </a:t>
            </a:r>
            <a:r>
              <a:rPr lang="en-IN" dirty="0"/>
              <a:t>accounts with aggregate exposure of ₹ 5 billion and above shall require two such ICEs, others shall require one ICE. Only such RPs which receive a credit opinion of RP4</a:t>
            </a:r>
            <a:r>
              <a:rPr lang="en-IN" baseline="30000" dirty="0">
                <a:hlinkClick r:id="rId3"/>
              </a:rPr>
              <a:t>6</a:t>
            </a:r>
            <a:r>
              <a:rPr lang="en-IN" dirty="0"/>
              <a:t> or better for the residual debt from one or two CRAs, as the case may be, shall be considered for implementation. Further, ICEs shall be subject to the following:</a:t>
            </a:r>
          </a:p>
          <a:p>
            <a:r>
              <a:rPr lang="en-IN" dirty="0">
                <a:solidFill>
                  <a:srgbClr val="FF0000"/>
                </a:solidFill>
              </a:rPr>
              <a:t>The CRAs shall be directly engaged by the lenders and the payment of fee for such assignments shall be made by the lenders.</a:t>
            </a:r>
          </a:p>
          <a:p>
            <a:r>
              <a:rPr lang="en-IN" dirty="0"/>
              <a:t>If lenders obtain ICE from more than the required number of CRAs, all such ICE opinions shall be RP4 or better for the RP to be considered for implementation.</a:t>
            </a:r>
          </a:p>
        </p:txBody>
      </p:sp>
      <p:sp>
        <p:nvSpPr>
          <p:cNvPr id="4" name="Date Placeholder 3"/>
          <p:cNvSpPr>
            <a:spLocks noGrp="1"/>
          </p:cNvSpPr>
          <p:nvPr>
            <p:ph type="dt" sz="half" idx="6"/>
          </p:nvPr>
        </p:nvSpPr>
        <p:spPr/>
        <p:txBody>
          <a:bodyPr/>
          <a:lstStyle/>
          <a:p>
            <a:r>
              <a:rPr lang="en-US" smtClean="0"/>
              <a:t>01/04/2018 DOON</a:t>
            </a:r>
            <a:endParaRPr lang="en-US"/>
          </a:p>
        </p:txBody>
      </p:sp>
      <p:sp>
        <p:nvSpPr>
          <p:cNvPr id="5" name="Footer Placeholder 4"/>
          <p:cNvSpPr>
            <a:spLocks noGrp="1"/>
          </p:cNvSpPr>
          <p:nvPr>
            <p:ph type="ftr" sz="quarter" idx="5"/>
          </p:nvPr>
        </p:nvSpPr>
        <p:spPr/>
        <p:txBody>
          <a:bodyPr/>
          <a:lstStyle/>
          <a:p>
            <a:r>
              <a:rPr lang="en-IN" smtClean="0"/>
              <a:t>CA Amresh Overview of Bank Audits 18</a:t>
            </a:r>
            <a:endParaRPr lang="en-IN"/>
          </a:p>
        </p:txBody>
      </p:sp>
      <p:sp>
        <p:nvSpPr>
          <p:cNvPr id="6" name="Slide Number Placeholder 5"/>
          <p:cNvSpPr>
            <a:spLocks noGrp="1"/>
          </p:cNvSpPr>
          <p:nvPr>
            <p:ph type="sldNum" sz="quarter" idx="7"/>
          </p:nvPr>
        </p:nvSpPr>
        <p:spPr/>
        <p:txBody>
          <a:bodyPr/>
          <a:lstStyle/>
          <a:p>
            <a:fld id="{B6F15528-21DE-4FAA-801E-634DDDAF4B2B}" type="slidenum">
              <a:rPr lang="en-IN" smtClean="0"/>
              <a:pPr/>
              <a:t>12</a:t>
            </a:fld>
            <a:endParaRPr lang="en-IN"/>
          </a:p>
        </p:txBody>
      </p:sp>
    </p:spTree>
    <p:extLst>
      <p:ext uri="{BB962C8B-B14F-4D97-AF65-F5344CB8AC3E}">
        <p14:creationId xmlns:p14="http://schemas.microsoft.com/office/powerpoint/2010/main" val="13890849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1"/>
            <a:ext cx="11506200" cy="1846659"/>
          </a:xfrm>
        </p:spPr>
        <p:txBody>
          <a:bodyPr/>
          <a:lstStyle/>
          <a:p>
            <a:r>
              <a:rPr lang="en-IN" dirty="0">
                <a:solidFill>
                  <a:srgbClr val="C00000"/>
                </a:solidFill>
              </a:rPr>
              <a:t>D. </a:t>
            </a:r>
            <a:r>
              <a:rPr lang="en-IN" dirty="0" smtClean="0">
                <a:solidFill>
                  <a:srgbClr val="C00000"/>
                </a:solidFill>
              </a:rPr>
              <a:t>TIMELINES FOR LARGE ACCOUNTS TO BE    REFERRED UNDER IBC</a:t>
            </a:r>
            <a:br>
              <a:rPr lang="en-IN" dirty="0" smtClean="0">
                <a:solidFill>
                  <a:srgbClr val="C00000"/>
                </a:solidFill>
              </a:rPr>
            </a:br>
            <a:endParaRPr lang="en-IN" dirty="0">
              <a:solidFill>
                <a:srgbClr val="C00000"/>
              </a:solidFill>
            </a:endParaRPr>
          </a:p>
        </p:txBody>
      </p:sp>
      <p:sp>
        <p:nvSpPr>
          <p:cNvPr id="3" name="Content Placeholder 2"/>
          <p:cNvSpPr>
            <a:spLocks noGrp="1"/>
          </p:cNvSpPr>
          <p:nvPr>
            <p:ph sz="half" idx="2"/>
          </p:nvPr>
        </p:nvSpPr>
        <p:spPr>
          <a:xfrm>
            <a:off x="609600" y="1577340"/>
            <a:ext cx="11125200" cy="3680460"/>
          </a:xfrm>
        </p:spPr>
        <p:txBody>
          <a:bodyPr/>
          <a:lstStyle/>
          <a:p>
            <a:r>
              <a:rPr lang="en-IN" dirty="0" smtClean="0"/>
              <a:t>8</a:t>
            </a:r>
            <a:r>
              <a:rPr lang="en-IN" dirty="0"/>
              <a:t>. In respect of accounts with aggregate exposure of the </a:t>
            </a:r>
            <a:r>
              <a:rPr lang="en-IN" dirty="0">
                <a:solidFill>
                  <a:srgbClr val="FF0000"/>
                </a:solidFill>
              </a:rPr>
              <a:t>lenders at ₹ 20 billion and above, on or after March 1, 2018 (‘reference date’)</a:t>
            </a:r>
            <a:r>
              <a:rPr lang="en-IN" dirty="0"/>
              <a:t>, including accounts where resolution may have been initiated under any of the existing schemes as well as accounts classified as restructured standard assets which are currently in respective specified periods (as per the previous guidelines), RP shall be implemented as per the following timelines:</a:t>
            </a:r>
          </a:p>
          <a:p>
            <a:r>
              <a:rPr lang="en-IN" dirty="0">
                <a:solidFill>
                  <a:srgbClr val="FF0000"/>
                </a:solidFill>
              </a:rPr>
              <a:t>If in default as on the reference date, then 180 days from the reference date.</a:t>
            </a:r>
          </a:p>
          <a:p>
            <a:r>
              <a:rPr lang="en-IN" dirty="0">
                <a:solidFill>
                  <a:srgbClr val="FF0000"/>
                </a:solidFill>
              </a:rPr>
              <a:t>If in default after the reference date, then 180 days from the date of first such default.</a:t>
            </a:r>
          </a:p>
          <a:p>
            <a:endParaRPr lang="en-IN" dirty="0"/>
          </a:p>
        </p:txBody>
      </p:sp>
      <p:sp>
        <p:nvSpPr>
          <p:cNvPr id="5" name="Date Placeholder 4"/>
          <p:cNvSpPr>
            <a:spLocks noGrp="1"/>
          </p:cNvSpPr>
          <p:nvPr>
            <p:ph type="dt" sz="half" idx="6"/>
          </p:nvPr>
        </p:nvSpPr>
        <p:spPr/>
        <p:txBody>
          <a:bodyPr/>
          <a:lstStyle/>
          <a:p>
            <a:r>
              <a:rPr lang="en-US" smtClean="0"/>
              <a:t>01/04/2018 DOON</a:t>
            </a:r>
            <a:endParaRPr lang="en-US"/>
          </a:p>
        </p:txBody>
      </p:sp>
      <p:sp>
        <p:nvSpPr>
          <p:cNvPr id="6" name="Footer Placeholder 5"/>
          <p:cNvSpPr>
            <a:spLocks noGrp="1"/>
          </p:cNvSpPr>
          <p:nvPr>
            <p:ph type="ftr" sz="quarter" idx="5"/>
          </p:nvPr>
        </p:nvSpPr>
        <p:spPr/>
        <p:txBody>
          <a:bodyPr/>
          <a:lstStyle/>
          <a:p>
            <a:r>
              <a:rPr lang="en-IN" smtClean="0"/>
              <a:t>CA Amresh Overview of Bank Audits 18</a:t>
            </a:r>
            <a:endParaRPr lang="en-IN"/>
          </a:p>
        </p:txBody>
      </p:sp>
      <p:sp>
        <p:nvSpPr>
          <p:cNvPr id="7" name="Slide Number Placeholder 6"/>
          <p:cNvSpPr>
            <a:spLocks noGrp="1"/>
          </p:cNvSpPr>
          <p:nvPr>
            <p:ph type="sldNum" sz="quarter" idx="7"/>
          </p:nvPr>
        </p:nvSpPr>
        <p:spPr/>
        <p:txBody>
          <a:bodyPr/>
          <a:lstStyle/>
          <a:p>
            <a:fld id="{B6F15528-21DE-4FAA-801E-634DDDAF4B2B}" type="slidenum">
              <a:rPr lang="en-IN" smtClean="0"/>
              <a:pPr/>
              <a:t>13</a:t>
            </a:fld>
            <a:endParaRPr lang="en-IN"/>
          </a:p>
        </p:txBody>
      </p:sp>
    </p:spTree>
    <p:extLst>
      <p:ext uri="{BB962C8B-B14F-4D97-AF65-F5344CB8AC3E}">
        <p14:creationId xmlns:p14="http://schemas.microsoft.com/office/powerpoint/2010/main" val="42564384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711"/>
            <a:ext cx="6681342" cy="1231106"/>
          </a:xfrm>
        </p:spPr>
        <p:txBody>
          <a:bodyPr/>
          <a:lstStyle/>
          <a:p>
            <a:r>
              <a:rPr lang="en-IN" dirty="0" smtClean="0">
                <a:solidFill>
                  <a:srgbClr val="C00000"/>
                </a:solidFill>
              </a:rPr>
              <a:t>E. PRUDENTIAL NORMS</a:t>
            </a:r>
            <a:br>
              <a:rPr lang="en-IN" dirty="0" smtClean="0">
                <a:solidFill>
                  <a:srgbClr val="C00000"/>
                </a:solidFill>
              </a:rPr>
            </a:br>
            <a:endParaRPr lang="en-IN" dirty="0">
              <a:solidFill>
                <a:srgbClr val="C00000"/>
              </a:solidFill>
            </a:endParaRPr>
          </a:p>
        </p:txBody>
      </p:sp>
      <p:sp>
        <p:nvSpPr>
          <p:cNvPr id="3" name="Content Placeholder 2"/>
          <p:cNvSpPr>
            <a:spLocks noGrp="1"/>
          </p:cNvSpPr>
          <p:nvPr>
            <p:ph sz="half" idx="2"/>
          </p:nvPr>
        </p:nvSpPr>
        <p:spPr>
          <a:xfrm>
            <a:off x="609600" y="1577340"/>
            <a:ext cx="11201400" cy="3385542"/>
          </a:xfrm>
        </p:spPr>
        <p:txBody>
          <a:bodyPr/>
          <a:lstStyle/>
          <a:p>
            <a:r>
              <a:rPr lang="en-IN" dirty="0" smtClean="0"/>
              <a:t>14</a:t>
            </a:r>
            <a:r>
              <a:rPr lang="en-IN" dirty="0"/>
              <a:t>. </a:t>
            </a:r>
            <a:r>
              <a:rPr lang="en-IN" sz="2800" dirty="0"/>
              <a:t>The revised prudential norms applicable to any restructuring, whether under the IBC framework or outside the IBC, are contained in </a:t>
            </a:r>
            <a:r>
              <a:rPr lang="en-IN" sz="2800" dirty="0">
                <a:solidFill>
                  <a:srgbClr val="C00000"/>
                </a:solidFill>
                <a:hlinkClick r:id="rId2"/>
              </a:rPr>
              <a:t>Annex-1</a:t>
            </a:r>
            <a:r>
              <a:rPr lang="en-IN" sz="2800" baseline="30000" dirty="0">
                <a:solidFill>
                  <a:srgbClr val="C00000"/>
                </a:solidFill>
                <a:hlinkClick r:id="rId3"/>
              </a:rPr>
              <a:t>9</a:t>
            </a:r>
            <a:r>
              <a:rPr lang="en-IN" sz="2800" dirty="0"/>
              <a:t>. The provisioning in respect of exposure to borrower entities against whom insolvency applications are filed under the IBC shall be as per their asset classification in terms of the Master Circular on Prudential norms on Income Recognition, Asset Classification and Provisioning, as amended from time to time.</a:t>
            </a:r>
            <a:r>
              <a:rPr lang="en-IN" sz="2800" baseline="30000" dirty="0">
                <a:hlinkClick r:id="rId4"/>
              </a:rPr>
              <a:t>10</a:t>
            </a:r>
            <a:endParaRPr lang="en-IN" sz="2800" dirty="0"/>
          </a:p>
          <a:p>
            <a:endParaRPr lang="en-IN" dirty="0"/>
          </a:p>
        </p:txBody>
      </p:sp>
      <p:sp>
        <p:nvSpPr>
          <p:cNvPr id="5" name="Date Placeholder 4"/>
          <p:cNvSpPr>
            <a:spLocks noGrp="1"/>
          </p:cNvSpPr>
          <p:nvPr>
            <p:ph type="dt" sz="half" idx="6"/>
          </p:nvPr>
        </p:nvSpPr>
        <p:spPr/>
        <p:txBody>
          <a:bodyPr/>
          <a:lstStyle/>
          <a:p>
            <a:r>
              <a:rPr lang="en-US" smtClean="0"/>
              <a:t>01/04/2018 DOON</a:t>
            </a:r>
            <a:endParaRPr lang="en-US"/>
          </a:p>
        </p:txBody>
      </p:sp>
      <p:sp>
        <p:nvSpPr>
          <p:cNvPr id="6" name="Footer Placeholder 5"/>
          <p:cNvSpPr>
            <a:spLocks noGrp="1"/>
          </p:cNvSpPr>
          <p:nvPr>
            <p:ph type="ftr" sz="quarter" idx="5"/>
          </p:nvPr>
        </p:nvSpPr>
        <p:spPr/>
        <p:txBody>
          <a:bodyPr/>
          <a:lstStyle/>
          <a:p>
            <a:r>
              <a:rPr lang="en-IN" smtClean="0"/>
              <a:t>CA Amresh Overview of Bank Audits 18</a:t>
            </a:r>
            <a:endParaRPr lang="en-IN"/>
          </a:p>
        </p:txBody>
      </p:sp>
      <p:sp>
        <p:nvSpPr>
          <p:cNvPr id="7" name="Slide Number Placeholder 6"/>
          <p:cNvSpPr>
            <a:spLocks noGrp="1"/>
          </p:cNvSpPr>
          <p:nvPr>
            <p:ph type="sldNum" sz="quarter" idx="7"/>
          </p:nvPr>
        </p:nvSpPr>
        <p:spPr/>
        <p:txBody>
          <a:bodyPr/>
          <a:lstStyle/>
          <a:p>
            <a:fld id="{B6F15528-21DE-4FAA-801E-634DDDAF4B2B}" type="slidenum">
              <a:rPr lang="en-IN" smtClean="0"/>
              <a:pPr/>
              <a:t>14</a:t>
            </a:fld>
            <a:endParaRPr lang="en-IN"/>
          </a:p>
        </p:txBody>
      </p:sp>
    </p:spTree>
    <p:extLst>
      <p:ext uri="{BB962C8B-B14F-4D97-AF65-F5344CB8AC3E}">
        <p14:creationId xmlns:p14="http://schemas.microsoft.com/office/powerpoint/2010/main" val="33202060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711"/>
            <a:ext cx="7162800" cy="1218489"/>
          </a:xfrm>
        </p:spPr>
        <p:txBody>
          <a:bodyPr/>
          <a:lstStyle/>
          <a:p>
            <a:r>
              <a:rPr lang="en-IN" dirty="0" smtClean="0">
                <a:solidFill>
                  <a:srgbClr val="C00000"/>
                </a:solidFill>
              </a:rPr>
              <a:t>II. SUPERVISORY REVIEW</a:t>
            </a:r>
            <a:br>
              <a:rPr lang="en-IN" dirty="0" smtClean="0">
                <a:solidFill>
                  <a:srgbClr val="C00000"/>
                </a:solidFill>
              </a:rPr>
            </a:br>
            <a:endParaRPr lang="en-IN" dirty="0">
              <a:solidFill>
                <a:srgbClr val="C00000"/>
              </a:solidFill>
            </a:endParaRPr>
          </a:p>
        </p:txBody>
      </p:sp>
      <p:sp>
        <p:nvSpPr>
          <p:cNvPr id="3" name="Content Placeholder 2"/>
          <p:cNvSpPr>
            <a:spLocks noGrp="1"/>
          </p:cNvSpPr>
          <p:nvPr>
            <p:ph sz="half" idx="2"/>
          </p:nvPr>
        </p:nvSpPr>
        <p:spPr>
          <a:xfrm>
            <a:off x="609600" y="1577340"/>
            <a:ext cx="11049000" cy="3816429"/>
          </a:xfrm>
        </p:spPr>
        <p:txBody>
          <a:bodyPr/>
          <a:lstStyle/>
          <a:p>
            <a:r>
              <a:rPr lang="en-IN" sz="3200" dirty="0" smtClean="0"/>
              <a:t>15</a:t>
            </a:r>
            <a:r>
              <a:rPr lang="en-IN" sz="3200" dirty="0"/>
              <a:t>. Any failure on the </a:t>
            </a:r>
            <a:r>
              <a:rPr lang="en-IN" sz="3200" dirty="0">
                <a:solidFill>
                  <a:srgbClr val="FF0000"/>
                </a:solidFill>
              </a:rPr>
              <a:t>part of lenders </a:t>
            </a:r>
            <a:r>
              <a:rPr lang="en-IN" sz="3200" dirty="0"/>
              <a:t>in meeting the prescribed timelines or any actions by lenders with an intent to conceal the </a:t>
            </a:r>
            <a:r>
              <a:rPr lang="en-IN" sz="3200" dirty="0">
                <a:solidFill>
                  <a:srgbClr val="FF0000"/>
                </a:solidFill>
              </a:rPr>
              <a:t>actual status of accounts or evergreen the stressed accounts</a:t>
            </a:r>
            <a:r>
              <a:rPr lang="en-IN" sz="3200" dirty="0"/>
              <a:t>, will be subjected to stringent supervisory / enforcement actions as deemed appropriate by the </a:t>
            </a:r>
            <a:r>
              <a:rPr lang="en-IN" sz="3200" dirty="0">
                <a:solidFill>
                  <a:srgbClr val="FF0000"/>
                </a:solidFill>
              </a:rPr>
              <a:t>Reserve Bank, including, but not limited to, higher provisioning on such accounts and monetary penalties</a:t>
            </a:r>
            <a:r>
              <a:rPr lang="en-IN" sz="3200" baseline="30000" dirty="0">
                <a:solidFill>
                  <a:srgbClr val="FF0000"/>
                </a:solidFill>
                <a:hlinkClick r:id="rId2"/>
              </a:rPr>
              <a:t>11</a:t>
            </a:r>
            <a:r>
              <a:rPr lang="en-IN" sz="3200" dirty="0">
                <a:solidFill>
                  <a:srgbClr val="FF0000"/>
                </a:solidFill>
              </a:rPr>
              <a:t>.</a:t>
            </a:r>
          </a:p>
          <a:p>
            <a:endParaRPr lang="en-IN" dirty="0"/>
          </a:p>
        </p:txBody>
      </p:sp>
      <p:sp>
        <p:nvSpPr>
          <p:cNvPr id="5" name="Date Placeholder 4"/>
          <p:cNvSpPr>
            <a:spLocks noGrp="1"/>
          </p:cNvSpPr>
          <p:nvPr>
            <p:ph type="dt" sz="half" idx="6"/>
          </p:nvPr>
        </p:nvSpPr>
        <p:spPr/>
        <p:txBody>
          <a:bodyPr/>
          <a:lstStyle/>
          <a:p>
            <a:r>
              <a:rPr lang="en-US" smtClean="0"/>
              <a:t>01/04/2018 DOON</a:t>
            </a:r>
            <a:endParaRPr lang="en-US"/>
          </a:p>
        </p:txBody>
      </p:sp>
      <p:sp>
        <p:nvSpPr>
          <p:cNvPr id="6" name="Footer Placeholder 5"/>
          <p:cNvSpPr>
            <a:spLocks noGrp="1"/>
          </p:cNvSpPr>
          <p:nvPr>
            <p:ph type="ftr" sz="quarter" idx="5"/>
          </p:nvPr>
        </p:nvSpPr>
        <p:spPr/>
        <p:txBody>
          <a:bodyPr/>
          <a:lstStyle/>
          <a:p>
            <a:r>
              <a:rPr lang="en-IN" smtClean="0"/>
              <a:t>CA Amresh Overview of Bank Audits 18</a:t>
            </a:r>
            <a:endParaRPr lang="en-IN"/>
          </a:p>
        </p:txBody>
      </p:sp>
      <p:sp>
        <p:nvSpPr>
          <p:cNvPr id="7" name="Slide Number Placeholder 6"/>
          <p:cNvSpPr>
            <a:spLocks noGrp="1"/>
          </p:cNvSpPr>
          <p:nvPr>
            <p:ph type="sldNum" sz="quarter" idx="7"/>
          </p:nvPr>
        </p:nvSpPr>
        <p:spPr/>
        <p:txBody>
          <a:bodyPr/>
          <a:lstStyle/>
          <a:p>
            <a:fld id="{B6F15528-21DE-4FAA-801E-634DDDAF4B2B}" type="slidenum">
              <a:rPr lang="en-IN" smtClean="0"/>
              <a:pPr/>
              <a:t>15</a:t>
            </a:fld>
            <a:endParaRPr lang="en-IN"/>
          </a:p>
        </p:txBody>
      </p:sp>
    </p:spTree>
    <p:extLst>
      <p:ext uri="{BB962C8B-B14F-4D97-AF65-F5344CB8AC3E}">
        <p14:creationId xmlns:p14="http://schemas.microsoft.com/office/powerpoint/2010/main" val="17732225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0856" y="711"/>
            <a:ext cx="5590286" cy="1231106"/>
          </a:xfrm>
        </p:spPr>
        <p:txBody>
          <a:bodyPr/>
          <a:lstStyle/>
          <a:p>
            <a:r>
              <a:rPr lang="en-IN" dirty="0" smtClean="0">
                <a:solidFill>
                  <a:srgbClr val="C00000"/>
                </a:solidFill>
              </a:rPr>
              <a:t>IV. EXCEPTIONS</a:t>
            </a:r>
            <a:br>
              <a:rPr lang="en-IN" dirty="0" smtClean="0">
                <a:solidFill>
                  <a:srgbClr val="C00000"/>
                </a:solidFill>
              </a:rPr>
            </a:br>
            <a:endParaRPr lang="en-IN" dirty="0">
              <a:solidFill>
                <a:srgbClr val="C00000"/>
              </a:solidFill>
            </a:endParaRPr>
          </a:p>
        </p:txBody>
      </p:sp>
      <p:sp>
        <p:nvSpPr>
          <p:cNvPr id="3" name="Content Placeholder 2"/>
          <p:cNvSpPr>
            <a:spLocks noGrp="1"/>
          </p:cNvSpPr>
          <p:nvPr>
            <p:ph sz="half" idx="2"/>
          </p:nvPr>
        </p:nvSpPr>
        <p:spPr>
          <a:xfrm>
            <a:off x="609600" y="1577340"/>
            <a:ext cx="11125200" cy="3816429"/>
          </a:xfrm>
        </p:spPr>
        <p:txBody>
          <a:bodyPr/>
          <a:lstStyle/>
          <a:p>
            <a:r>
              <a:rPr lang="en-IN" sz="3200" dirty="0" smtClean="0"/>
              <a:t>17</a:t>
            </a:r>
            <a:r>
              <a:rPr lang="en-IN" sz="3200" dirty="0"/>
              <a:t>. </a:t>
            </a:r>
            <a:r>
              <a:rPr lang="en-IN" sz="3200" dirty="0">
                <a:solidFill>
                  <a:srgbClr val="FF0000"/>
                </a:solidFill>
              </a:rPr>
              <a:t>Restructuring in respect of projects under implementation </a:t>
            </a:r>
            <a:r>
              <a:rPr lang="en-IN" sz="3200" dirty="0"/>
              <a:t>involving deferment of date of commencement of commercial operations (DCCO), shall continue to be covered under the guidelines contained at paragraph 4.2.15 of the </a:t>
            </a:r>
            <a:r>
              <a:rPr lang="en-IN" sz="3200" dirty="0">
                <a:hlinkClick r:id="rId2"/>
              </a:rPr>
              <a:t>Master Circular No.DBR.No.BP.BC.2/21.04.048/2015-16 dated July 1, 2015</a:t>
            </a:r>
            <a:r>
              <a:rPr lang="en-IN" sz="3200" dirty="0"/>
              <a:t> on </a:t>
            </a:r>
            <a:r>
              <a:rPr lang="en-IN" sz="3200" dirty="0">
                <a:solidFill>
                  <a:srgbClr val="FF0000"/>
                </a:solidFill>
              </a:rPr>
              <a:t>‘Prudential norms on Income Recognition, Asset Classification and Provisioning pertaining to Advances’.</a:t>
            </a:r>
          </a:p>
          <a:p>
            <a:endParaRPr lang="en-IN" dirty="0"/>
          </a:p>
        </p:txBody>
      </p:sp>
      <p:sp>
        <p:nvSpPr>
          <p:cNvPr id="5" name="Date Placeholder 4"/>
          <p:cNvSpPr>
            <a:spLocks noGrp="1"/>
          </p:cNvSpPr>
          <p:nvPr>
            <p:ph type="dt" sz="half" idx="6"/>
          </p:nvPr>
        </p:nvSpPr>
        <p:spPr/>
        <p:txBody>
          <a:bodyPr/>
          <a:lstStyle/>
          <a:p>
            <a:r>
              <a:rPr lang="en-US" smtClean="0"/>
              <a:t>01/04/2018 DOON</a:t>
            </a:r>
            <a:endParaRPr lang="en-US"/>
          </a:p>
        </p:txBody>
      </p:sp>
      <p:sp>
        <p:nvSpPr>
          <p:cNvPr id="6" name="Footer Placeholder 5"/>
          <p:cNvSpPr>
            <a:spLocks noGrp="1"/>
          </p:cNvSpPr>
          <p:nvPr>
            <p:ph type="ftr" sz="quarter" idx="5"/>
          </p:nvPr>
        </p:nvSpPr>
        <p:spPr/>
        <p:txBody>
          <a:bodyPr/>
          <a:lstStyle/>
          <a:p>
            <a:r>
              <a:rPr lang="en-IN" smtClean="0"/>
              <a:t>CA Amresh Overview of Bank Audits 18</a:t>
            </a:r>
            <a:endParaRPr lang="en-IN"/>
          </a:p>
        </p:txBody>
      </p:sp>
      <p:sp>
        <p:nvSpPr>
          <p:cNvPr id="7" name="Slide Number Placeholder 6"/>
          <p:cNvSpPr>
            <a:spLocks noGrp="1"/>
          </p:cNvSpPr>
          <p:nvPr>
            <p:ph type="sldNum" sz="quarter" idx="7"/>
          </p:nvPr>
        </p:nvSpPr>
        <p:spPr/>
        <p:txBody>
          <a:bodyPr/>
          <a:lstStyle/>
          <a:p>
            <a:fld id="{B6F15528-21DE-4FAA-801E-634DDDAF4B2B}" type="slidenum">
              <a:rPr lang="en-IN" smtClean="0"/>
              <a:pPr/>
              <a:t>16</a:t>
            </a:fld>
            <a:endParaRPr lang="en-IN"/>
          </a:p>
        </p:txBody>
      </p:sp>
    </p:spTree>
    <p:extLst>
      <p:ext uri="{BB962C8B-B14F-4D97-AF65-F5344CB8AC3E}">
        <p14:creationId xmlns:p14="http://schemas.microsoft.com/office/powerpoint/2010/main" val="32375774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11"/>
            <a:ext cx="11658600" cy="837489"/>
          </a:xfrm>
        </p:spPr>
        <p:txBody>
          <a:bodyPr/>
          <a:lstStyle/>
          <a:p>
            <a:r>
              <a:rPr lang="en-IN" dirty="0" smtClean="0">
                <a:solidFill>
                  <a:srgbClr val="C00000"/>
                </a:solidFill>
              </a:rPr>
              <a:t>V. WITHDRAWAL OF EXTANT INSTRUCTIONS</a:t>
            </a:r>
            <a:r>
              <a:rPr lang="en-IN" dirty="0"/>
              <a:t/>
            </a:r>
            <a:br>
              <a:rPr lang="en-IN" dirty="0"/>
            </a:br>
            <a:endParaRPr lang="en-IN" dirty="0"/>
          </a:p>
        </p:txBody>
      </p:sp>
      <p:sp>
        <p:nvSpPr>
          <p:cNvPr id="3" name="Content Placeholder 2"/>
          <p:cNvSpPr>
            <a:spLocks noGrp="1"/>
          </p:cNvSpPr>
          <p:nvPr>
            <p:ph sz="half" idx="2"/>
          </p:nvPr>
        </p:nvSpPr>
        <p:spPr>
          <a:xfrm>
            <a:off x="609600" y="838200"/>
            <a:ext cx="11430000" cy="5170646"/>
          </a:xfrm>
        </p:spPr>
        <p:txBody>
          <a:bodyPr/>
          <a:lstStyle/>
          <a:p>
            <a:r>
              <a:rPr lang="en-IN" dirty="0" smtClean="0"/>
              <a:t>18</a:t>
            </a:r>
            <a:r>
              <a:rPr lang="en-IN" dirty="0"/>
              <a:t>. The extant instructions on resolution of stressed assets such </a:t>
            </a:r>
            <a:r>
              <a:rPr lang="en-IN" dirty="0" smtClean="0"/>
              <a:t>as</a:t>
            </a:r>
          </a:p>
          <a:p>
            <a:endParaRPr lang="en-IN" dirty="0" smtClean="0"/>
          </a:p>
          <a:p>
            <a:pPr marL="342900" indent="-342900">
              <a:buFont typeface="Arial" pitchFamily="34" charset="0"/>
              <a:buChar char="•"/>
            </a:pPr>
            <a:r>
              <a:rPr lang="en-IN" dirty="0" smtClean="0"/>
              <a:t> </a:t>
            </a:r>
            <a:r>
              <a:rPr lang="en-IN" dirty="0"/>
              <a:t>Framework for Revitalising Distressed Assets, </a:t>
            </a:r>
            <a:endParaRPr lang="en-IN" dirty="0" smtClean="0"/>
          </a:p>
          <a:p>
            <a:pPr marL="342900" indent="-342900">
              <a:buFont typeface="Arial" pitchFamily="34" charset="0"/>
              <a:buChar char="•"/>
            </a:pPr>
            <a:r>
              <a:rPr lang="en-IN" dirty="0" smtClean="0"/>
              <a:t>Corporate </a:t>
            </a:r>
            <a:r>
              <a:rPr lang="en-IN" dirty="0"/>
              <a:t>Debt Restructuring Scheme, </a:t>
            </a:r>
            <a:endParaRPr lang="en-IN" dirty="0" smtClean="0"/>
          </a:p>
          <a:p>
            <a:pPr marL="342900" indent="-342900">
              <a:buFont typeface="Arial" pitchFamily="34" charset="0"/>
              <a:buChar char="•"/>
            </a:pPr>
            <a:r>
              <a:rPr lang="en-IN" dirty="0" smtClean="0"/>
              <a:t>Flexible </a:t>
            </a:r>
            <a:r>
              <a:rPr lang="en-IN" dirty="0"/>
              <a:t>Structuring of Existing Long Term Project Loans, </a:t>
            </a:r>
            <a:endParaRPr lang="en-IN" dirty="0" smtClean="0"/>
          </a:p>
          <a:p>
            <a:pPr marL="342900" indent="-342900">
              <a:buFont typeface="Arial" pitchFamily="34" charset="0"/>
              <a:buChar char="•"/>
            </a:pPr>
            <a:r>
              <a:rPr lang="en-IN" dirty="0" smtClean="0"/>
              <a:t>Strategic </a:t>
            </a:r>
            <a:r>
              <a:rPr lang="en-IN" dirty="0"/>
              <a:t>Debt Restructuring Scheme (SDR</a:t>
            </a:r>
            <a:r>
              <a:rPr lang="en-IN" dirty="0" smtClean="0"/>
              <a:t>),</a:t>
            </a:r>
          </a:p>
          <a:p>
            <a:pPr marL="342900" indent="-342900">
              <a:buFont typeface="Arial" pitchFamily="34" charset="0"/>
              <a:buChar char="•"/>
            </a:pPr>
            <a:r>
              <a:rPr lang="en-IN" dirty="0" smtClean="0"/>
              <a:t> </a:t>
            </a:r>
            <a:r>
              <a:rPr lang="en-IN" dirty="0"/>
              <a:t>Change in Ownership outside SDR, and </a:t>
            </a:r>
            <a:endParaRPr lang="en-IN" dirty="0" smtClean="0"/>
          </a:p>
          <a:p>
            <a:pPr marL="342900" indent="-342900">
              <a:buFont typeface="Arial" pitchFamily="34" charset="0"/>
              <a:buChar char="•"/>
            </a:pPr>
            <a:r>
              <a:rPr lang="en-IN" dirty="0" smtClean="0"/>
              <a:t>Scheme </a:t>
            </a:r>
            <a:r>
              <a:rPr lang="en-IN" dirty="0"/>
              <a:t>for Sustainable Structuring of Stressed Assets (S4A) </a:t>
            </a:r>
            <a:r>
              <a:rPr lang="en-IN" dirty="0">
                <a:solidFill>
                  <a:srgbClr val="FF0000"/>
                </a:solidFill>
              </a:rPr>
              <a:t>stand withdrawn with immediate effect. </a:t>
            </a:r>
            <a:endParaRPr lang="en-IN" dirty="0" smtClean="0">
              <a:solidFill>
                <a:srgbClr val="FF0000"/>
              </a:solidFill>
            </a:endParaRPr>
          </a:p>
          <a:p>
            <a:pPr marL="342900" indent="-342900">
              <a:buFont typeface="Arial" pitchFamily="34" charset="0"/>
              <a:buChar char="•"/>
            </a:pPr>
            <a:r>
              <a:rPr lang="en-IN" dirty="0" smtClean="0"/>
              <a:t>Accordingly</a:t>
            </a:r>
            <a:r>
              <a:rPr lang="en-IN" dirty="0"/>
              <a:t>, the</a:t>
            </a:r>
            <a:r>
              <a:rPr lang="en-IN" dirty="0">
                <a:solidFill>
                  <a:srgbClr val="FF0000"/>
                </a:solidFill>
              </a:rPr>
              <a:t> Joint Lenders’ Forum (JLF) </a:t>
            </a:r>
            <a:r>
              <a:rPr lang="en-IN" dirty="0"/>
              <a:t>as an institutional mechanism for resolution of stressed accounts also stands discontinued. </a:t>
            </a:r>
            <a:endParaRPr lang="en-IN" dirty="0" smtClean="0"/>
          </a:p>
          <a:p>
            <a:pPr marL="342900" indent="-342900">
              <a:buFont typeface="Arial" pitchFamily="34" charset="0"/>
              <a:buChar char="•"/>
            </a:pPr>
            <a:r>
              <a:rPr lang="en-IN" dirty="0" smtClean="0"/>
              <a:t>All </a:t>
            </a:r>
            <a:r>
              <a:rPr lang="en-IN" dirty="0"/>
              <a:t>accounts, including such accounts where any of the schemes have been invoked but not yet implemented, shall be governed by the revised framework.</a:t>
            </a:r>
          </a:p>
          <a:p>
            <a:endParaRPr lang="en-IN" dirty="0"/>
          </a:p>
        </p:txBody>
      </p:sp>
      <p:sp>
        <p:nvSpPr>
          <p:cNvPr id="5" name="Date Placeholder 4"/>
          <p:cNvSpPr>
            <a:spLocks noGrp="1"/>
          </p:cNvSpPr>
          <p:nvPr>
            <p:ph type="dt" sz="half" idx="6"/>
          </p:nvPr>
        </p:nvSpPr>
        <p:spPr/>
        <p:txBody>
          <a:bodyPr/>
          <a:lstStyle/>
          <a:p>
            <a:r>
              <a:rPr lang="en-US" smtClean="0"/>
              <a:t>01/04/2018 DOON</a:t>
            </a:r>
            <a:endParaRPr lang="en-US"/>
          </a:p>
        </p:txBody>
      </p:sp>
      <p:sp>
        <p:nvSpPr>
          <p:cNvPr id="6" name="Footer Placeholder 5"/>
          <p:cNvSpPr>
            <a:spLocks noGrp="1"/>
          </p:cNvSpPr>
          <p:nvPr>
            <p:ph type="ftr" sz="quarter" idx="5"/>
          </p:nvPr>
        </p:nvSpPr>
        <p:spPr/>
        <p:txBody>
          <a:bodyPr/>
          <a:lstStyle/>
          <a:p>
            <a:r>
              <a:rPr lang="en-IN" smtClean="0"/>
              <a:t>CA Amresh Overview of Bank Audits 18</a:t>
            </a:r>
            <a:endParaRPr lang="en-IN"/>
          </a:p>
        </p:txBody>
      </p:sp>
      <p:sp>
        <p:nvSpPr>
          <p:cNvPr id="7" name="Slide Number Placeholder 6"/>
          <p:cNvSpPr>
            <a:spLocks noGrp="1"/>
          </p:cNvSpPr>
          <p:nvPr>
            <p:ph type="sldNum" sz="quarter" idx="7"/>
          </p:nvPr>
        </p:nvSpPr>
        <p:spPr/>
        <p:txBody>
          <a:bodyPr/>
          <a:lstStyle/>
          <a:p>
            <a:fld id="{B6F15528-21DE-4FAA-801E-634DDDAF4B2B}" type="slidenum">
              <a:rPr lang="en-IN" smtClean="0"/>
              <a:pPr/>
              <a:t>17</a:t>
            </a:fld>
            <a:endParaRPr lang="en-IN"/>
          </a:p>
        </p:txBody>
      </p:sp>
    </p:spTree>
    <p:extLst>
      <p:ext uri="{BB962C8B-B14F-4D97-AF65-F5344CB8AC3E}">
        <p14:creationId xmlns:p14="http://schemas.microsoft.com/office/powerpoint/2010/main" val="13574822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11"/>
            <a:ext cx="8534400" cy="1107996"/>
          </a:xfrm>
        </p:spPr>
        <p:txBody>
          <a:bodyPr/>
          <a:lstStyle/>
          <a:p>
            <a:r>
              <a:rPr lang="en-IN" sz="3200" dirty="0" smtClean="0">
                <a:solidFill>
                  <a:srgbClr val="C00000"/>
                </a:solidFill>
              </a:rPr>
              <a:t>NORMS APPLICABLE TO RESTRUCTURING</a:t>
            </a:r>
            <a:r>
              <a:rPr lang="en-IN" dirty="0">
                <a:solidFill>
                  <a:srgbClr val="C00000"/>
                </a:solidFill>
              </a:rPr>
              <a:t/>
            </a:r>
            <a:br>
              <a:rPr lang="en-IN" dirty="0">
                <a:solidFill>
                  <a:srgbClr val="C00000"/>
                </a:solidFill>
              </a:rPr>
            </a:br>
            <a:endParaRPr lang="en-IN" dirty="0"/>
          </a:p>
        </p:txBody>
      </p:sp>
      <p:sp>
        <p:nvSpPr>
          <p:cNvPr id="6" name="Content Placeholder 3"/>
          <p:cNvSpPr>
            <a:spLocks noGrp="1"/>
          </p:cNvSpPr>
          <p:nvPr>
            <p:ph sz="half" idx="2"/>
          </p:nvPr>
        </p:nvSpPr>
        <p:spPr>
          <a:xfrm>
            <a:off x="609600" y="685800"/>
            <a:ext cx="11049000" cy="5909310"/>
          </a:xfrm>
        </p:spPr>
        <p:txBody>
          <a:bodyPr/>
          <a:lstStyle/>
          <a:p>
            <a:r>
              <a:rPr lang="en-IN" dirty="0">
                <a:solidFill>
                  <a:srgbClr val="C00000"/>
                </a:solidFill>
              </a:rPr>
              <a:t>Annex – </a:t>
            </a:r>
            <a:r>
              <a:rPr lang="en-IN" dirty="0" smtClean="0">
                <a:solidFill>
                  <a:srgbClr val="C00000"/>
                </a:solidFill>
              </a:rPr>
              <a:t>1 - Norms </a:t>
            </a:r>
            <a:r>
              <a:rPr lang="en-IN" dirty="0">
                <a:solidFill>
                  <a:srgbClr val="C00000"/>
                </a:solidFill>
              </a:rPr>
              <a:t>Applicable to </a:t>
            </a:r>
            <a:r>
              <a:rPr lang="en-IN" dirty="0" smtClean="0">
                <a:solidFill>
                  <a:srgbClr val="C00000"/>
                </a:solidFill>
              </a:rPr>
              <a:t>Restructuring</a:t>
            </a:r>
          </a:p>
          <a:p>
            <a:endParaRPr lang="en-IN" dirty="0">
              <a:solidFill>
                <a:srgbClr val="C00000"/>
              </a:solidFill>
            </a:endParaRPr>
          </a:p>
          <a:p>
            <a:pPr marL="457200" indent="-457200">
              <a:buAutoNum type="arabicPeriod"/>
            </a:pPr>
            <a:r>
              <a:rPr lang="en-IN" dirty="0" smtClean="0">
                <a:solidFill>
                  <a:srgbClr val="0070C0"/>
                </a:solidFill>
              </a:rPr>
              <a:t>Restructuring </a:t>
            </a:r>
            <a:r>
              <a:rPr lang="en-IN" dirty="0">
                <a:solidFill>
                  <a:srgbClr val="0070C0"/>
                </a:solidFill>
              </a:rPr>
              <a:t>is an act in which a lender, for economic or legal reasons relating to the borrower's financial difficulty</a:t>
            </a:r>
            <a:r>
              <a:rPr lang="en-IN" baseline="30000" dirty="0">
                <a:solidFill>
                  <a:srgbClr val="0070C0"/>
                </a:solidFill>
                <a:hlinkClick r:id="rId2"/>
              </a:rPr>
              <a:t>12</a:t>
            </a:r>
            <a:r>
              <a:rPr lang="en-IN" dirty="0">
                <a:solidFill>
                  <a:srgbClr val="0070C0"/>
                </a:solidFill>
              </a:rPr>
              <a:t>, grants concessions to the borrower. Restructuring would normally involve modification of terms of the advances / securities, which would generally include, among others, alteration of repayment period / repayable amount / the amount of instalments / rate of interest / roll over of credit facilities / sanction of additional credit facility / enhancement of existing credit limits / compromise settlements where time for payment of settlement amount exceeds three months</a:t>
            </a:r>
            <a:r>
              <a:rPr lang="en-IN" dirty="0" smtClean="0">
                <a:solidFill>
                  <a:srgbClr val="0070C0"/>
                </a:solidFill>
              </a:rPr>
              <a:t>.</a:t>
            </a:r>
          </a:p>
          <a:p>
            <a:r>
              <a:rPr lang="en-IN" dirty="0" smtClean="0">
                <a:solidFill>
                  <a:srgbClr val="0070C0"/>
                </a:solidFill>
              </a:rPr>
              <a:t>	</a:t>
            </a:r>
            <a:r>
              <a:rPr lang="en-IN" dirty="0" smtClean="0">
                <a:solidFill>
                  <a:srgbClr val="C00000"/>
                </a:solidFill>
              </a:rPr>
              <a:t>Prudential Norms</a:t>
            </a:r>
            <a:r>
              <a:rPr lang="en-IN" baseline="30000" dirty="0" smtClean="0">
                <a:solidFill>
                  <a:srgbClr val="C00000"/>
                </a:solidFill>
                <a:hlinkClick r:id="rId3"/>
              </a:rPr>
              <a:t>13</a:t>
            </a:r>
            <a:r>
              <a:rPr lang="en-IN" dirty="0" smtClean="0">
                <a:solidFill>
                  <a:srgbClr val="C00000"/>
                </a:solidFill>
              </a:rPr>
              <a:t> A</a:t>
            </a:r>
            <a:r>
              <a:rPr lang="en-IN" dirty="0">
                <a:solidFill>
                  <a:srgbClr val="C00000"/>
                </a:solidFill>
              </a:rPr>
              <a:t>. Asset Classification B. Conditions for Upgrade C. </a:t>
            </a:r>
            <a:r>
              <a:rPr lang="en-IN" dirty="0" smtClean="0">
                <a:solidFill>
                  <a:srgbClr val="C00000"/>
                </a:solidFill>
              </a:rPr>
              <a:t>	Provisioning Norms D</a:t>
            </a:r>
            <a:r>
              <a:rPr lang="en-IN" dirty="0">
                <a:solidFill>
                  <a:srgbClr val="C00000"/>
                </a:solidFill>
              </a:rPr>
              <a:t>. Additional Finance E. Income recognition norms F. </a:t>
            </a:r>
            <a:r>
              <a:rPr lang="en-IN" dirty="0" smtClean="0">
                <a:solidFill>
                  <a:srgbClr val="C00000"/>
                </a:solidFill>
              </a:rPr>
              <a:t>	Conversion </a:t>
            </a:r>
            <a:r>
              <a:rPr lang="en-IN" dirty="0">
                <a:solidFill>
                  <a:srgbClr val="C00000"/>
                </a:solidFill>
              </a:rPr>
              <a:t>of Principal into Debt / Equity and Unpaid Interest into 'Funded </a:t>
            </a:r>
            <a:r>
              <a:rPr lang="en-IN" dirty="0" smtClean="0">
                <a:solidFill>
                  <a:srgbClr val="C00000"/>
                </a:solidFill>
              </a:rPr>
              <a:t>	Interest </a:t>
            </a:r>
            <a:r>
              <a:rPr lang="en-IN" dirty="0">
                <a:solidFill>
                  <a:srgbClr val="C00000"/>
                </a:solidFill>
              </a:rPr>
              <a:t>Term Loan' (FITL), Debt or Equity Instruments G. Change in </a:t>
            </a:r>
            <a:r>
              <a:rPr lang="en-IN" dirty="0" smtClean="0">
                <a:solidFill>
                  <a:srgbClr val="C00000"/>
                </a:solidFill>
              </a:rPr>
              <a:t>	Ownership </a:t>
            </a:r>
            <a:endParaRPr lang="en-IN" dirty="0">
              <a:solidFill>
                <a:srgbClr val="C00000"/>
              </a:solidFill>
            </a:endParaRPr>
          </a:p>
          <a:p>
            <a:endParaRPr lang="en-IN" dirty="0"/>
          </a:p>
        </p:txBody>
      </p:sp>
      <p:sp>
        <p:nvSpPr>
          <p:cNvPr id="3" name="Date Placeholder 2"/>
          <p:cNvSpPr>
            <a:spLocks noGrp="1"/>
          </p:cNvSpPr>
          <p:nvPr>
            <p:ph type="dt" sz="half" idx="6"/>
          </p:nvPr>
        </p:nvSpPr>
        <p:spPr/>
        <p:txBody>
          <a:bodyPr/>
          <a:lstStyle/>
          <a:p>
            <a:r>
              <a:rPr lang="en-US" smtClean="0"/>
              <a:t>01/04/2018 DOON</a:t>
            </a:r>
            <a:endParaRPr lang="en-US"/>
          </a:p>
        </p:txBody>
      </p:sp>
      <p:sp>
        <p:nvSpPr>
          <p:cNvPr id="4" name="Footer Placeholder 3"/>
          <p:cNvSpPr>
            <a:spLocks noGrp="1"/>
          </p:cNvSpPr>
          <p:nvPr>
            <p:ph type="ftr" sz="quarter" idx="5"/>
          </p:nvPr>
        </p:nvSpPr>
        <p:spPr/>
        <p:txBody>
          <a:bodyPr/>
          <a:lstStyle/>
          <a:p>
            <a:r>
              <a:rPr lang="en-IN" smtClean="0"/>
              <a:t>CA Amresh Overview of Bank Audits 18</a:t>
            </a:r>
            <a:endParaRPr lang="en-IN"/>
          </a:p>
        </p:txBody>
      </p:sp>
      <p:sp>
        <p:nvSpPr>
          <p:cNvPr id="5" name="Slide Number Placeholder 4"/>
          <p:cNvSpPr>
            <a:spLocks noGrp="1"/>
          </p:cNvSpPr>
          <p:nvPr>
            <p:ph type="sldNum" sz="quarter" idx="7"/>
          </p:nvPr>
        </p:nvSpPr>
        <p:spPr/>
        <p:txBody>
          <a:bodyPr/>
          <a:lstStyle/>
          <a:p>
            <a:fld id="{B6F15528-21DE-4FAA-801E-634DDDAF4B2B}" type="slidenum">
              <a:rPr lang="en-IN" smtClean="0"/>
              <a:pPr/>
              <a:t>18</a:t>
            </a:fld>
            <a:endParaRPr lang="en-IN"/>
          </a:p>
        </p:txBody>
      </p:sp>
    </p:spTree>
    <p:extLst>
      <p:ext uri="{BB962C8B-B14F-4D97-AF65-F5344CB8AC3E}">
        <p14:creationId xmlns:p14="http://schemas.microsoft.com/office/powerpoint/2010/main" val="36436069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11"/>
            <a:ext cx="11887200" cy="761289"/>
          </a:xfrm>
        </p:spPr>
        <p:txBody>
          <a:bodyPr/>
          <a:lstStyle/>
          <a:p>
            <a:r>
              <a:rPr lang="en-IN" sz="3600" dirty="0" smtClean="0"/>
              <a:t>I</a:t>
            </a:r>
            <a:r>
              <a:rPr lang="en-IN" sz="3600" dirty="0" smtClean="0">
                <a:solidFill>
                  <a:srgbClr val="C00000"/>
                </a:solidFill>
              </a:rPr>
              <a:t>PRUDENTIAL NORMS</a:t>
            </a:r>
            <a:r>
              <a:rPr lang="en-IN" sz="3600" baseline="30000" dirty="0" smtClean="0">
                <a:solidFill>
                  <a:srgbClr val="C00000"/>
                </a:solidFill>
              </a:rPr>
              <a:t>-</a:t>
            </a:r>
            <a:r>
              <a:rPr lang="en-IN" sz="3600" dirty="0" smtClean="0">
                <a:solidFill>
                  <a:srgbClr val="C00000"/>
                </a:solidFill>
              </a:rPr>
              <a:t> A. ASSET CLASSIFICATION</a:t>
            </a:r>
            <a:r>
              <a:rPr lang="en-IN" dirty="0" smtClean="0">
                <a:solidFill>
                  <a:srgbClr val="C00000"/>
                </a:solidFill>
              </a:rPr>
              <a:t/>
            </a:r>
            <a:br>
              <a:rPr lang="en-IN" dirty="0" smtClean="0">
                <a:solidFill>
                  <a:srgbClr val="C00000"/>
                </a:solidFill>
              </a:rPr>
            </a:br>
            <a:r>
              <a:rPr lang="en-IN" dirty="0" smtClean="0">
                <a:solidFill>
                  <a:srgbClr val="C00000"/>
                </a:solidFill>
              </a:rPr>
              <a:t/>
            </a:r>
            <a:br>
              <a:rPr lang="en-IN" dirty="0" smtClean="0">
                <a:solidFill>
                  <a:srgbClr val="C00000"/>
                </a:solidFill>
              </a:rPr>
            </a:br>
            <a:endParaRPr lang="en-IN" dirty="0">
              <a:solidFill>
                <a:srgbClr val="C00000"/>
              </a:solidFill>
            </a:endParaRPr>
          </a:p>
        </p:txBody>
      </p:sp>
      <p:sp>
        <p:nvSpPr>
          <p:cNvPr id="3" name="Content Placeholder 2"/>
          <p:cNvSpPr>
            <a:spLocks noGrp="1"/>
          </p:cNvSpPr>
          <p:nvPr>
            <p:ph sz="half" idx="2"/>
          </p:nvPr>
        </p:nvSpPr>
        <p:spPr>
          <a:xfrm>
            <a:off x="609600" y="1577340"/>
            <a:ext cx="11430000" cy="3816429"/>
          </a:xfrm>
        </p:spPr>
        <p:txBody>
          <a:bodyPr/>
          <a:lstStyle/>
          <a:p>
            <a:pPr algn="just"/>
            <a:r>
              <a:rPr lang="en-IN" sz="3200" dirty="0" smtClean="0"/>
              <a:t>2</a:t>
            </a:r>
            <a:r>
              <a:rPr lang="en-IN" sz="3200" dirty="0"/>
              <a:t>. In case of restructuring, the accounts classified as 'standard' shall be </a:t>
            </a:r>
            <a:r>
              <a:rPr lang="en-IN" sz="3200" dirty="0">
                <a:solidFill>
                  <a:srgbClr val="FF0000"/>
                </a:solidFill>
              </a:rPr>
              <a:t>immediately downgraded as non-performing assets (NPAs), i.e., ‘sub-standard’</a:t>
            </a:r>
            <a:r>
              <a:rPr lang="en-IN" sz="3200" dirty="0"/>
              <a:t> to begin with. The non-performing assets, upon restructuring, would continue to have the same asset classification as prior to restructuring. In both cases, the asset classification shall continue to be governed by the ageing criteria as per extant asset classification norms.</a:t>
            </a:r>
          </a:p>
          <a:p>
            <a:endParaRPr lang="en-IN" dirty="0"/>
          </a:p>
        </p:txBody>
      </p:sp>
      <p:sp>
        <p:nvSpPr>
          <p:cNvPr id="5" name="Date Placeholder 4"/>
          <p:cNvSpPr>
            <a:spLocks noGrp="1"/>
          </p:cNvSpPr>
          <p:nvPr>
            <p:ph type="dt" sz="half" idx="6"/>
          </p:nvPr>
        </p:nvSpPr>
        <p:spPr/>
        <p:txBody>
          <a:bodyPr/>
          <a:lstStyle/>
          <a:p>
            <a:r>
              <a:rPr lang="en-US" smtClean="0"/>
              <a:t>01/04/2018 DOON</a:t>
            </a:r>
            <a:endParaRPr lang="en-US"/>
          </a:p>
        </p:txBody>
      </p:sp>
      <p:sp>
        <p:nvSpPr>
          <p:cNvPr id="6" name="Footer Placeholder 5"/>
          <p:cNvSpPr>
            <a:spLocks noGrp="1"/>
          </p:cNvSpPr>
          <p:nvPr>
            <p:ph type="ftr" sz="quarter" idx="5"/>
          </p:nvPr>
        </p:nvSpPr>
        <p:spPr/>
        <p:txBody>
          <a:bodyPr/>
          <a:lstStyle/>
          <a:p>
            <a:r>
              <a:rPr lang="en-IN" smtClean="0"/>
              <a:t>CA Amresh Overview of Bank Audits 18</a:t>
            </a:r>
            <a:endParaRPr lang="en-IN"/>
          </a:p>
        </p:txBody>
      </p:sp>
      <p:sp>
        <p:nvSpPr>
          <p:cNvPr id="7" name="Slide Number Placeholder 6"/>
          <p:cNvSpPr>
            <a:spLocks noGrp="1"/>
          </p:cNvSpPr>
          <p:nvPr>
            <p:ph type="sldNum" sz="quarter" idx="7"/>
          </p:nvPr>
        </p:nvSpPr>
        <p:spPr/>
        <p:txBody>
          <a:bodyPr/>
          <a:lstStyle/>
          <a:p>
            <a:fld id="{B6F15528-21DE-4FAA-801E-634DDDAF4B2B}" type="slidenum">
              <a:rPr lang="en-IN" smtClean="0"/>
              <a:pPr/>
              <a:t>19</a:t>
            </a:fld>
            <a:endParaRPr lang="en-IN"/>
          </a:p>
        </p:txBody>
      </p:sp>
    </p:spTree>
    <p:extLst>
      <p:ext uri="{BB962C8B-B14F-4D97-AF65-F5344CB8AC3E}">
        <p14:creationId xmlns:p14="http://schemas.microsoft.com/office/powerpoint/2010/main" val="6376374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399"/>
            <a:ext cx="8077200" cy="1231106"/>
          </a:xfrm>
        </p:spPr>
        <p:txBody>
          <a:bodyPr/>
          <a:lstStyle/>
          <a:p>
            <a:r>
              <a:rPr lang="en-IN" dirty="0"/>
              <a:t> </a:t>
            </a:r>
            <a:r>
              <a:rPr lang="en-IN" dirty="0" smtClean="0">
                <a:solidFill>
                  <a:srgbClr val="C00000"/>
                </a:solidFill>
              </a:rPr>
              <a:t>IS IT A QUESTION OF SURVIVAL ? </a:t>
            </a:r>
            <a:endParaRPr lang="en-IN" dirty="0">
              <a:solidFill>
                <a:srgbClr val="C00000"/>
              </a:solidFill>
            </a:endParaRPr>
          </a:p>
        </p:txBody>
      </p:sp>
      <p:sp>
        <p:nvSpPr>
          <p:cNvPr id="3" name="Text Placeholder 2"/>
          <p:cNvSpPr>
            <a:spLocks noGrp="1"/>
          </p:cNvSpPr>
          <p:nvPr>
            <p:ph sz="half" idx="2"/>
          </p:nvPr>
        </p:nvSpPr>
        <p:spPr>
          <a:xfrm>
            <a:off x="609600" y="838200"/>
            <a:ext cx="5303520" cy="4247317"/>
          </a:xfrm>
        </p:spPr>
        <p:style>
          <a:lnRef idx="1">
            <a:schemeClr val="accent1"/>
          </a:lnRef>
          <a:fillRef idx="2">
            <a:schemeClr val="accent1"/>
          </a:fillRef>
          <a:effectRef idx="1">
            <a:schemeClr val="accent1"/>
          </a:effectRef>
          <a:fontRef idx="minor">
            <a:schemeClr val="dk1"/>
          </a:fontRef>
        </p:style>
        <p:txBody>
          <a:bodyPr/>
          <a:lstStyle/>
          <a:p>
            <a:r>
              <a:rPr lang="en-IN" sz="2800" b="1" dirty="0" smtClean="0">
                <a:solidFill>
                  <a:srgbClr val="002060"/>
                </a:solidFill>
                <a:latin typeface="+mn-lt"/>
              </a:rPr>
              <a:t>STAKEHOLDERS ARE IN DILEMMA</a:t>
            </a:r>
          </a:p>
          <a:p>
            <a:endParaRPr lang="en-IN" sz="3200" dirty="0" smtClean="0">
              <a:solidFill>
                <a:srgbClr val="002060"/>
              </a:solidFill>
              <a:latin typeface="+mn-lt"/>
            </a:endParaRPr>
          </a:p>
          <a:p>
            <a:pPr marL="342900" indent="-342900">
              <a:buFontTx/>
              <a:buChar char="-"/>
            </a:pPr>
            <a:r>
              <a:rPr lang="en-IN" sz="2800" dirty="0" smtClean="0">
                <a:solidFill>
                  <a:srgbClr val="002060"/>
                </a:solidFill>
                <a:latin typeface="+mn-lt"/>
              </a:rPr>
              <a:t>THE GOVERNMENT </a:t>
            </a:r>
          </a:p>
          <a:p>
            <a:pPr marL="342900" indent="-342900">
              <a:buFontTx/>
              <a:buChar char="-"/>
            </a:pPr>
            <a:r>
              <a:rPr lang="en-IN" sz="2800" dirty="0" smtClean="0">
                <a:solidFill>
                  <a:srgbClr val="002060"/>
                </a:solidFill>
                <a:latin typeface="+mn-lt"/>
              </a:rPr>
              <a:t>THE BANK MANAGEMENT</a:t>
            </a:r>
          </a:p>
          <a:p>
            <a:pPr marL="342900" indent="-342900">
              <a:buFontTx/>
              <a:buChar char="-"/>
            </a:pPr>
            <a:r>
              <a:rPr lang="en-IN" sz="2800" dirty="0" smtClean="0">
                <a:solidFill>
                  <a:srgbClr val="002060"/>
                </a:solidFill>
                <a:latin typeface="+mn-lt"/>
              </a:rPr>
              <a:t>THE BANK EMPLOYEES</a:t>
            </a:r>
          </a:p>
          <a:p>
            <a:pPr marL="342900" indent="-342900">
              <a:buFontTx/>
              <a:buChar char="-"/>
            </a:pPr>
            <a:r>
              <a:rPr lang="en-IN" sz="2800" dirty="0" smtClean="0">
                <a:solidFill>
                  <a:srgbClr val="002060"/>
                </a:solidFill>
                <a:latin typeface="+mn-lt"/>
              </a:rPr>
              <a:t>THE CUSTOMERS </a:t>
            </a:r>
          </a:p>
          <a:p>
            <a:pPr marL="342900" indent="-342900">
              <a:buFontTx/>
              <a:buChar char="-"/>
            </a:pPr>
            <a:r>
              <a:rPr lang="en-IN" sz="2800" dirty="0" smtClean="0">
                <a:solidFill>
                  <a:srgbClr val="C00000"/>
                </a:solidFill>
                <a:latin typeface="+mn-lt"/>
              </a:rPr>
              <a:t>Last but not the least </a:t>
            </a:r>
          </a:p>
          <a:p>
            <a:pPr marL="342900" indent="-342900">
              <a:buFontTx/>
              <a:buChar char="-"/>
            </a:pPr>
            <a:r>
              <a:rPr lang="en-IN" sz="2800" dirty="0" smtClean="0">
                <a:solidFill>
                  <a:srgbClr val="002060"/>
                </a:solidFill>
                <a:latin typeface="+mn-lt"/>
              </a:rPr>
              <a:t>THE AUDITORS </a:t>
            </a:r>
          </a:p>
          <a:p>
            <a:endParaRPr lang="en-IN" dirty="0" smtClean="0">
              <a:latin typeface="+mn-lt"/>
            </a:endParaRPr>
          </a:p>
          <a:p>
            <a:endParaRPr lang="en-IN" dirty="0">
              <a:latin typeface="+mn-lt"/>
            </a:endParaRPr>
          </a:p>
        </p:txBody>
      </p:sp>
      <p:sp>
        <p:nvSpPr>
          <p:cNvPr id="5" name="Content Placeholder 4"/>
          <p:cNvSpPr>
            <a:spLocks noGrp="1"/>
          </p:cNvSpPr>
          <p:nvPr>
            <p:ph sz="half" idx="3"/>
          </p:nvPr>
        </p:nvSpPr>
        <p:spPr>
          <a:xfrm>
            <a:off x="6278880" y="838200"/>
            <a:ext cx="5303520" cy="4267200"/>
          </a:xfrm>
          <a:ln>
            <a:solidFill>
              <a:schemeClr val="accent4">
                <a:lumMod val="60000"/>
                <a:lumOff val="40000"/>
              </a:schemeClr>
            </a:solidFill>
          </a:ln>
        </p:spPr>
        <p:style>
          <a:lnRef idx="1">
            <a:schemeClr val="accent5"/>
          </a:lnRef>
          <a:fillRef idx="2">
            <a:schemeClr val="accent5"/>
          </a:fillRef>
          <a:effectRef idx="1">
            <a:schemeClr val="accent5"/>
          </a:effectRef>
          <a:fontRef idx="minor">
            <a:schemeClr val="dk1"/>
          </a:fontRef>
        </p:style>
        <p:txBody>
          <a:bodyPr/>
          <a:lstStyle/>
          <a:p>
            <a:r>
              <a:rPr lang="en-IN" sz="9600" dirty="0" smtClean="0"/>
              <a:t>    </a:t>
            </a:r>
          </a:p>
          <a:p>
            <a:r>
              <a:rPr lang="en-IN" sz="9600" dirty="0">
                <a:solidFill>
                  <a:schemeClr val="accent6">
                    <a:lumMod val="75000"/>
                  </a:schemeClr>
                </a:solidFill>
              </a:rPr>
              <a:t> </a:t>
            </a:r>
            <a:r>
              <a:rPr lang="en-IN" sz="9600" dirty="0" smtClean="0">
                <a:solidFill>
                  <a:schemeClr val="accent6">
                    <a:lumMod val="75000"/>
                  </a:schemeClr>
                </a:solidFill>
              </a:rPr>
              <a:t>  V</a:t>
            </a:r>
            <a:r>
              <a:rPr lang="en-IN" sz="9600" dirty="0" smtClean="0">
                <a:solidFill>
                  <a:schemeClr val="bg1"/>
                </a:solidFill>
              </a:rPr>
              <a:t>D</a:t>
            </a:r>
            <a:r>
              <a:rPr lang="en-IN" sz="9600" dirty="0" smtClean="0">
                <a:solidFill>
                  <a:srgbClr val="00B050"/>
                </a:solidFill>
              </a:rPr>
              <a:t>S</a:t>
            </a:r>
            <a:endParaRPr lang="en-IN" sz="9600" dirty="0">
              <a:solidFill>
                <a:srgbClr val="00B050"/>
              </a:solidFill>
            </a:endParaRPr>
          </a:p>
        </p:txBody>
      </p:sp>
      <p:sp>
        <p:nvSpPr>
          <p:cNvPr id="4" name="Date Placeholder 3"/>
          <p:cNvSpPr>
            <a:spLocks noGrp="1"/>
          </p:cNvSpPr>
          <p:nvPr>
            <p:ph type="dt" sz="half" idx="6"/>
          </p:nvPr>
        </p:nvSpPr>
        <p:spPr/>
        <p:txBody>
          <a:bodyPr/>
          <a:lstStyle/>
          <a:p>
            <a:r>
              <a:rPr lang="en-US" smtClean="0"/>
              <a:t>01/04/2018 DOON</a:t>
            </a:r>
            <a:endParaRPr lang="en-US"/>
          </a:p>
        </p:txBody>
      </p:sp>
      <p:sp>
        <p:nvSpPr>
          <p:cNvPr id="6" name="Footer Placeholder 5"/>
          <p:cNvSpPr>
            <a:spLocks noGrp="1"/>
          </p:cNvSpPr>
          <p:nvPr>
            <p:ph type="ftr" sz="quarter" idx="5"/>
          </p:nvPr>
        </p:nvSpPr>
        <p:spPr/>
        <p:txBody>
          <a:bodyPr/>
          <a:lstStyle/>
          <a:p>
            <a:r>
              <a:rPr lang="en-IN" smtClean="0"/>
              <a:t>CA Amresh Overview of Bank Audits 18</a:t>
            </a:r>
            <a:endParaRPr lang="en-IN"/>
          </a:p>
        </p:txBody>
      </p:sp>
      <p:sp>
        <p:nvSpPr>
          <p:cNvPr id="7" name="Slide Number Placeholder 6"/>
          <p:cNvSpPr>
            <a:spLocks noGrp="1"/>
          </p:cNvSpPr>
          <p:nvPr>
            <p:ph type="sldNum" sz="quarter" idx="7"/>
          </p:nvPr>
        </p:nvSpPr>
        <p:spPr/>
        <p:txBody>
          <a:bodyPr/>
          <a:lstStyle/>
          <a:p>
            <a:fld id="{B6F15528-21DE-4FAA-801E-634DDDAF4B2B}" type="slidenum">
              <a:rPr lang="en-IN" smtClean="0"/>
              <a:pPr/>
              <a:t>2</a:t>
            </a:fld>
            <a:endParaRPr lang="en-IN"/>
          </a:p>
        </p:txBody>
      </p:sp>
    </p:spTree>
    <p:extLst>
      <p:ext uri="{BB962C8B-B14F-4D97-AF65-F5344CB8AC3E}">
        <p14:creationId xmlns:p14="http://schemas.microsoft.com/office/powerpoint/2010/main" val="2857255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11"/>
            <a:ext cx="11506200" cy="1231106"/>
          </a:xfrm>
        </p:spPr>
        <p:txBody>
          <a:bodyPr/>
          <a:lstStyle/>
          <a:p>
            <a:r>
              <a:rPr lang="en-IN" dirty="0" smtClean="0">
                <a:solidFill>
                  <a:srgbClr val="C00000"/>
                </a:solidFill>
              </a:rPr>
              <a:t>PN- B. CONDITIONS FOR UPGRADE</a:t>
            </a:r>
            <a:br>
              <a:rPr lang="en-IN" dirty="0" smtClean="0">
                <a:solidFill>
                  <a:srgbClr val="C00000"/>
                </a:solidFill>
              </a:rPr>
            </a:br>
            <a:endParaRPr lang="en-IN" dirty="0">
              <a:solidFill>
                <a:srgbClr val="C00000"/>
              </a:solidFill>
            </a:endParaRPr>
          </a:p>
        </p:txBody>
      </p:sp>
      <p:sp>
        <p:nvSpPr>
          <p:cNvPr id="3" name="Content Placeholder 2"/>
          <p:cNvSpPr>
            <a:spLocks noGrp="1"/>
          </p:cNvSpPr>
          <p:nvPr>
            <p:ph sz="half" idx="2"/>
          </p:nvPr>
        </p:nvSpPr>
        <p:spPr>
          <a:xfrm>
            <a:off x="0" y="533400"/>
            <a:ext cx="12192000" cy="6248400"/>
          </a:xfrm>
        </p:spPr>
        <p:txBody>
          <a:bodyPr/>
          <a:lstStyle/>
          <a:p>
            <a:pPr algn="just"/>
            <a:r>
              <a:rPr lang="en-IN" dirty="0" smtClean="0">
                <a:latin typeface="+mn-lt"/>
              </a:rPr>
              <a:t>3</a:t>
            </a:r>
            <a:r>
              <a:rPr lang="en-IN" dirty="0">
                <a:latin typeface="+mn-lt"/>
              </a:rPr>
              <a:t>. </a:t>
            </a:r>
            <a:r>
              <a:rPr lang="en-IN" dirty="0">
                <a:solidFill>
                  <a:srgbClr val="FF0000"/>
                </a:solidFill>
                <a:latin typeface="+mn-lt"/>
              </a:rPr>
              <a:t>Standard accounts classified as NPA and NPA accounts retained in the same category on restructuring by the lenders may be upgraded only when all the outstanding loan / facilities in the account demonstrate ‘satisfactory performance’</a:t>
            </a:r>
            <a:r>
              <a:rPr lang="en-IN" dirty="0">
                <a:latin typeface="+mn-lt"/>
              </a:rPr>
              <a:t> (i.e., the payments in respect of borrower entity are not in default at any point of time) during the ‘specified period’ (as defined in paragraph 10 of the covering circular)</a:t>
            </a:r>
            <a:r>
              <a:rPr lang="en-IN" baseline="30000" dirty="0">
                <a:latin typeface="+mn-lt"/>
                <a:hlinkClick r:id="rId2"/>
              </a:rPr>
              <a:t>14</a:t>
            </a:r>
            <a:r>
              <a:rPr lang="en-IN" dirty="0">
                <a:latin typeface="+mn-lt"/>
              </a:rPr>
              <a:t>.</a:t>
            </a:r>
          </a:p>
          <a:p>
            <a:pPr algn="just"/>
            <a:r>
              <a:rPr lang="en-IN" dirty="0">
                <a:latin typeface="+mn-lt"/>
              </a:rPr>
              <a:t>4</a:t>
            </a:r>
            <a:r>
              <a:rPr lang="en-IN" dirty="0">
                <a:solidFill>
                  <a:srgbClr val="FF0000"/>
                </a:solidFill>
                <a:latin typeface="+mn-lt"/>
              </a:rPr>
              <a:t>. For the large accounts (i.e., accounts where the aggregate exposure of lenders is ₹ 1 billion </a:t>
            </a:r>
            <a:r>
              <a:rPr lang="en-IN" dirty="0">
                <a:latin typeface="+mn-lt"/>
              </a:rPr>
              <a:t>and above) to qualify for an upgrade, in addition to demonstration of satisfactory performance, the credit facilities of the borrower shall also be rated as investment grade</a:t>
            </a:r>
            <a:r>
              <a:rPr lang="en-IN" baseline="30000" dirty="0">
                <a:latin typeface="+mn-lt"/>
                <a:hlinkClick r:id="rId3"/>
              </a:rPr>
              <a:t>15</a:t>
            </a:r>
            <a:r>
              <a:rPr lang="en-IN" dirty="0">
                <a:latin typeface="+mn-lt"/>
              </a:rPr>
              <a:t> (BBB- or better) as at the end of the ‘specified period’ by CRAs accredited by the Reserve Bank for the purpose of bank loan ratings. While accounts with aggregate exposure of ₹ 5 billion and above shall require two ratings, those below ₹ 5 billion shall require one rating. If the ratings are obtained from more than the required number of CRAs, all such ratings shall be investment grade to qualify for an upgrade.</a:t>
            </a:r>
          </a:p>
          <a:p>
            <a:pPr algn="just"/>
            <a:r>
              <a:rPr lang="en-IN" dirty="0">
                <a:latin typeface="+mn-lt"/>
              </a:rPr>
              <a:t>5. In </a:t>
            </a:r>
            <a:r>
              <a:rPr lang="en-IN" dirty="0">
                <a:solidFill>
                  <a:srgbClr val="FF0000"/>
                </a:solidFill>
                <a:latin typeface="+mn-lt"/>
              </a:rPr>
              <a:t>case satisfactory performance during the specified period is not demonstrated, the account shall, immediately on such default, be reclassified as per the repayment schedule that existed before the restructuring</a:t>
            </a:r>
            <a:r>
              <a:rPr lang="en-IN" baseline="30000" dirty="0">
                <a:solidFill>
                  <a:srgbClr val="FF0000"/>
                </a:solidFill>
                <a:latin typeface="+mn-lt"/>
                <a:hlinkClick r:id="rId4"/>
              </a:rPr>
              <a:t>16</a:t>
            </a:r>
            <a:r>
              <a:rPr lang="en-IN" dirty="0">
                <a:latin typeface="+mn-lt"/>
              </a:rPr>
              <a:t>. Any future upgrade for such accounts shall be contingent on implementation of a fresh RP and demonstration of satisfactory performance thereafter.</a:t>
            </a:r>
          </a:p>
          <a:p>
            <a:endParaRPr lang="en-IN" dirty="0"/>
          </a:p>
        </p:txBody>
      </p:sp>
      <p:sp>
        <p:nvSpPr>
          <p:cNvPr id="5" name="Date Placeholder 4"/>
          <p:cNvSpPr>
            <a:spLocks noGrp="1"/>
          </p:cNvSpPr>
          <p:nvPr>
            <p:ph type="dt" sz="half" idx="6"/>
          </p:nvPr>
        </p:nvSpPr>
        <p:spPr/>
        <p:txBody>
          <a:bodyPr/>
          <a:lstStyle/>
          <a:p>
            <a:r>
              <a:rPr lang="en-US" smtClean="0"/>
              <a:t>01/04/2018 DOON</a:t>
            </a:r>
            <a:endParaRPr lang="en-US"/>
          </a:p>
        </p:txBody>
      </p:sp>
      <p:sp>
        <p:nvSpPr>
          <p:cNvPr id="6" name="Footer Placeholder 5"/>
          <p:cNvSpPr>
            <a:spLocks noGrp="1"/>
          </p:cNvSpPr>
          <p:nvPr>
            <p:ph type="ftr" sz="quarter" idx="5"/>
          </p:nvPr>
        </p:nvSpPr>
        <p:spPr/>
        <p:txBody>
          <a:bodyPr/>
          <a:lstStyle/>
          <a:p>
            <a:r>
              <a:rPr lang="en-IN" smtClean="0"/>
              <a:t>CA Amresh Overview of Bank Audits 18</a:t>
            </a:r>
            <a:endParaRPr lang="en-IN"/>
          </a:p>
        </p:txBody>
      </p:sp>
      <p:sp>
        <p:nvSpPr>
          <p:cNvPr id="7" name="Slide Number Placeholder 6"/>
          <p:cNvSpPr>
            <a:spLocks noGrp="1"/>
          </p:cNvSpPr>
          <p:nvPr>
            <p:ph type="sldNum" sz="quarter" idx="7"/>
          </p:nvPr>
        </p:nvSpPr>
        <p:spPr/>
        <p:txBody>
          <a:bodyPr/>
          <a:lstStyle/>
          <a:p>
            <a:fld id="{B6F15528-21DE-4FAA-801E-634DDDAF4B2B}" type="slidenum">
              <a:rPr lang="en-IN" smtClean="0"/>
              <a:pPr/>
              <a:t>20</a:t>
            </a:fld>
            <a:endParaRPr lang="en-IN"/>
          </a:p>
        </p:txBody>
      </p:sp>
    </p:spTree>
    <p:extLst>
      <p:ext uri="{BB962C8B-B14F-4D97-AF65-F5344CB8AC3E}">
        <p14:creationId xmlns:p14="http://schemas.microsoft.com/office/powerpoint/2010/main" val="23805486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11"/>
            <a:ext cx="8229600" cy="837489"/>
          </a:xfrm>
        </p:spPr>
        <p:txBody>
          <a:bodyPr/>
          <a:lstStyle/>
          <a:p>
            <a:r>
              <a:rPr lang="en-IN" dirty="0" smtClean="0">
                <a:solidFill>
                  <a:srgbClr val="C00000"/>
                </a:solidFill>
              </a:rPr>
              <a:t>PN-D. ADDITIONAL FINANCE</a:t>
            </a:r>
            <a:br>
              <a:rPr lang="en-IN" dirty="0" smtClean="0">
                <a:solidFill>
                  <a:srgbClr val="C00000"/>
                </a:solidFill>
              </a:rPr>
            </a:br>
            <a:endParaRPr lang="en-IN" dirty="0">
              <a:solidFill>
                <a:srgbClr val="C00000"/>
              </a:solidFill>
            </a:endParaRPr>
          </a:p>
        </p:txBody>
      </p:sp>
      <p:sp>
        <p:nvSpPr>
          <p:cNvPr id="3" name="Content Placeholder 2"/>
          <p:cNvSpPr>
            <a:spLocks noGrp="1"/>
          </p:cNvSpPr>
          <p:nvPr>
            <p:ph sz="half" idx="2"/>
          </p:nvPr>
        </p:nvSpPr>
        <p:spPr>
          <a:xfrm>
            <a:off x="609600" y="1577340"/>
            <a:ext cx="11049000" cy="4801314"/>
          </a:xfrm>
        </p:spPr>
        <p:txBody>
          <a:bodyPr/>
          <a:lstStyle/>
          <a:p>
            <a:r>
              <a:rPr lang="en-IN" dirty="0"/>
              <a:t>D. Additional Finance</a:t>
            </a:r>
          </a:p>
          <a:p>
            <a:r>
              <a:rPr lang="en-IN" dirty="0" smtClean="0"/>
              <a:t>E</a:t>
            </a:r>
            <a:r>
              <a:rPr lang="en-IN" dirty="0"/>
              <a:t>. Income recognition norms</a:t>
            </a:r>
          </a:p>
          <a:p>
            <a:r>
              <a:rPr lang="en-IN" dirty="0"/>
              <a:t>8. </a:t>
            </a:r>
            <a:r>
              <a:rPr lang="en-IN" dirty="0">
                <a:solidFill>
                  <a:srgbClr val="FF0000"/>
                </a:solidFill>
              </a:rPr>
              <a:t>Interest income in respect of restructured accounts classified as 'standard assets' may be recognized on accrual basis and that in respect of the restructured accounts classified as 'non-performing assets' shall be recognised on cash basis.</a:t>
            </a:r>
          </a:p>
          <a:p>
            <a:r>
              <a:rPr lang="en-IN" dirty="0"/>
              <a:t>9. In the case </a:t>
            </a:r>
            <a:r>
              <a:rPr lang="en-IN" dirty="0">
                <a:solidFill>
                  <a:srgbClr val="FF0000"/>
                </a:solidFill>
              </a:rPr>
              <a:t>of additional finance in accounts where the pre-restructuring facilities were classified as NPA, the interest income shall be recognised only on cash basis </a:t>
            </a:r>
            <a:r>
              <a:rPr lang="en-IN" dirty="0"/>
              <a:t>except when the restructuring is accompanied by a change in ownership.</a:t>
            </a:r>
          </a:p>
          <a:p>
            <a:r>
              <a:rPr lang="en-IN" dirty="0" smtClean="0"/>
              <a:t>G</a:t>
            </a:r>
            <a:r>
              <a:rPr lang="en-IN" dirty="0"/>
              <a:t>. Change in Ownership</a:t>
            </a:r>
          </a:p>
          <a:p>
            <a:r>
              <a:rPr lang="en-IN" dirty="0" smtClean="0">
                <a:solidFill>
                  <a:srgbClr val="FF0000"/>
                </a:solidFill>
              </a:rPr>
              <a:t>The </a:t>
            </a:r>
            <a:r>
              <a:rPr lang="en-IN" dirty="0">
                <a:solidFill>
                  <a:srgbClr val="FF0000"/>
                </a:solidFill>
              </a:rPr>
              <a:t>new promoter shall have acquired at least 26 per cent of the paid up equity capital of the borrower entity and shall be the single largest shareholder of the borrower entity</a:t>
            </a:r>
            <a:r>
              <a:rPr lang="en-IN" dirty="0" smtClean="0">
                <a:solidFill>
                  <a:srgbClr val="FF0000"/>
                </a:solidFill>
              </a:rPr>
              <a:t>.</a:t>
            </a:r>
            <a:endParaRPr lang="en-IN" dirty="0"/>
          </a:p>
        </p:txBody>
      </p:sp>
      <p:sp>
        <p:nvSpPr>
          <p:cNvPr id="5" name="Date Placeholder 4"/>
          <p:cNvSpPr>
            <a:spLocks noGrp="1"/>
          </p:cNvSpPr>
          <p:nvPr>
            <p:ph type="dt" sz="half" idx="6"/>
          </p:nvPr>
        </p:nvSpPr>
        <p:spPr/>
        <p:txBody>
          <a:bodyPr/>
          <a:lstStyle/>
          <a:p>
            <a:r>
              <a:rPr lang="en-US" smtClean="0"/>
              <a:t>01/04/2018 DOON</a:t>
            </a:r>
            <a:endParaRPr lang="en-US"/>
          </a:p>
        </p:txBody>
      </p:sp>
      <p:sp>
        <p:nvSpPr>
          <p:cNvPr id="6" name="Footer Placeholder 5"/>
          <p:cNvSpPr>
            <a:spLocks noGrp="1"/>
          </p:cNvSpPr>
          <p:nvPr>
            <p:ph type="ftr" sz="quarter" idx="5"/>
          </p:nvPr>
        </p:nvSpPr>
        <p:spPr/>
        <p:txBody>
          <a:bodyPr/>
          <a:lstStyle/>
          <a:p>
            <a:r>
              <a:rPr lang="en-IN" smtClean="0"/>
              <a:t>CA Amresh Overview of Bank Audits 18</a:t>
            </a:r>
            <a:endParaRPr lang="en-IN"/>
          </a:p>
        </p:txBody>
      </p:sp>
      <p:sp>
        <p:nvSpPr>
          <p:cNvPr id="7" name="Slide Number Placeholder 6"/>
          <p:cNvSpPr>
            <a:spLocks noGrp="1"/>
          </p:cNvSpPr>
          <p:nvPr>
            <p:ph type="sldNum" sz="quarter" idx="7"/>
          </p:nvPr>
        </p:nvSpPr>
        <p:spPr/>
        <p:txBody>
          <a:bodyPr/>
          <a:lstStyle/>
          <a:p>
            <a:fld id="{B6F15528-21DE-4FAA-801E-634DDDAF4B2B}" type="slidenum">
              <a:rPr lang="en-IN" smtClean="0"/>
              <a:pPr/>
              <a:t>21</a:t>
            </a:fld>
            <a:endParaRPr lang="en-IN"/>
          </a:p>
        </p:txBody>
      </p:sp>
    </p:spTree>
    <p:extLst>
      <p:ext uri="{BB962C8B-B14F-4D97-AF65-F5344CB8AC3E}">
        <p14:creationId xmlns:p14="http://schemas.microsoft.com/office/powerpoint/2010/main" val="8949575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11"/>
            <a:ext cx="9677400" cy="1231106"/>
          </a:xfrm>
        </p:spPr>
        <p:txBody>
          <a:bodyPr/>
          <a:lstStyle/>
          <a:p>
            <a:r>
              <a:rPr lang="en-IN" dirty="0" smtClean="0">
                <a:solidFill>
                  <a:srgbClr val="C00000"/>
                </a:solidFill>
              </a:rPr>
              <a:t>      PN- C. PROVISIONING NORMS</a:t>
            </a:r>
            <a:r>
              <a:rPr lang="en-IN" dirty="0">
                <a:solidFill>
                  <a:srgbClr val="C00000"/>
                </a:solidFill>
              </a:rPr>
              <a:t/>
            </a:r>
            <a:br>
              <a:rPr lang="en-IN" dirty="0">
                <a:solidFill>
                  <a:srgbClr val="C00000"/>
                </a:solidFill>
              </a:rPr>
            </a:br>
            <a:endParaRPr lang="en-IN" dirty="0">
              <a:solidFill>
                <a:srgbClr val="C00000"/>
              </a:solidFill>
            </a:endParaRPr>
          </a:p>
        </p:txBody>
      </p:sp>
      <p:sp>
        <p:nvSpPr>
          <p:cNvPr id="3" name="Content Placeholder 2"/>
          <p:cNvSpPr>
            <a:spLocks noGrp="1"/>
          </p:cNvSpPr>
          <p:nvPr>
            <p:ph sz="half" idx="2"/>
          </p:nvPr>
        </p:nvSpPr>
        <p:spPr>
          <a:xfrm>
            <a:off x="609600" y="1577340"/>
            <a:ext cx="11125200" cy="3816429"/>
          </a:xfrm>
        </p:spPr>
        <p:txBody>
          <a:bodyPr/>
          <a:lstStyle/>
          <a:p>
            <a:pPr algn="just"/>
            <a:r>
              <a:rPr lang="en-IN" sz="2800" dirty="0" smtClean="0"/>
              <a:t>6</a:t>
            </a:r>
            <a:r>
              <a:rPr lang="en-IN" sz="2800" dirty="0"/>
              <a:t>. Accounts restructured under the revised framework shall attract provisioning as per the asset classification category as laid out in the </a:t>
            </a:r>
            <a:r>
              <a:rPr lang="en-IN" sz="2800" dirty="0">
                <a:solidFill>
                  <a:srgbClr val="FF0000"/>
                </a:solidFill>
              </a:rPr>
              <a:t>Master Circular on Prudential Norms on Income Recognition, Asset Classification and Provisioning pertaining to Advances dated July 1, 2015, as amended from time to time. </a:t>
            </a:r>
            <a:r>
              <a:rPr lang="en-IN" sz="2800" dirty="0"/>
              <a:t>However, the provisions made in respect of </a:t>
            </a:r>
            <a:r>
              <a:rPr lang="en-IN" sz="2800" dirty="0">
                <a:solidFill>
                  <a:srgbClr val="FF0000"/>
                </a:solidFill>
              </a:rPr>
              <a:t>accounts restructured before the date of the circular under any of the earlier schemes shall continue to be held </a:t>
            </a:r>
            <a:r>
              <a:rPr lang="en-IN" sz="2800" dirty="0"/>
              <a:t>as per the requirements specified therein.</a:t>
            </a:r>
          </a:p>
          <a:p>
            <a:endParaRPr lang="en-IN" dirty="0"/>
          </a:p>
        </p:txBody>
      </p:sp>
      <p:sp>
        <p:nvSpPr>
          <p:cNvPr id="5" name="Date Placeholder 4"/>
          <p:cNvSpPr>
            <a:spLocks noGrp="1"/>
          </p:cNvSpPr>
          <p:nvPr>
            <p:ph type="dt" sz="half" idx="6"/>
          </p:nvPr>
        </p:nvSpPr>
        <p:spPr/>
        <p:txBody>
          <a:bodyPr/>
          <a:lstStyle/>
          <a:p>
            <a:r>
              <a:rPr lang="en-US" smtClean="0"/>
              <a:t>01/04/2018 DOON</a:t>
            </a:r>
            <a:endParaRPr lang="en-US"/>
          </a:p>
        </p:txBody>
      </p:sp>
      <p:sp>
        <p:nvSpPr>
          <p:cNvPr id="6" name="Footer Placeholder 5"/>
          <p:cNvSpPr>
            <a:spLocks noGrp="1"/>
          </p:cNvSpPr>
          <p:nvPr>
            <p:ph type="ftr" sz="quarter" idx="5"/>
          </p:nvPr>
        </p:nvSpPr>
        <p:spPr/>
        <p:txBody>
          <a:bodyPr/>
          <a:lstStyle/>
          <a:p>
            <a:r>
              <a:rPr lang="en-IN" smtClean="0"/>
              <a:t>CA Amresh Overview of Bank Audits 18</a:t>
            </a:r>
            <a:endParaRPr lang="en-IN"/>
          </a:p>
        </p:txBody>
      </p:sp>
      <p:sp>
        <p:nvSpPr>
          <p:cNvPr id="7" name="Slide Number Placeholder 6"/>
          <p:cNvSpPr>
            <a:spLocks noGrp="1"/>
          </p:cNvSpPr>
          <p:nvPr>
            <p:ph type="sldNum" sz="quarter" idx="7"/>
          </p:nvPr>
        </p:nvSpPr>
        <p:spPr/>
        <p:txBody>
          <a:bodyPr/>
          <a:lstStyle/>
          <a:p>
            <a:fld id="{B6F15528-21DE-4FAA-801E-634DDDAF4B2B}" type="slidenum">
              <a:rPr lang="en-IN" smtClean="0"/>
              <a:pPr/>
              <a:t>22</a:t>
            </a:fld>
            <a:endParaRPr lang="en-IN"/>
          </a:p>
        </p:txBody>
      </p:sp>
    </p:spTree>
    <p:extLst>
      <p:ext uri="{BB962C8B-B14F-4D97-AF65-F5344CB8AC3E}">
        <p14:creationId xmlns:p14="http://schemas.microsoft.com/office/powerpoint/2010/main" val="40114443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11"/>
            <a:ext cx="11811000" cy="1846659"/>
          </a:xfrm>
        </p:spPr>
        <p:txBody>
          <a:bodyPr/>
          <a:lstStyle/>
          <a:p>
            <a:r>
              <a:rPr lang="en-IN" dirty="0" smtClean="0">
                <a:solidFill>
                  <a:srgbClr val="C00000"/>
                </a:solidFill>
              </a:rPr>
              <a:t>V. NON-APPLICABILITY OF THESE GUIDELINES</a:t>
            </a:r>
            <a:br>
              <a:rPr lang="en-IN" dirty="0" smtClean="0">
                <a:solidFill>
                  <a:srgbClr val="C00000"/>
                </a:solidFill>
              </a:rPr>
            </a:br>
            <a:endParaRPr lang="en-IN" dirty="0">
              <a:solidFill>
                <a:srgbClr val="C00000"/>
              </a:solidFill>
            </a:endParaRPr>
          </a:p>
        </p:txBody>
      </p:sp>
      <p:sp>
        <p:nvSpPr>
          <p:cNvPr id="3" name="Content Placeholder 2"/>
          <p:cNvSpPr>
            <a:spLocks noGrp="1"/>
          </p:cNvSpPr>
          <p:nvPr>
            <p:ph sz="half" idx="2"/>
          </p:nvPr>
        </p:nvSpPr>
        <p:spPr>
          <a:xfrm>
            <a:off x="609600" y="914400"/>
            <a:ext cx="11353800" cy="1107996"/>
          </a:xfrm>
        </p:spPr>
        <p:txBody>
          <a:bodyPr/>
          <a:lstStyle/>
          <a:p>
            <a:endParaRPr lang="en-IN" dirty="0">
              <a:solidFill>
                <a:srgbClr val="FF0000"/>
              </a:solidFill>
            </a:endParaRPr>
          </a:p>
          <a:p>
            <a:endParaRPr lang="en-IN" dirty="0"/>
          </a:p>
          <a:p>
            <a:endParaRPr lang="en-IN" dirty="0"/>
          </a:p>
        </p:txBody>
      </p:sp>
      <p:sp>
        <p:nvSpPr>
          <p:cNvPr id="5" name="Rectangle 4"/>
          <p:cNvSpPr/>
          <p:nvPr/>
        </p:nvSpPr>
        <p:spPr>
          <a:xfrm>
            <a:off x="304800" y="1997839"/>
            <a:ext cx="11506200" cy="4154984"/>
          </a:xfrm>
          <a:prstGeom prst="rect">
            <a:avLst/>
          </a:prstGeom>
        </p:spPr>
        <p:txBody>
          <a:bodyPr wrap="square">
            <a:spAutoFit/>
          </a:bodyPr>
          <a:lstStyle/>
          <a:p>
            <a:r>
              <a:rPr lang="en-IN" sz="2800" dirty="0" smtClean="0"/>
              <a:t>26</a:t>
            </a:r>
            <a:r>
              <a:rPr lang="en-IN" sz="2800" dirty="0"/>
              <a:t>. </a:t>
            </a:r>
            <a:r>
              <a:rPr lang="en-IN" sz="3200" dirty="0">
                <a:solidFill>
                  <a:srgbClr val="FF0000"/>
                </a:solidFill>
              </a:rPr>
              <a:t>The revival and rehabilitation of MSMEs as defined under ‘The Micro, Small and Medium Enterprises Development Act, 2006’ shall continue to be guided</a:t>
            </a:r>
            <a:r>
              <a:rPr lang="en-IN" sz="2800" dirty="0"/>
              <a:t> by the instructions contained in </a:t>
            </a:r>
            <a:r>
              <a:rPr lang="en-IN" sz="2800" dirty="0">
                <a:hlinkClick r:id="rId2"/>
              </a:rPr>
              <a:t>Circular No. FIDD.MSME &amp; NFS.BC.No.21/ 06.02.31/ 2015-16 dated March 17, 2016</a:t>
            </a:r>
            <a:r>
              <a:rPr lang="en-IN" sz="2800" dirty="0"/>
              <a:t>, as amended from time to time</a:t>
            </a:r>
            <a:r>
              <a:rPr lang="en-IN" sz="2800" dirty="0" smtClean="0"/>
              <a:t>.</a:t>
            </a:r>
          </a:p>
          <a:p>
            <a:endParaRPr lang="en-IN" sz="2800" dirty="0"/>
          </a:p>
          <a:p>
            <a:r>
              <a:rPr lang="en-IN" sz="2800" dirty="0"/>
              <a:t>27. </a:t>
            </a:r>
            <a:r>
              <a:rPr lang="en-IN" sz="2800" dirty="0">
                <a:solidFill>
                  <a:srgbClr val="FF0000"/>
                </a:solidFill>
              </a:rPr>
              <a:t>Restructuring of loans in the event of a natural calamity </a:t>
            </a:r>
            <a:r>
              <a:rPr lang="en-IN" sz="2800" dirty="0"/>
              <a:t>shall continue to be as per the directions contained in the </a:t>
            </a:r>
            <a:r>
              <a:rPr lang="en-IN" sz="2800" dirty="0">
                <a:hlinkClick r:id="rId3"/>
              </a:rPr>
              <a:t>Master Directions FIDD.CO.FSD.BC No.8/05.10.001/2017-18</a:t>
            </a:r>
            <a:r>
              <a:rPr lang="en-IN" sz="2800" dirty="0"/>
              <a:t>, as amended from time to time.</a:t>
            </a:r>
          </a:p>
        </p:txBody>
      </p:sp>
      <p:sp>
        <p:nvSpPr>
          <p:cNvPr id="6" name="Date Placeholder 5"/>
          <p:cNvSpPr>
            <a:spLocks noGrp="1"/>
          </p:cNvSpPr>
          <p:nvPr>
            <p:ph type="dt" sz="half" idx="6"/>
          </p:nvPr>
        </p:nvSpPr>
        <p:spPr/>
        <p:txBody>
          <a:bodyPr/>
          <a:lstStyle/>
          <a:p>
            <a:r>
              <a:rPr lang="en-US" smtClean="0"/>
              <a:t>01/04/2018 DOON</a:t>
            </a:r>
            <a:endParaRPr lang="en-US"/>
          </a:p>
        </p:txBody>
      </p:sp>
      <p:sp>
        <p:nvSpPr>
          <p:cNvPr id="7" name="Footer Placeholder 6"/>
          <p:cNvSpPr>
            <a:spLocks noGrp="1"/>
          </p:cNvSpPr>
          <p:nvPr>
            <p:ph type="ftr" sz="quarter" idx="5"/>
          </p:nvPr>
        </p:nvSpPr>
        <p:spPr/>
        <p:txBody>
          <a:bodyPr/>
          <a:lstStyle/>
          <a:p>
            <a:r>
              <a:rPr lang="en-IN" smtClean="0"/>
              <a:t>CA Amresh Overview of Bank Audits 18</a:t>
            </a:r>
            <a:endParaRPr lang="en-IN"/>
          </a:p>
        </p:txBody>
      </p:sp>
      <p:sp>
        <p:nvSpPr>
          <p:cNvPr id="8" name="Slide Number Placeholder 7"/>
          <p:cNvSpPr>
            <a:spLocks noGrp="1"/>
          </p:cNvSpPr>
          <p:nvPr>
            <p:ph type="sldNum" sz="quarter" idx="7"/>
          </p:nvPr>
        </p:nvSpPr>
        <p:spPr/>
        <p:txBody>
          <a:bodyPr/>
          <a:lstStyle/>
          <a:p>
            <a:fld id="{B6F15528-21DE-4FAA-801E-634DDDAF4B2B}" type="slidenum">
              <a:rPr lang="en-IN" smtClean="0"/>
              <a:pPr/>
              <a:t>23</a:t>
            </a:fld>
            <a:endParaRPr lang="en-IN"/>
          </a:p>
        </p:txBody>
      </p:sp>
    </p:spTree>
    <p:extLst>
      <p:ext uri="{BB962C8B-B14F-4D97-AF65-F5344CB8AC3E}">
        <p14:creationId xmlns:p14="http://schemas.microsoft.com/office/powerpoint/2010/main" val="39061477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11"/>
            <a:ext cx="11887200" cy="1231106"/>
          </a:xfrm>
        </p:spPr>
        <p:txBody>
          <a:bodyPr/>
          <a:lstStyle/>
          <a:p>
            <a:r>
              <a:rPr lang="en-IN" dirty="0" smtClean="0">
                <a:solidFill>
                  <a:srgbClr val="C00000"/>
                </a:solidFill>
              </a:rPr>
              <a:t>VI. CASES OF FRAUDS/WILFUL DEFAULTERS.</a:t>
            </a:r>
            <a:br>
              <a:rPr lang="en-IN" dirty="0" smtClean="0">
                <a:solidFill>
                  <a:srgbClr val="C00000"/>
                </a:solidFill>
              </a:rPr>
            </a:br>
            <a:endParaRPr lang="en-IN" dirty="0">
              <a:solidFill>
                <a:srgbClr val="C00000"/>
              </a:solidFill>
            </a:endParaRPr>
          </a:p>
        </p:txBody>
      </p:sp>
      <p:sp>
        <p:nvSpPr>
          <p:cNvPr id="5" name="Content Placeholder 3"/>
          <p:cNvSpPr>
            <a:spLocks noGrp="1"/>
          </p:cNvSpPr>
          <p:nvPr>
            <p:ph sz="half" idx="2"/>
          </p:nvPr>
        </p:nvSpPr>
        <p:spPr>
          <a:xfrm>
            <a:off x="609600" y="1577975"/>
            <a:ext cx="11049000" cy="4308872"/>
          </a:xfrm>
        </p:spPr>
        <p:txBody>
          <a:bodyPr/>
          <a:lstStyle/>
          <a:p>
            <a:r>
              <a:rPr lang="en-IN" sz="3200" dirty="0" smtClean="0"/>
              <a:t>28</a:t>
            </a:r>
            <a:r>
              <a:rPr lang="en-IN" sz="3200" dirty="0"/>
              <a:t>. Borrowers who have committed </a:t>
            </a:r>
            <a:r>
              <a:rPr lang="en-IN" sz="3200" dirty="0">
                <a:solidFill>
                  <a:srgbClr val="FF0000"/>
                </a:solidFill>
              </a:rPr>
              <a:t>frauds/ malfeasance/ wilful default will remain ineligible for restructuring</a:t>
            </a:r>
            <a:r>
              <a:rPr lang="en-IN" sz="3200" dirty="0"/>
              <a:t>. However, in cases where the existing promoters are replaced by new promoters, and the </a:t>
            </a:r>
            <a:r>
              <a:rPr lang="en-IN" sz="3200" dirty="0">
                <a:solidFill>
                  <a:srgbClr val="FF0000"/>
                </a:solidFill>
              </a:rPr>
              <a:t>borrower company is totally delinked from such erstwhile promoters/management, lenders may take a view on restructuring such accounts based on their viability</a:t>
            </a:r>
            <a:r>
              <a:rPr lang="en-IN" sz="3200" dirty="0"/>
              <a:t>, without prejudice to the continuance of criminal action against the erstwhile promoters/management.</a:t>
            </a:r>
          </a:p>
          <a:p>
            <a:endParaRPr lang="en-IN" dirty="0"/>
          </a:p>
        </p:txBody>
      </p:sp>
      <p:sp>
        <p:nvSpPr>
          <p:cNvPr id="6" name="Date Placeholder 5"/>
          <p:cNvSpPr>
            <a:spLocks noGrp="1"/>
          </p:cNvSpPr>
          <p:nvPr>
            <p:ph type="dt" sz="half" idx="6"/>
          </p:nvPr>
        </p:nvSpPr>
        <p:spPr/>
        <p:txBody>
          <a:bodyPr/>
          <a:lstStyle/>
          <a:p>
            <a:r>
              <a:rPr lang="en-US" smtClean="0"/>
              <a:t>01/04/2018 DOON</a:t>
            </a:r>
            <a:endParaRPr lang="en-US"/>
          </a:p>
        </p:txBody>
      </p:sp>
      <p:sp>
        <p:nvSpPr>
          <p:cNvPr id="7" name="Footer Placeholder 6"/>
          <p:cNvSpPr>
            <a:spLocks noGrp="1"/>
          </p:cNvSpPr>
          <p:nvPr>
            <p:ph type="ftr" sz="quarter" idx="5"/>
          </p:nvPr>
        </p:nvSpPr>
        <p:spPr/>
        <p:txBody>
          <a:bodyPr/>
          <a:lstStyle/>
          <a:p>
            <a:r>
              <a:rPr lang="en-IN" smtClean="0"/>
              <a:t>CA Amresh Overview of Bank Audits 18</a:t>
            </a:r>
            <a:endParaRPr lang="en-IN"/>
          </a:p>
        </p:txBody>
      </p:sp>
      <p:sp>
        <p:nvSpPr>
          <p:cNvPr id="8" name="Slide Number Placeholder 7"/>
          <p:cNvSpPr>
            <a:spLocks noGrp="1"/>
          </p:cNvSpPr>
          <p:nvPr>
            <p:ph type="sldNum" sz="quarter" idx="7"/>
          </p:nvPr>
        </p:nvSpPr>
        <p:spPr/>
        <p:txBody>
          <a:bodyPr/>
          <a:lstStyle/>
          <a:p>
            <a:fld id="{B6F15528-21DE-4FAA-801E-634DDDAF4B2B}" type="slidenum">
              <a:rPr lang="en-IN" smtClean="0"/>
              <a:pPr/>
              <a:t>24</a:t>
            </a:fld>
            <a:endParaRPr lang="en-IN"/>
          </a:p>
        </p:txBody>
      </p:sp>
    </p:spTree>
    <p:extLst>
      <p:ext uri="{BB962C8B-B14F-4D97-AF65-F5344CB8AC3E}">
        <p14:creationId xmlns:p14="http://schemas.microsoft.com/office/powerpoint/2010/main" val="20196305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11"/>
            <a:ext cx="10591800" cy="532689"/>
          </a:xfrm>
          <a:ln>
            <a:solidFill>
              <a:schemeClr val="accent5">
                <a:lumMod val="75000"/>
              </a:schemeClr>
            </a:solidFill>
          </a:ln>
        </p:spPr>
        <p:txBody>
          <a:bodyPr/>
          <a:lstStyle/>
          <a:p>
            <a:r>
              <a:rPr lang="en-IN" sz="2800" dirty="0" smtClean="0">
                <a:solidFill>
                  <a:srgbClr val="C00000"/>
                </a:solidFill>
              </a:rPr>
              <a:t>   Non </a:t>
            </a:r>
            <a:r>
              <a:rPr lang="en-IN" sz="2800" dirty="0">
                <a:solidFill>
                  <a:srgbClr val="C00000"/>
                </a:solidFill>
              </a:rPr>
              <a:t>– Exhaustive Indicative List of Signs of Financial Difficulty</a:t>
            </a:r>
            <a:r>
              <a:rPr lang="en-IN" dirty="0"/>
              <a:t/>
            </a:r>
            <a:br>
              <a:rPr lang="en-IN" dirty="0"/>
            </a:br>
            <a:endParaRPr lang="en-IN" dirty="0"/>
          </a:p>
        </p:txBody>
      </p:sp>
      <p:sp>
        <p:nvSpPr>
          <p:cNvPr id="6" name="Content Placeholder 3"/>
          <p:cNvSpPr>
            <a:spLocks noGrp="1"/>
          </p:cNvSpPr>
          <p:nvPr>
            <p:ph sz="half" idx="2"/>
          </p:nvPr>
        </p:nvSpPr>
        <p:spPr>
          <a:xfrm>
            <a:off x="609600" y="914400"/>
            <a:ext cx="11277600" cy="5601533"/>
          </a:xfrm>
        </p:spPr>
        <p:txBody>
          <a:bodyPr/>
          <a:lstStyle/>
          <a:p>
            <a:pPr marL="342900" indent="-342900">
              <a:buFont typeface="Wingdings" pitchFamily="2" charset="2"/>
              <a:buChar char="q"/>
            </a:pPr>
            <a:r>
              <a:rPr lang="en-IN" sz="2000" dirty="0"/>
              <a:t>I</a:t>
            </a:r>
            <a:r>
              <a:rPr lang="en-IN" sz="2000" dirty="0" smtClean="0"/>
              <a:t>rregularities </a:t>
            </a:r>
            <a:r>
              <a:rPr lang="en-IN" sz="2000" dirty="0"/>
              <a:t>in cash credit/overdraft accounts such as inability to maintain stipulated margin basis or drawings exceeding sanctioned limits, periodic interest debited remaining unrealised;</a:t>
            </a:r>
          </a:p>
          <a:p>
            <a:pPr marL="342900" indent="-342900">
              <a:buFont typeface="Wingdings" pitchFamily="2" charset="2"/>
              <a:buChar char="q"/>
            </a:pPr>
            <a:r>
              <a:rPr lang="en-IN" sz="2000" dirty="0"/>
              <a:t>Failure/anticipated failure to make timely payment of instalments of principal and interest on term </a:t>
            </a:r>
            <a:r>
              <a:rPr lang="en-IN" sz="2000" dirty="0" smtClean="0"/>
              <a:t>loans;</a:t>
            </a:r>
          </a:p>
          <a:p>
            <a:pPr marL="342900" indent="-342900">
              <a:buFont typeface="Wingdings" pitchFamily="2" charset="2"/>
              <a:buChar char="q"/>
            </a:pPr>
            <a:r>
              <a:rPr lang="en-IN" sz="2000" dirty="0" smtClean="0"/>
              <a:t>Delay </a:t>
            </a:r>
            <a:r>
              <a:rPr lang="en-IN" sz="2000" dirty="0"/>
              <a:t>in meeting commitments towards payments of </a:t>
            </a:r>
            <a:r>
              <a:rPr lang="en-IN" sz="2000" dirty="0" smtClean="0"/>
              <a:t>instalments </a:t>
            </a:r>
            <a:r>
              <a:rPr lang="en-IN" sz="2000" dirty="0"/>
              <a:t>due, crystallized liabilities under LC/BGs, </a:t>
            </a:r>
            <a:r>
              <a:rPr lang="en-IN" sz="2000" dirty="0" smtClean="0"/>
              <a:t>etc.</a:t>
            </a:r>
          </a:p>
          <a:p>
            <a:pPr marL="342900" indent="-342900">
              <a:buFont typeface="Wingdings" pitchFamily="2" charset="2"/>
              <a:buChar char="q"/>
            </a:pPr>
            <a:r>
              <a:rPr lang="en-IN" sz="2000" dirty="0" smtClean="0"/>
              <a:t>Excessive leverage;</a:t>
            </a:r>
          </a:p>
          <a:p>
            <a:pPr marL="342900" indent="-342900">
              <a:buFont typeface="Wingdings" pitchFamily="2" charset="2"/>
              <a:buChar char="q"/>
            </a:pPr>
            <a:r>
              <a:rPr lang="en-IN" sz="2000" dirty="0"/>
              <a:t>I</a:t>
            </a:r>
            <a:r>
              <a:rPr lang="en-IN" sz="2000" dirty="0" smtClean="0"/>
              <a:t>nability </a:t>
            </a:r>
            <a:r>
              <a:rPr lang="en-IN" sz="2000" dirty="0"/>
              <a:t>to adhere to financial loan </a:t>
            </a:r>
            <a:r>
              <a:rPr lang="en-IN" sz="2000" dirty="0" smtClean="0"/>
              <a:t>covenants;</a:t>
            </a:r>
          </a:p>
          <a:p>
            <a:pPr marL="342900" indent="-342900">
              <a:buFont typeface="Wingdings" pitchFamily="2" charset="2"/>
              <a:buChar char="q"/>
            </a:pPr>
            <a:r>
              <a:rPr lang="en-IN" sz="2000" dirty="0" smtClean="0"/>
              <a:t>Failure </a:t>
            </a:r>
            <a:r>
              <a:rPr lang="en-IN" sz="2000" dirty="0"/>
              <a:t>to pay statutory liabilities, non- payment of bills to operational creditors, etc</a:t>
            </a:r>
            <a:r>
              <a:rPr lang="en-IN" sz="2000" dirty="0" smtClean="0"/>
              <a:t>.;</a:t>
            </a:r>
          </a:p>
          <a:p>
            <a:pPr marL="342900" indent="-342900">
              <a:buFont typeface="Wingdings" pitchFamily="2" charset="2"/>
              <a:buChar char="q"/>
            </a:pPr>
            <a:r>
              <a:rPr lang="en-IN" sz="2000" dirty="0" smtClean="0"/>
              <a:t>Non-submission </a:t>
            </a:r>
            <a:r>
              <a:rPr lang="en-IN" sz="2000" dirty="0"/>
              <a:t>or undue delay in submission or submission of incorrect stock statements and other control statements, delay in publication of financial statements and adversely qualified financial </a:t>
            </a:r>
            <a:r>
              <a:rPr lang="en-IN" sz="2000" dirty="0" smtClean="0"/>
              <a:t>statements;</a:t>
            </a:r>
          </a:p>
          <a:p>
            <a:pPr marL="342900" indent="-342900">
              <a:buFont typeface="Wingdings" pitchFamily="2" charset="2"/>
              <a:buChar char="q"/>
            </a:pPr>
            <a:r>
              <a:rPr lang="en-IN" sz="2000" dirty="0" smtClean="0"/>
              <a:t>Steep </a:t>
            </a:r>
            <a:r>
              <a:rPr lang="en-IN" sz="2000" dirty="0"/>
              <a:t>decline in production figures, downward trends in sales and fall in profits, margin erosion etc</a:t>
            </a:r>
            <a:r>
              <a:rPr lang="en-IN" sz="2000" dirty="0" smtClean="0"/>
              <a:t>.;</a:t>
            </a:r>
          </a:p>
          <a:p>
            <a:pPr marL="342900" indent="-342900">
              <a:buFont typeface="Wingdings" pitchFamily="2" charset="2"/>
              <a:buChar char="q"/>
            </a:pPr>
            <a:r>
              <a:rPr lang="en-IN" sz="2000" dirty="0" smtClean="0"/>
              <a:t>Elongation </a:t>
            </a:r>
            <a:r>
              <a:rPr lang="en-IN" sz="2000" dirty="0"/>
              <a:t>of working capital cycle, excessive inventory </a:t>
            </a:r>
            <a:r>
              <a:rPr lang="en-IN" sz="2000" dirty="0" smtClean="0"/>
              <a:t>build-up;</a:t>
            </a:r>
          </a:p>
          <a:p>
            <a:pPr marL="342900" indent="-342900">
              <a:buFont typeface="Wingdings" pitchFamily="2" charset="2"/>
              <a:buChar char="q"/>
            </a:pPr>
            <a:r>
              <a:rPr lang="en-IN" sz="2000" dirty="0" smtClean="0"/>
              <a:t>Significant </a:t>
            </a:r>
            <a:r>
              <a:rPr lang="en-IN" sz="2000" dirty="0"/>
              <a:t>delay in project </a:t>
            </a:r>
            <a:r>
              <a:rPr lang="en-IN" sz="2000" dirty="0" smtClean="0"/>
              <a:t>implementation;</a:t>
            </a:r>
          </a:p>
          <a:p>
            <a:pPr marL="342900" indent="-342900">
              <a:buFont typeface="Wingdings" pitchFamily="2" charset="2"/>
              <a:buChar char="q"/>
            </a:pPr>
            <a:r>
              <a:rPr lang="en-IN" sz="2000" dirty="0" smtClean="0"/>
              <a:t>Downward </a:t>
            </a:r>
            <a:r>
              <a:rPr lang="en-IN" sz="2000" dirty="0"/>
              <a:t>migration of internal/external ratings/rating outlook. </a:t>
            </a:r>
          </a:p>
          <a:p>
            <a:endParaRPr lang="en-IN" dirty="0"/>
          </a:p>
        </p:txBody>
      </p:sp>
      <p:sp>
        <p:nvSpPr>
          <p:cNvPr id="3" name="Date Placeholder 2"/>
          <p:cNvSpPr>
            <a:spLocks noGrp="1"/>
          </p:cNvSpPr>
          <p:nvPr>
            <p:ph type="dt" sz="half" idx="6"/>
          </p:nvPr>
        </p:nvSpPr>
        <p:spPr/>
        <p:txBody>
          <a:bodyPr/>
          <a:lstStyle/>
          <a:p>
            <a:r>
              <a:rPr lang="en-US" smtClean="0"/>
              <a:t>01/04/2018 DOON</a:t>
            </a:r>
            <a:endParaRPr lang="en-US"/>
          </a:p>
        </p:txBody>
      </p:sp>
      <p:sp>
        <p:nvSpPr>
          <p:cNvPr id="4" name="Footer Placeholder 3"/>
          <p:cNvSpPr>
            <a:spLocks noGrp="1"/>
          </p:cNvSpPr>
          <p:nvPr>
            <p:ph type="ftr" sz="quarter" idx="5"/>
          </p:nvPr>
        </p:nvSpPr>
        <p:spPr/>
        <p:txBody>
          <a:bodyPr/>
          <a:lstStyle/>
          <a:p>
            <a:r>
              <a:rPr lang="en-IN" smtClean="0"/>
              <a:t>CA Amresh Overview of Bank Audits 18</a:t>
            </a:r>
            <a:endParaRPr lang="en-IN"/>
          </a:p>
        </p:txBody>
      </p:sp>
      <p:sp>
        <p:nvSpPr>
          <p:cNvPr id="5" name="Slide Number Placeholder 4"/>
          <p:cNvSpPr>
            <a:spLocks noGrp="1"/>
          </p:cNvSpPr>
          <p:nvPr>
            <p:ph type="sldNum" sz="quarter" idx="7"/>
          </p:nvPr>
        </p:nvSpPr>
        <p:spPr/>
        <p:txBody>
          <a:bodyPr/>
          <a:lstStyle/>
          <a:p>
            <a:fld id="{B6F15528-21DE-4FAA-801E-634DDDAF4B2B}" type="slidenum">
              <a:rPr lang="en-IN" smtClean="0"/>
              <a:pPr/>
              <a:t>25</a:t>
            </a:fld>
            <a:endParaRPr lang="en-IN"/>
          </a:p>
        </p:txBody>
      </p:sp>
    </p:spTree>
    <p:extLst>
      <p:ext uri="{BB962C8B-B14F-4D97-AF65-F5344CB8AC3E}">
        <p14:creationId xmlns:p14="http://schemas.microsoft.com/office/powerpoint/2010/main" val="17627839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0856" y="711"/>
            <a:ext cx="6300344" cy="1231106"/>
          </a:xfrm>
        </p:spPr>
        <p:txBody>
          <a:bodyPr/>
          <a:lstStyle/>
          <a:p>
            <a:pPr lvl="0" algn="r" rtl="0"/>
            <a:r>
              <a:rPr lang="en-US" dirty="0" smtClean="0">
                <a:solidFill>
                  <a:srgbClr val="C00000"/>
                </a:solidFill>
                <a:latin typeface="Arial" charset="0"/>
                <a:cs typeface="Arial" charset="0"/>
              </a:rPr>
              <a:t>ICE SYMBOLS- Annex </a:t>
            </a:r>
            <a:r>
              <a:rPr lang="en-US" dirty="0">
                <a:solidFill>
                  <a:srgbClr val="C00000"/>
                </a:solidFill>
                <a:latin typeface="Arial" charset="0"/>
                <a:cs typeface="Arial" charset="0"/>
              </a:rPr>
              <a:t>– 2</a:t>
            </a:r>
            <a:r>
              <a:rPr lang="en-US" dirty="0">
                <a:solidFill>
                  <a:schemeClr val="tx1"/>
                </a:solidFill>
                <a:latin typeface="Arial" charset="0"/>
                <a:cs typeface="Arial" charset="0"/>
              </a:rPr>
              <a:t/>
            </a:r>
            <a:br>
              <a:rPr lang="en-US" dirty="0">
                <a:solidFill>
                  <a:schemeClr val="tx1"/>
                </a:solidFill>
                <a:latin typeface="Arial" charset="0"/>
                <a:cs typeface="Arial" charset="0"/>
              </a:rPr>
            </a:br>
            <a:endParaRPr lang="en-IN"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2900413426"/>
              </p:ext>
            </p:extLst>
          </p:nvPr>
        </p:nvGraphicFramePr>
        <p:xfrm>
          <a:off x="609600" y="914402"/>
          <a:ext cx="11430000" cy="4426741"/>
        </p:xfrm>
        <a:graphic>
          <a:graphicData uri="http://schemas.openxmlformats.org/drawingml/2006/table">
            <a:tbl>
              <a:tblPr/>
              <a:tblGrid>
                <a:gridCol w="1828800"/>
                <a:gridCol w="9601200"/>
              </a:tblGrid>
              <a:tr h="232986">
                <a:tc>
                  <a:txBody>
                    <a:bodyPr/>
                    <a:lstStyle/>
                    <a:p>
                      <a:pPr algn="ctr"/>
                      <a:r>
                        <a:rPr lang="en-IN" sz="1400" dirty="0"/>
                        <a:t>ICE Symbols</a:t>
                      </a:r>
                    </a:p>
                  </a:txBody>
                  <a:tcPr marL="0" marR="0" marT="0" marB="0" anchor="ctr">
                    <a:lnL>
                      <a:noFill/>
                    </a:lnL>
                    <a:lnR>
                      <a:noFill/>
                    </a:lnR>
                    <a:lnT>
                      <a:noFill/>
                    </a:lnT>
                    <a:lnB>
                      <a:noFill/>
                    </a:lnB>
                  </a:tcPr>
                </a:tc>
                <a:tc>
                  <a:txBody>
                    <a:bodyPr/>
                    <a:lstStyle/>
                    <a:p>
                      <a:pPr algn="ctr"/>
                      <a:r>
                        <a:rPr lang="en-IN" sz="1400"/>
                        <a:t>Definition</a:t>
                      </a:r>
                    </a:p>
                  </a:txBody>
                  <a:tcPr marL="0" marR="0" marT="0" marB="0" anchor="ctr">
                    <a:lnL>
                      <a:noFill/>
                    </a:lnL>
                    <a:lnR>
                      <a:noFill/>
                    </a:lnR>
                    <a:lnT>
                      <a:noFill/>
                    </a:lnT>
                    <a:lnB>
                      <a:noFill/>
                    </a:lnB>
                  </a:tcPr>
                </a:tc>
              </a:tr>
              <a:tr h="698959">
                <a:tc>
                  <a:txBody>
                    <a:bodyPr/>
                    <a:lstStyle/>
                    <a:p>
                      <a:pPr algn="ctr"/>
                      <a:r>
                        <a:rPr lang="en-IN" sz="1400" dirty="0">
                          <a:solidFill>
                            <a:srgbClr val="FF0000"/>
                          </a:solidFill>
                        </a:rPr>
                        <a:t>RP1</a:t>
                      </a:r>
                    </a:p>
                  </a:txBody>
                  <a:tcPr marL="0" marR="0" marT="0" marB="0" anchor="ctr">
                    <a:lnL>
                      <a:noFill/>
                    </a:lnL>
                    <a:lnR>
                      <a:noFill/>
                    </a:lnR>
                    <a:lnT>
                      <a:noFill/>
                    </a:lnT>
                    <a:lnB>
                      <a:noFill/>
                    </a:lnB>
                  </a:tcPr>
                </a:tc>
                <a:tc>
                  <a:txBody>
                    <a:bodyPr/>
                    <a:lstStyle/>
                    <a:p>
                      <a:pPr algn="just"/>
                      <a:r>
                        <a:rPr lang="en-IN" sz="1400" dirty="0"/>
                        <a:t>Debt facilities/instruments with this symbol are considered to have the highest degree of safety regarding timely servicing of financial obligations. Such debt facilities/instruments carry lowest credit risk.</a:t>
                      </a:r>
                    </a:p>
                  </a:txBody>
                  <a:tcPr marL="0" marR="0" marT="0" marB="0" anchor="ctr">
                    <a:lnL>
                      <a:noFill/>
                    </a:lnL>
                    <a:lnR>
                      <a:noFill/>
                    </a:lnR>
                    <a:lnT>
                      <a:noFill/>
                    </a:lnT>
                    <a:lnB>
                      <a:noFill/>
                    </a:lnB>
                  </a:tcPr>
                </a:tc>
              </a:tr>
              <a:tr h="698959">
                <a:tc>
                  <a:txBody>
                    <a:bodyPr/>
                    <a:lstStyle/>
                    <a:p>
                      <a:pPr algn="ctr"/>
                      <a:r>
                        <a:rPr lang="en-IN" sz="1400" dirty="0">
                          <a:solidFill>
                            <a:srgbClr val="FF0000"/>
                          </a:solidFill>
                        </a:rPr>
                        <a:t>RP2</a:t>
                      </a:r>
                    </a:p>
                  </a:txBody>
                  <a:tcPr marL="0" marR="0" marT="0" marB="0" anchor="ctr">
                    <a:lnL>
                      <a:noFill/>
                    </a:lnL>
                    <a:lnR>
                      <a:noFill/>
                    </a:lnR>
                    <a:lnT>
                      <a:noFill/>
                    </a:lnT>
                    <a:lnB>
                      <a:noFill/>
                    </a:lnB>
                  </a:tcPr>
                </a:tc>
                <a:tc>
                  <a:txBody>
                    <a:bodyPr/>
                    <a:lstStyle/>
                    <a:p>
                      <a:pPr algn="just"/>
                      <a:r>
                        <a:rPr lang="en-IN" sz="1400" dirty="0"/>
                        <a:t>Debt facilities/instruments with this symbol are considered to have high degree of safety regarding timely servicing of financial obligations. Such debt facilities/instruments carry very low credit risk.</a:t>
                      </a:r>
                    </a:p>
                  </a:txBody>
                  <a:tcPr marL="0" marR="0" marT="0" marB="0" anchor="ctr">
                    <a:lnL>
                      <a:noFill/>
                    </a:lnL>
                    <a:lnR>
                      <a:noFill/>
                    </a:lnR>
                    <a:lnT>
                      <a:noFill/>
                    </a:lnT>
                    <a:lnB>
                      <a:noFill/>
                    </a:lnB>
                  </a:tcPr>
                </a:tc>
              </a:tr>
              <a:tr h="698959">
                <a:tc>
                  <a:txBody>
                    <a:bodyPr/>
                    <a:lstStyle/>
                    <a:p>
                      <a:pPr algn="ctr"/>
                      <a:r>
                        <a:rPr lang="en-IN" sz="1400" dirty="0">
                          <a:solidFill>
                            <a:srgbClr val="FF0000"/>
                          </a:solidFill>
                        </a:rPr>
                        <a:t>RP3</a:t>
                      </a:r>
                    </a:p>
                  </a:txBody>
                  <a:tcPr marL="0" marR="0" marT="0" marB="0" anchor="ctr">
                    <a:lnL>
                      <a:noFill/>
                    </a:lnL>
                    <a:lnR>
                      <a:noFill/>
                    </a:lnR>
                    <a:lnT>
                      <a:noFill/>
                    </a:lnT>
                    <a:lnB>
                      <a:noFill/>
                    </a:lnB>
                  </a:tcPr>
                </a:tc>
                <a:tc>
                  <a:txBody>
                    <a:bodyPr/>
                    <a:lstStyle/>
                    <a:p>
                      <a:pPr algn="just"/>
                      <a:r>
                        <a:rPr lang="en-IN" sz="1400" dirty="0"/>
                        <a:t>Debt facilities/instruments with this symbol are considered to have adequate degree of safety regarding timely servicing of financial obligations. Such debt facilities/instruments carry low credit risk.</a:t>
                      </a:r>
                    </a:p>
                  </a:txBody>
                  <a:tcPr marL="0" marR="0" marT="0" marB="0" anchor="ctr">
                    <a:lnL>
                      <a:noFill/>
                    </a:lnL>
                    <a:lnR>
                      <a:noFill/>
                    </a:lnR>
                    <a:lnT>
                      <a:noFill/>
                    </a:lnT>
                    <a:lnB>
                      <a:noFill/>
                    </a:lnB>
                  </a:tcPr>
                </a:tc>
              </a:tr>
              <a:tr h="698959">
                <a:tc>
                  <a:txBody>
                    <a:bodyPr/>
                    <a:lstStyle/>
                    <a:p>
                      <a:pPr algn="ctr"/>
                      <a:r>
                        <a:rPr lang="en-IN" sz="1400" dirty="0">
                          <a:solidFill>
                            <a:srgbClr val="FF0000"/>
                          </a:solidFill>
                        </a:rPr>
                        <a:t>RP4</a:t>
                      </a:r>
                    </a:p>
                  </a:txBody>
                  <a:tcPr marL="0" marR="0" marT="0" marB="0" anchor="ctr">
                    <a:lnL>
                      <a:noFill/>
                    </a:lnL>
                    <a:lnR>
                      <a:noFill/>
                    </a:lnR>
                    <a:lnT>
                      <a:noFill/>
                    </a:lnT>
                    <a:lnB>
                      <a:noFill/>
                    </a:lnB>
                  </a:tcPr>
                </a:tc>
                <a:tc>
                  <a:txBody>
                    <a:bodyPr/>
                    <a:lstStyle/>
                    <a:p>
                      <a:pPr algn="just"/>
                      <a:r>
                        <a:rPr lang="en-IN" sz="1400" dirty="0"/>
                        <a:t>Debt facilities/instruments with this symbol are considered to have moderate degree of safety regarding timely servicing of financial obligations. Such debt facilities/instruments carry moderate credit risk.</a:t>
                      </a:r>
                    </a:p>
                  </a:txBody>
                  <a:tcPr marL="0" marR="0" marT="0" marB="0" anchor="ctr">
                    <a:lnL>
                      <a:noFill/>
                    </a:lnL>
                    <a:lnR>
                      <a:noFill/>
                    </a:lnR>
                    <a:lnT>
                      <a:noFill/>
                    </a:lnT>
                    <a:lnB>
                      <a:noFill/>
                    </a:lnB>
                  </a:tcPr>
                </a:tc>
              </a:tr>
              <a:tr h="465973">
                <a:tc>
                  <a:txBody>
                    <a:bodyPr/>
                    <a:lstStyle/>
                    <a:p>
                      <a:pPr algn="ctr"/>
                      <a:r>
                        <a:rPr lang="en-IN" sz="1400" dirty="0">
                          <a:solidFill>
                            <a:srgbClr val="FF0000"/>
                          </a:solidFill>
                        </a:rPr>
                        <a:t>RP5</a:t>
                      </a:r>
                    </a:p>
                  </a:txBody>
                  <a:tcPr marL="0" marR="0" marT="0" marB="0" anchor="ctr">
                    <a:lnL>
                      <a:noFill/>
                    </a:lnL>
                    <a:lnR>
                      <a:noFill/>
                    </a:lnR>
                    <a:lnT>
                      <a:noFill/>
                    </a:lnT>
                    <a:lnB>
                      <a:noFill/>
                    </a:lnB>
                  </a:tcPr>
                </a:tc>
                <a:tc>
                  <a:txBody>
                    <a:bodyPr/>
                    <a:lstStyle/>
                    <a:p>
                      <a:pPr algn="just"/>
                      <a:r>
                        <a:rPr lang="en-IN" sz="1400" dirty="0"/>
                        <a:t>Debt facilities/instruments with this symbol are considered to have moderate risk of default regarding timely servicing of financial obligations.</a:t>
                      </a:r>
                    </a:p>
                  </a:txBody>
                  <a:tcPr marL="0" marR="0" marT="0" marB="0" anchor="ctr">
                    <a:lnL>
                      <a:noFill/>
                    </a:lnL>
                    <a:lnR>
                      <a:noFill/>
                    </a:lnR>
                    <a:lnT>
                      <a:noFill/>
                    </a:lnT>
                    <a:lnB>
                      <a:noFill/>
                    </a:lnB>
                  </a:tcPr>
                </a:tc>
              </a:tr>
              <a:tr h="465973">
                <a:tc>
                  <a:txBody>
                    <a:bodyPr/>
                    <a:lstStyle/>
                    <a:p>
                      <a:pPr algn="ctr"/>
                      <a:r>
                        <a:rPr lang="en-IN" sz="1400" dirty="0">
                          <a:solidFill>
                            <a:srgbClr val="FF0000"/>
                          </a:solidFill>
                        </a:rPr>
                        <a:t>RP6</a:t>
                      </a:r>
                    </a:p>
                  </a:txBody>
                  <a:tcPr marL="0" marR="0" marT="0" marB="0" anchor="ctr">
                    <a:lnL>
                      <a:noFill/>
                    </a:lnL>
                    <a:lnR>
                      <a:noFill/>
                    </a:lnR>
                    <a:lnT>
                      <a:noFill/>
                    </a:lnT>
                    <a:lnB>
                      <a:noFill/>
                    </a:lnB>
                  </a:tcPr>
                </a:tc>
                <a:tc>
                  <a:txBody>
                    <a:bodyPr/>
                    <a:lstStyle/>
                    <a:p>
                      <a:pPr algn="just"/>
                      <a:r>
                        <a:rPr lang="en-IN" sz="1400" dirty="0"/>
                        <a:t>Debt facilities/instruments with this symbol are considered to have high risk of default regarding timely servicing of financial obligations.</a:t>
                      </a:r>
                    </a:p>
                  </a:txBody>
                  <a:tcPr marL="0" marR="0" marT="0" marB="0" anchor="ctr">
                    <a:lnL>
                      <a:noFill/>
                    </a:lnL>
                    <a:lnR>
                      <a:noFill/>
                    </a:lnR>
                    <a:lnT>
                      <a:noFill/>
                    </a:lnT>
                    <a:lnB>
                      <a:noFill/>
                    </a:lnB>
                  </a:tcPr>
                </a:tc>
              </a:tr>
              <a:tr h="465973">
                <a:tc>
                  <a:txBody>
                    <a:bodyPr/>
                    <a:lstStyle/>
                    <a:p>
                      <a:pPr algn="ctr"/>
                      <a:r>
                        <a:rPr lang="en-IN" sz="1400" dirty="0">
                          <a:solidFill>
                            <a:srgbClr val="FF0000"/>
                          </a:solidFill>
                        </a:rPr>
                        <a:t>RP7</a:t>
                      </a:r>
                    </a:p>
                  </a:txBody>
                  <a:tcPr marL="0" marR="0" marT="0" marB="0" anchor="ctr">
                    <a:lnL>
                      <a:noFill/>
                    </a:lnL>
                    <a:lnR>
                      <a:noFill/>
                    </a:lnR>
                    <a:lnT>
                      <a:noFill/>
                    </a:lnT>
                    <a:lnB>
                      <a:noFill/>
                    </a:lnB>
                  </a:tcPr>
                </a:tc>
                <a:tc>
                  <a:txBody>
                    <a:bodyPr/>
                    <a:lstStyle/>
                    <a:p>
                      <a:pPr algn="just"/>
                      <a:r>
                        <a:rPr lang="en-IN" sz="1400" dirty="0"/>
                        <a:t>Debt facilities/instruments with this symbol are considered to have very high risk of default regarding timely servicing of financial obligations.</a:t>
                      </a:r>
                    </a:p>
                  </a:txBody>
                  <a:tcPr marL="0" marR="0" marT="0" marB="0" anchor="ctr">
                    <a:lnL>
                      <a:noFill/>
                    </a:lnL>
                    <a:lnR>
                      <a:noFill/>
                    </a:lnR>
                    <a:lnT>
                      <a:noFill/>
                    </a:lnT>
                    <a:lnB>
                      <a:noFill/>
                    </a:lnB>
                  </a:tcPr>
                </a:tc>
              </a:tr>
            </a:tbl>
          </a:graphicData>
        </a:graphic>
      </p:graphicFrame>
      <p:sp>
        <p:nvSpPr>
          <p:cNvPr id="7" name="Date Placeholder 6"/>
          <p:cNvSpPr>
            <a:spLocks noGrp="1"/>
          </p:cNvSpPr>
          <p:nvPr>
            <p:ph type="dt" sz="half" idx="6"/>
          </p:nvPr>
        </p:nvSpPr>
        <p:spPr/>
        <p:txBody>
          <a:bodyPr/>
          <a:lstStyle/>
          <a:p>
            <a:r>
              <a:rPr lang="en-US" smtClean="0"/>
              <a:t>01/04/2018 DOON</a:t>
            </a:r>
            <a:endParaRPr lang="en-US"/>
          </a:p>
        </p:txBody>
      </p:sp>
      <p:sp>
        <p:nvSpPr>
          <p:cNvPr id="8" name="Footer Placeholder 7"/>
          <p:cNvSpPr>
            <a:spLocks noGrp="1"/>
          </p:cNvSpPr>
          <p:nvPr>
            <p:ph type="ftr" sz="quarter" idx="5"/>
          </p:nvPr>
        </p:nvSpPr>
        <p:spPr/>
        <p:txBody>
          <a:bodyPr/>
          <a:lstStyle/>
          <a:p>
            <a:r>
              <a:rPr lang="en-IN" smtClean="0"/>
              <a:t>CA Amresh Overview of Bank Audits 18</a:t>
            </a:r>
            <a:endParaRPr lang="en-IN"/>
          </a:p>
        </p:txBody>
      </p:sp>
      <p:sp>
        <p:nvSpPr>
          <p:cNvPr id="9" name="Slide Number Placeholder 8"/>
          <p:cNvSpPr>
            <a:spLocks noGrp="1"/>
          </p:cNvSpPr>
          <p:nvPr>
            <p:ph type="sldNum" sz="quarter" idx="7"/>
          </p:nvPr>
        </p:nvSpPr>
        <p:spPr/>
        <p:txBody>
          <a:bodyPr/>
          <a:lstStyle/>
          <a:p>
            <a:fld id="{B6F15528-21DE-4FAA-801E-634DDDAF4B2B}" type="slidenum">
              <a:rPr lang="en-IN" smtClean="0"/>
              <a:pPr/>
              <a:t>26</a:t>
            </a:fld>
            <a:endParaRPr lang="en-IN"/>
          </a:p>
        </p:txBody>
      </p:sp>
    </p:spTree>
    <p:extLst>
      <p:ext uri="{BB962C8B-B14F-4D97-AF65-F5344CB8AC3E}">
        <p14:creationId xmlns:p14="http://schemas.microsoft.com/office/powerpoint/2010/main" val="16696937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C00000"/>
                </a:solidFill>
              </a:rPr>
              <a:t>DEFAULT- MEANS </a:t>
            </a:r>
            <a:endParaRPr lang="en-IN" dirty="0">
              <a:solidFill>
                <a:srgbClr val="C00000"/>
              </a:solidFill>
            </a:endParaRPr>
          </a:p>
        </p:txBody>
      </p:sp>
      <p:sp>
        <p:nvSpPr>
          <p:cNvPr id="3" name="Content Placeholder 2"/>
          <p:cNvSpPr>
            <a:spLocks noGrp="1"/>
          </p:cNvSpPr>
          <p:nvPr>
            <p:ph sz="half" idx="2"/>
          </p:nvPr>
        </p:nvSpPr>
        <p:spPr>
          <a:xfrm>
            <a:off x="609600" y="1577340"/>
            <a:ext cx="11201400" cy="4185761"/>
          </a:xfrm>
        </p:spPr>
        <p:txBody>
          <a:bodyPr/>
          <a:lstStyle/>
          <a:p>
            <a:r>
              <a:rPr lang="en-IN" sz="2800" baseline="30000" dirty="0">
                <a:solidFill>
                  <a:srgbClr val="FF0000"/>
                </a:solidFill>
              </a:rPr>
              <a:t>2</a:t>
            </a:r>
            <a:r>
              <a:rPr lang="en-IN" sz="2800" dirty="0">
                <a:solidFill>
                  <a:srgbClr val="FF0000"/>
                </a:solidFill>
              </a:rPr>
              <a:t>‘Default’ means non-payment of debt when whole or any part or instalment of the amount of debt has become due and payable and is not repaid by the debtor </a:t>
            </a:r>
            <a:r>
              <a:rPr lang="en-IN" dirty="0"/>
              <a:t>or the corporate debtor, as the case may be</a:t>
            </a:r>
            <a:r>
              <a:rPr lang="en-IN" dirty="0" smtClean="0"/>
              <a:t>.</a:t>
            </a:r>
          </a:p>
          <a:p>
            <a:endParaRPr lang="en-IN" dirty="0"/>
          </a:p>
          <a:p>
            <a:endParaRPr lang="en-IN" dirty="0"/>
          </a:p>
          <a:p>
            <a:r>
              <a:rPr lang="en-IN" dirty="0"/>
              <a:t>For revolving facilities like </a:t>
            </a:r>
            <a:r>
              <a:rPr lang="en-IN" sz="2800" dirty="0">
                <a:solidFill>
                  <a:srgbClr val="FF0000"/>
                </a:solidFill>
              </a:rPr>
              <a:t>cash credit, default would also mean, without prejudice to the above, the outstanding balance remaining continuously in excess of the sanctioned limit or drawing power, whichever is lower, for more than 30 days.</a:t>
            </a:r>
          </a:p>
          <a:p>
            <a:endParaRPr lang="en-IN" sz="2800" dirty="0">
              <a:solidFill>
                <a:srgbClr val="FF0000"/>
              </a:solidFill>
            </a:endParaRPr>
          </a:p>
        </p:txBody>
      </p:sp>
      <p:sp>
        <p:nvSpPr>
          <p:cNvPr id="5" name="Down Arrow 4"/>
          <p:cNvSpPr/>
          <p:nvPr/>
        </p:nvSpPr>
        <p:spPr>
          <a:xfrm>
            <a:off x="7772400" y="3048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Date Placeholder 5"/>
          <p:cNvSpPr>
            <a:spLocks noGrp="1"/>
          </p:cNvSpPr>
          <p:nvPr>
            <p:ph type="dt" sz="half" idx="6"/>
          </p:nvPr>
        </p:nvSpPr>
        <p:spPr/>
        <p:txBody>
          <a:bodyPr/>
          <a:lstStyle/>
          <a:p>
            <a:r>
              <a:rPr lang="en-US" smtClean="0"/>
              <a:t>01/04/2018 DOON</a:t>
            </a:r>
            <a:endParaRPr lang="en-US"/>
          </a:p>
        </p:txBody>
      </p:sp>
      <p:sp>
        <p:nvSpPr>
          <p:cNvPr id="7" name="Footer Placeholder 6"/>
          <p:cNvSpPr>
            <a:spLocks noGrp="1"/>
          </p:cNvSpPr>
          <p:nvPr>
            <p:ph type="ftr" sz="quarter" idx="5"/>
          </p:nvPr>
        </p:nvSpPr>
        <p:spPr/>
        <p:txBody>
          <a:bodyPr/>
          <a:lstStyle/>
          <a:p>
            <a:r>
              <a:rPr lang="en-IN" smtClean="0"/>
              <a:t>CA Amresh Overview of Bank Audits 18</a:t>
            </a:r>
            <a:endParaRPr lang="en-IN"/>
          </a:p>
        </p:txBody>
      </p:sp>
      <p:sp>
        <p:nvSpPr>
          <p:cNvPr id="8" name="Slide Number Placeholder 7"/>
          <p:cNvSpPr>
            <a:spLocks noGrp="1"/>
          </p:cNvSpPr>
          <p:nvPr>
            <p:ph type="sldNum" sz="quarter" idx="7"/>
          </p:nvPr>
        </p:nvSpPr>
        <p:spPr/>
        <p:txBody>
          <a:bodyPr/>
          <a:lstStyle/>
          <a:p>
            <a:fld id="{B6F15528-21DE-4FAA-801E-634DDDAF4B2B}" type="slidenum">
              <a:rPr lang="en-IN" smtClean="0"/>
              <a:pPr/>
              <a:t>27</a:t>
            </a:fld>
            <a:endParaRPr lang="en-IN"/>
          </a:p>
        </p:txBody>
      </p:sp>
    </p:spTree>
    <p:extLst>
      <p:ext uri="{BB962C8B-B14F-4D97-AF65-F5344CB8AC3E}">
        <p14:creationId xmlns:p14="http://schemas.microsoft.com/office/powerpoint/2010/main" val="16211998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89714" cy="107822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4115561" y="44957"/>
            <a:ext cx="3959225" cy="635000"/>
          </a:xfrm>
          <a:prstGeom prst="rect">
            <a:avLst/>
          </a:prstGeom>
        </p:spPr>
        <p:txBody>
          <a:bodyPr vert="horz" wrap="square" lIns="0" tIns="12065" rIns="0" bIns="0" rtlCol="0">
            <a:spAutoFit/>
          </a:bodyPr>
          <a:lstStyle/>
          <a:p>
            <a:pPr marL="12700">
              <a:lnSpc>
                <a:spcPct val="100000"/>
              </a:lnSpc>
              <a:spcBef>
                <a:spcPts val="95"/>
              </a:spcBef>
            </a:pPr>
            <a:r>
              <a:rPr spc="-185" dirty="0">
                <a:latin typeface="Trebuchet MS"/>
                <a:cs typeface="Trebuchet MS"/>
              </a:rPr>
              <a:t>Bank Branch</a:t>
            </a:r>
            <a:r>
              <a:rPr spc="-484" dirty="0">
                <a:latin typeface="Trebuchet MS"/>
                <a:cs typeface="Trebuchet MS"/>
              </a:rPr>
              <a:t> </a:t>
            </a:r>
            <a:r>
              <a:rPr spc="-170" dirty="0">
                <a:latin typeface="Trebuchet MS"/>
                <a:cs typeface="Trebuchet MS"/>
              </a:rPr>
              <a:t>Audits</a:t>
            </a:r>
          </a:p>
        </p:txBody>
      </p:sp>
      <p:sp>
        <p:nvSpPr>
          <p:cNvPr id="4" name="object 4"/>
          <p:cNvSpPr/>
          <p:nvPr/>
        </p:nvSpPr>
        <p:spPr>
          <a:xfrm>
            <a:off x="1984248" y="1845564"/>
            <a:ext cx="3763010" cy="3763010"/>
          </a:xfrm>
          <a:custGeom>
            <a:avLst/>
            <a:gdLst/>
            <a:ahLst/>
            <a:cxnLst/>
            <a:rect l="l" t="t" r="r" b="b"/>
            <a:pathLst>
              <a:path w="3763010" h="3763010">
                <a:moveTo>
                  <a:pt x="1881377" y="0"/>
                </a:moveTo>
                <a:lnTo>
                  <a:pt x="0" y="1881378"/>
                </a:lnTo>
                <a:lnTo>
                  <a:pt x="1881377" y="3762755"/>
                </a:lnTo>
                <a:lnTo>
                  <a:pt x="3762755" y="1881378"/>
                </a:lnTo>
                <a:lnTo>
                  <a:pt x="1881377" y="0"/>
                </a:lnTo>
                <a:close/>
              </a:path>
            </a:pathLst>
          </a:custGeom>
          <a:solidFill>
            <a:srgbClr val="D2DEEE"/>
          </a:solidFill>
        </p:spPr>
        <p:txBody>
          <a:bodyPr wrap="square" lIns="0" tIns="0" rIns="0" bIns="0" rtlCol="0"/>
          <a:lstStyle/>
          <a:p>
            <a:endParaRPr/>
          </a:p>
        </p:txBody>
      </p:sp>
      <p:sp>
        <p:nvSpPr>
          <p:cNvPr id="5" name="object 5"/>
          <p:cNvSpPr/>
          <p:nvPr/>
        </p:nvSpPr>
        <p:spPr>
          <a:xfrm>
            <a:off x="2340864" y="2202179"/>
            <a:ext cx="1468120" cy="1468120"/>
          </a:xfrm>
          <a:custGeom>
            <a:avLst/>
            <a:gdLst/>
            <a:ahLst/>
            <a:cxnLst/>
            <a:rect l="l" t="t" r="r" b="b"/>
            <a:pathLst>
              <a:path w="1468120" h="1468120">
                <a:moveTo>
                  <a:pt x="1223010" y="0"/>
                </a:moveTo>
                <a:lnTo>
                  <a:pt x="244602" y="0"/>
                </a:lnTo>
                <a:lnTo>
                  <a:pt x="195295" y="4967"/>
                </a:lnTo>
                <a:lnTo>
                  <a:pt x="149375" y="19216"/>
                </a:lnTo>
                <a:lnTo>
                  <a:pt x="107825" y="41764"/>
                </a:lnTo>
                <a:lnTo>
                  <a:pt x="71627" y="71627"/>
                </a:lnTo>
                <a:lnTo>
                  <a:pt x="41764" y="107825"/>
                </a:lnTo>
                <a:lnTo>
                  <a:pt x="19216" y="149375"/>
                </a:lnTo>
                <a:lnTo>
                  <a:pt x="4967" y="195295"/>
                </a:lnTo>
                <a:lnTo>
                  <a:pt x="0" y="244602"/>
                </a:lnTo>
                <a:lnTo>
                  <a:pt x="0" y="1223010"/>
                </a:lnTo>
                <a:lnTo>
                  <a:pt x="4967" y="1272316"/>
                </a:lnTo>
                <a:lnTo>
                  <a:pt x="19216" y="1318236"/>
                </a:lnTo>
                <a:lnTo>
                  <a:pt x="41764" y="1359786"/>
                </a:lnTo>
                <a:lnTo>
                  <a:pt x="71627" y="1395984"/>
                </a:lnTo>
                <a:lnTo>
                  <a:pt x="107825" y="1425847"/>
                </a:lnTo>
                <a:lnTo>
                  <a:pt x="149375" y="1448395"/>
                </a:lnTo>
                <a:lnTo>
                  <a:pt x="195295" y="1462644"/>
                </a:lnTo>
                <a:lnTo>
                  <a:pt x="244602" y="1467612"/>
                </a:lnTo>
                <a:lnTo>
                  <a:pt x="1223010" y="1467612"/>
                </a:lnTo>
                <a:lnTo>
                  <a:pt x="1272316" y="1462644"/>
                </a:lnTo>
                <a:lnTo>
                  <a:pt x="1318236" y="1448395"/>
                </a:lnTo>
                <a:lnTo>
                  <a:pt x="1359786" y="1425847"/>
                </a:lnTo>
                <a:lnTo>
                  <a:pt x="1395983" y="1395984"/>
                </a:lnTo>
                <a:lnTo>
                  <a:pt x="1425847" y="1359786"/>
                </a:lnTo>
                <a:lnTo>
                  <a:pt x="1448395" y="1318236"/>
                </a:lnTo>
                <a:lnTo>
                  <a:pt x="1462644" y="1272316"/>
                </a:lnTo>
                <a:lnTo>
                  <a:pt x="1467612" y="1223010"/>
                </a:lnTo>
                <a:lnTo>
                  <a:pt x="1467612" y="244602"/>
                </a:lnTo>
                <a:lnTo>
                  <a:pt x="1462644" y="195295"/>
                </a:lnTo>
                <a:lnTo>
                  <a:pt x="1448395" y="149375"/>
                </a:lnTo>
                <a:lnTo>
                  <a:pt x="1425847" y="107825"/>
                </a:lnTo>
                <a:lnTo>
                  <a:pt x="1395983" y="71627"/>
                </a:lnTo>
                <a:lnTo>
                  <a:pt x="1359786" y="41764"/>
                </a:lnTo>
                <a:lnTo>
                  <a:pt x="1318236" y="19216"/>
                </a:lnTo>
                <a:lnTo>
                  <a:pt x="1272316" y="4967"/>
                </a:lnTo>
                <a:lnTo>
                  <a:pt x="1223010" y="0"/>
                </a:lnTo>
                <a:close/>
              </a:path>
            </a:pathLst>
          </a:custGeom>
          <a:solidFill>
            <a:srgbClr val="5B9BD4"/>
          </a:solidFill>
        </p:spPr>
        <p:txBody>
          <a:bodyPr wrap="square" lIns="0" tIns="0" rIns="0" bIns="0" rtlCol="0"/>
          <a:lstStyle/>
          <a:p>
            <a:endParaRPr/>
          </a:p>
        </p:txBody>
      </p:sp>
      <p:sp>
        <p:nvSpPr>
          <p:cNvPr id="6" name="object 6"/>
          <p:cNvSpPr/>
          <p:nvPr/>
        </p:nvSpPr>
        <p:spPr>
          <a:xfrm>
            <a:off x="2340864" y="2202179"/>
            <a:ext cx="1468120" cy="1468120"/>
          </a:xfrm>
          <a:custGeom>
            <a:avLst/>
            <a:gdLst/>
            <a:ahLst/>
            <a:cxnLst/>
            <a:rect l="l" t="t" r="r" b="b"/>
            <a:pathLst>
              <a:path w="1468120" h="1468120">
                <a:moveTo>
                  <a:pt x="0" y="244602"/>
                </a:moveTo>
                <a:lnTo>
                  <a:pt x="4967" y="195295"/>
                </a:lnTo>
                <a:lnTo>
                  <a:pt x="19216" y="149375"/>
                </a:lnTo>
                <a:lnTo>
                  <a:pt x="41764" y="107825"/>
                </a:lnTo>
                <a:lnTo>
                  <a:pt x="71628" y="71627"/>
                </a:lnTo>
                <a:lnTo>
                  <a:pt x="107825" y="41764"/>
                </a:lnTo>
                <a:lnTo>
                  <a:pt x="149375" y="19216"/>
                </a:lnTo>
                <a:lnTo>
                  <a:pt x="195295" y="4967"/>
                </a:lnTo>
                <a:lnTo>
                  <a:pt x="244602" y="0"/>
                </a:lnTo>
                <a:lnTo>
                  <a:pt x="1223010" y="0"/>
                </a:lnTo>
                <a:lnTo>
                  <a:pt x="1272316" y="4967"/>
                </a:lnTo>
                <a:lnTo>
                  <a:pt x="1318236" y="19216"/>
                </a:lnTo>
                <a:lnTo>
                  <a:pt x="1359786" y="41764"/>
                </a:lnTo>
                <a:lnTo>
                  <a:pt x="1395983" y="71627"/>
                </a:lnTo>
                <a:lnTo>
                  <a:pt x="1425847" y="107825"/>
                </a:lnTo>
                <a:lnTo>
                  <a:pt x="1448395" y="149375"/>
                </a:lnTo>
                <a:lnTo>
                  <a:pt x="1462644" y="195295"/>
                </a:lnTo>
                <a:lnTo>
                  <a:pt x="1467612" y="244602"/>
                </a:lnTo>
                <a:lnTo>
                  <a:pt x="1467612" y="1223010"/>
                </a:lnTo>
                <a:lnTo>
                  <a:pt x="1462644" y="1272316"/>
                </a:lnTo>
                <a:lnTo>
                  <a:pt x="1448395" y="1318236"/>
                </a:lnTo>
                <a:lnTo>
                  <a:pt x="1425847" y="1359786"/>
                </a:lnTo>
                <a:lnTo>
                  <a:pt x="1395984" y="1395983"/>
                </a:lnTo>
                <a:lnTo>
                  <a:pt x="1359786" y="1425847"/>
                </a:lnTo>
                <a:lnTo>
                  <a:pt x="1318236" y="1448395"/>
                </a:lnTo>
                <a:lnTo>
                  <a:pt x="1272316" y="1462644"/>
                </a:lnTo>
                <a:lnTo>
                  <a:pt x="1223010" y="1467612"/>
                </a:lnTo>
                <a:lnTo>
                  <a:pt x="244602" y="1467612"/>
                </a:lnTo>
                <a:lnTo>
                  <a:pt x="195295" y="1462644"/>
                </a:lnTo>
                <a:lnTo>
                  <a:pt x="149375" y="1448395"/>
                </a:lnTo>
                <a:lnTo>
                  <a:pt x="107825" y="1425847"/>
                </a:lnTo>
                <a:lnTo>
                  <a:pt x="71627" y="1395984"/>
                </a:lnTo>
                <a:lnTo>
                  <a:pt x="41764" y="1359786"/>
                </a:lnTo>
                <a:lnTo>
                  <a:pt x="19216" y="1318236"/>
                </a:lnTo>
                <a:lnTo>
                  <a:pt x="4967" y="1272316"/>
                </a:lnTo>
                <a:lnTo>
                  <a:pt x="0" y="1223010"/>
                </a:lnTo>
                <a:lnTo>
                  <a:pt x="0" y="244602"/>
                </a:lnTo>
                <a:close/>
              </a:path>
            </a:pathLst>
          </a:custGeom>
          <a:ln w="12192">
            <a:solidFill>
              <a:srgbClr val="FFFFFF"/>
            </a:solidFill>
          </a:ln>
        </p:spPr>
        <p:txBody>
          <a:bodyPr wrap="square" lIns="0" tIns="0" rIns="0" bIns="0" rtlCol="0"/>
          <a:lstStyle/>
          <a:p>
            <a:endParaRPr/>
          </a:p>
        </p:txBody>
      </p:sp>
      <p:sp>
        <p:nvSpPr>
          <p:cNvPr id="7" name="object 7"/>
          <p:cNvSpPr txBox="1"/>
          <p:nvPr/>
        </p:nvSpPr>
        <p:spPr>
          <a:xfrm>
            <a:off x="2477261" y="2352801"/>
            <a:ext cx="1197610" cy="1109980"/>
          </a:xfrm>
          <a:prstGeom prst="rect">
            <a:avLst/>
          </a:prstGeom>
        </p:spPr>
        <p:txBody>
          <a:bodyPr vert="horz" wrap="square" lIns="0" tIns="40640" rIns="0" bIns="0" rtlCol="0">
            <a:spAutoFit/>
          </a:bodyPr>
          <a:lstStyle/>
          <a:p>
            <a:pPr marL="12700" marR="5080" indent="-4445" algn="ctr">
              <a:lnSpc>
                <a:spcPts val="2090"/>
              </a:lnSpc>
              <a:spcBef>
                <a:spcPts val="320"/>
              </a:spcBef>
            </a:pPr>
            <a:r>
              <a:rPr sz="1900" spc="-65" dirty="0">
                <a:solidFill>
                  <a:srgbClr val="FFFFFF"/>
                </a:solidFill>
                <a:latin typeface="Arial"/>
                <a:cs typeface="Arial"/>
              </a:rPr>
              <a:t>Auditors  </a:t>
            </a:r>
            <a:r>
              <a:rPr sz="1900" spc="-80" dirty="0">
                <a:solidFill>
                  <a:srgbClr val="FFFFFF"/>
                </a:solidFill>
                <a:latin typeface="Arial"/>
                <a:cs typeface="Arial"/>
              </a:rPr>
              <a:t>Report </a:t>
            </a:r>
            <a:r>
              <a:rPr sz="1900" spc="25" dirty="0">
                <a:solidFill>
                  <a:srgbClr val="FFFFFF"/>
                </a:solidFill>
                <a:latin typeface="Arial"/>
                <a:cs typeface="Arial"/>
              </a:rPr>
              <a:t>&amp;  </a:t>
            </a:r>
            <a:r>
              <a:rPr sz="1900" spc="-65" dirty="0">
                <a:solidFill>
                  <a:srgbClr val="FFFFFF"/>
                </a:solidFill>
                <a:latin typeface="Arial"/>
                <a:cs typeface="Arial"/>
              </a:rPr>
              <a:t>on</a:t>
            </a:r>
            <a:r>
              <a:rPr sz="1900" spc="-160" dirty="0">
                <a:solidFill>
                  <a:srgbClr val="FFFFFF"/>
                </a:solidFill>
                <a:latin typeface="Arial"/>
                <a:cs typeface="Arial"/>
              </a:rPr>
              <a:t> </a:t>
            </a:r>
            <a:r>
              <a:rPr sz="1900" spc="-95" dirty="0">
                <a:solidFill>
                  <a:srgbClr val="FFFFFF"/>
                </a:solidFill>
                <a:latin typeface="Arial"/>
                <a:cs typeface="Arial"/>
              </a:rPr>
              <a:t>Financial  </a:t>
            </a:r>
            <a:r>
              <a:rPr sz="1900" spc="-70" dirty="0">
                <a:solidFill>
                  <a:srgbClr val="FFFFFF"/>
                </a:solidFill>
                <a:latin typeface="Arial"/>
                <a:cs typeface="Arial"/>
              </a:rPr>
              <a:t>statements</a:t>
            </a:r>
            <a:endParaRPr sz="1900">
              <a:latin typeface="Arial"/>
              <a:cs typeface="Arial"/>
            </a:endParaRPr>
          </a:p>
        </p:txBody>
      </p:sp>
      <p:sp>
        <p:nvSpPr>
          <p:cNvPr id="8" name="object 8"/>
          <p:cNvSpPr/>
          <p:nvPr/>
        </p:nvSpPr>
        <p:spPr>
          <a:xfrm>
            <a:off x="3921252" y="2202179"/>
            <a:ext cx="1468120" cy="1468120"/>
          </a:xfrm>
          <a:custGeom>
            <a:avLst/>
            <a:gdLst/>
            <a:ahLst/>
            <a:cxnLst/>
            <a:rect l="l" t="t" r="r" b="b"/>
            <a:pathLst>
              <a:path w="1468120" h="1468120">
                <a:moveTo>
                  <a:pt x="1223010" y="0"/>
                </a:moveTo>
                <a:lnTo>
                  <a:pt x="244601" y="0"/>
                </a:lnTo>
                <a:lnTo>
                  <a:pt x="195295" y="4967"/>
                </a:lnTo>
                <a:lnTo>
                  <a:pt x="149375" y="19216"/>
                </a:lnTo>
                <a:lnTo>
                  <a:pt x="107825" y="41764"/>
                </a:lnTo>
                <a:lnTo>
                  <a:pt x="71627" y="71627"/>
                </a:lnTo>
                <a:lnTo>
                  <a:pt x="41764" y="107825"/>
                </a:lnTo>
                <a:lnTo>
                  <a:pt x="19216" y="149375"/>
                </a:lnTo>
                <a:lnTo>
                  <a:pt x="4967" y="195295"/>
                </a:lnTo>
                <a:lnTo>
                  <a:pt x="0" y="244602"/>
                </a:lnTo>
                <a:lnTo>
                  <a:pt x="0" y="1223010"/>
                </a:lnTo>
                <a:lnTo>
                  <a:pt x="4967" y="1272316"/>
                </a:lnTo>
                <a:lnTo>
                  <a:pt x="19216" y="1318236"/>
                </a:lnTo>
                <a:lnTo>
                  <a:pt x="41764" y="1359786"/>
                </a:lnTo>
                <a:lnTo>
                  <a:pt x="71628" y="1395984"/>
                </a:lnTo>
                <a:lnTo>
                  <a:pt x="107825" y="1425847"/>
                </a:lnTo>
                <a:lnTo>
                  <a:pt x="149375" y="1448395"/>
                </a:lnTo>
                <a:lnTo>
                  <a:pt x="195295" y="1462644"/>
                </a:lnTo>
                <a:lnTo>
                  <a:pt x="244601" y="1467612"/>
                </a:lnTo>
                <a:lnTo>
                  <a:pt x="1223010" y="1467612"/>
                </a:lnTo>
                <a:lnTo>
                  <a:pt x="1272316" y="1462644"/>
                </a:lnTo>
                <a:lnTo>
                  <a:pt x="1318236" y="1448395"/>
                </a:lnTo>
                <a:lnTo>
                  <a:pt x="1359786" y="1425847"/>
                </a:lnTo>
                <a:lnTo>
                  <a:pt x="1395983" y="1395984"/>
                </a:lnTo>
                <a:lnTo>
                  <a:pt x="1425847" y="1359786"/>
                </a:lnTo>
                <a:lnTo>
                  <a:pt x="1448395" y="1318236"/>
                </a:lnTo>
                <a:lnTo>
                  <a:pt x="1462644" y="1272316"/>
                </a:lnTo>
                <a:lnTo>
                  <a:pt x="1467612" y="1223010"/>
                </a:lnTo>
                <a:lnTo>
                  <a:pt x="1467612" y="244602"/>
                </a:lnTo>
                <a:lnTo>
                  <a:pt x="1462644" y="195295"/>
                </a:lnTo>
                <a:lnTo>
                  <a:pt x="1448395" y="149375"/>
                </a:lnTo>
                <a:lnTo>
                  <a:pt x="1425847" y="107825"/>
                </a:lnTo>
                <a:lnTo>
                  <a:pt x="1395983" y="71627"/>
                </a:lnTo>
                <a:lnTo>
                  <a:pt x="1359786" y="41764"/>
                </a:lnTo>
                <a:lnTo>
                  <a:pt x="1318236" y="19216"/>
                </a:lnTo>
                <a:lnTo>
                  <a:pt x="1272316" y="4967"/>
                </a:lnTo>
                <a:lnTo>
                  <a:pt x="1223010" y="0"/>
                </a:lnTo>
                <a:close/>
              </a:path>
            </a:pathLst>
          </a:custGeom>
          <a:solidFill>
            <a:srgbClr val="5B9BD4"/>
          </a:solidFill>
        </p:spPr>
        <p:txBody>
          <a:bodyPr wrap="square" lIns="0" tIns="0" rIns="0" bIns="0" rtlCol="0"/>
          <a:lstStyle/>
          <a:p>
            <a:endParaRPr/>
          </a:p>
        </p:txBody>
      </p:sp>
      <p:sp>
        <p:nvSpPr>
          <p:cNvPr id="9" name="object 9"/>
          <p:cNvSpPr/>
          <p:nvPr/>
        </p:nvSpPr>
        <p:spPr>
          <a:xfrm>
            <a:off x="3921252" y="2202179"/>
            <a:ext cx="1468120" cy="1468120"/>
          </a:xfrm>
          <a:custGeom>
            <a:avLst/>
            <a:gdLst/>
            <a:ahLst/>
            <a:cxnLst/>
            <a:rect l="l" t="t" r="r" b="b"/>
            <a:pathLst>
              <a:path w="1468120" h="1468120">
                <a:moveTo>
                  <a:pt x="0" y="244602"/>
                </a:moveTo>
                <a:lnTo>
                  <a:pt x="4967" y="195295"/>
                </a:lnTo>
                <a:lnTo>
                  <a:pt x="19216" y="149375"/>
                </a:lnTo>
                <a:lnTo>
                  <a:pt x="41764" y="107825"/>
                </a:lnTo>
                <a:lnTo>
                  <a:pt x="71627" y="71627"/>
                </a:lnTo>
                <a:lnTo>
                  <a:pt x="107825" y="41764"/>
                </a:lnTo>
                <a:lnTo>
                  <a:pt x="149375" y="19216"/>
                </a:lnTo>
                <a:lnTo>
                  <a:pt x="195295" y="4967"/>
                </a:lnTo>
                <a:lnTo>
                  <a:pt x="244601" y="0"/>
                </a:lnTo>
                <a:lnTo>
                  <a:pt x="1223010" y="0"/>
                </a:lnTo>
                <a:lnTo>
                  <a:pt x="1272316" y="4967"/>
                </a:lnTo>
                <a:lnTo>
                  <a:pt x="1318236" y="19216"/>
                </a:lnTo>
                <a:lnTo>
                  <a:pt x="1359786" y="41764"/>
                </a:lnTo>
                <a:lnTo>
                  <a:pt x="1395983" y="71627"/>
                </a:lnTo>
                <a:lnTo>
                  <a:pt x="1425847" y="107825"/>
                </a:lnTo>
                <a:lnTo>
                  <a:pt x="1448395" y="149375"/>
                </a:lnTo>
                <a:lnTo>
                  <a:pt x="1462644" y="195295"/>
                </a:lnTo>
                <a:lnTo>
                  <a:pt x="1467612" y="244602"/>
                </a:lnTo>
                <a:lnTo>
                  <a:pt x="1467612" y="1223010"/>
                </a:lnTo>
                <a:lnTo>
                  <a:pt x="1462644" y="1272316"/>
                </a:lnTo>
                <a:lnTo>
                  <a:pt x="1448395" y="1318236"/>
                </a:lnTo>
                <a:lnTo>
                  <a:pt x="1425847" y="1359786"/>
                </a:lnTo>
                <a:lnTo>
                  <a:pt x="1395984" y="1395983"/>
                </a:lnTo>
                <a:lnTo>
                  <a:pt x="1359786" y="1425847"/>
                </a:lnTo>
                <a:lnTo>
                  <a:pt x="1318236" y="1448395"/>
                </a:lnTo>
                <a:lnTo>
                  <a:pt x="1272316" y="1462644"/>
                </a:lnTo>
                <a:lnTo>
                  <a:pt x="1223010" y="1467612"/>
                </a:lnTo>
                <a:lnTo>
                  <a:pt x="244601" y="1467612"/>
                </a:lnTo>
                <a:lnTo>
                  <a:pt x="195295" y="1462644"/>
                </a:lnTo>
                <a:lnTo>
                  <a:pt x="149375" y="1448395"/>
                </a:lnTo>
                <a:lnTo>
                  <a:pt x="107825" y="1425847"/>
                </a:lnTo>
                <a:lnTo>
                  <a:pt x="71628" y="1395984"/>
                </a:lnTo>
                <a:lnTo>
                  <a:pt x="41764" y="1359786"/>
                </a:lnTo>
                <a:lnTo>
                  <a:pt x="19216" y="1318236"/>
                </a:lnTo>
                <a:lnTo>
                  <a:pt x="4967" y="1272316"/>
                </a:lnTo>
                <a:lnTo>
                  <a:pt x="0" y="1223010"/>
                </a:lnTo>
                <a:lnTo>
                  <a:pt x="0" y="244602"/>
                </a:lnTo>
                <a:close/>
              </a:path>
            </a:pathLst>
          </a:custGeom>
          <a:ln w="12192">
            <a:solidFill>
              <a:srgbClr val="FFFFFF"/>
            </a:solidFill>
          </a:ln>
        </p:spPr>
        <p:txBody>
          <a:bodyPr wrap="square" lIns="0" tIns="0" rIns="0" bIns="0" rtlCol="0"/>
          <a:lstStyle/>
          <a:p>
            <a:endParaRPr/>
          </a:p>
        </p:txBody>
      </p:sp>
      <p:sp>
        <p:nvSpPr>
          <p:cNvPr id="10" name="object 10"/>
          <p:cNvSpPr txBox="1"/>
          <p:nvPr/>
        </p:nvSpPr>
        <p:spPr>
          <a:xfrm>
            <a:off x="4124959" y="2485389"/>
            <a:ext cx="1060450" cy="845185"/>
          </a:xfrm>
          <a:prstGeom prst="rect">
            <a:avLst/>
          </a:prstGeom>
        </p:spPr>
        <p:txBody>
          <a:bodyPr vert="horz" wrap="square" lIns="0" tIns="40640" rIns="0" bIns="0" rtlCol="0">
            <a:spAutoFit/>
          </a:bodyPr>
          <a:lstStyle/>
          <a:p>
            <a:pPr marL="12065" marR="5080" algn="ctr">
              <a:lnSpc>
                <a:spcPts val="2090"/>
              </a:lnSpc>
              <a:spcBef>
                <a:spcPts val="320"/>
              </a:spcBef>
            </a:pPr>
            <a:r>
              <a:rPr sz="1900" spc="-145" dirty="0">
                <a:solidFill>
                  <a:srgbClr val="FFFFFF"/>
                </a:solidFill>
                <a:latin typeface="Arial"/>
                <a:cs typeface="Arial"/>
              </a:rPr>
              <a:t>Long </a:t>
            </a:r>
            <a:r>
              <a:rPr sz="1900" spc="-110" dirty="0">
                <a:solidFill>
                  <a:srgbClr val="FFFFFF"/>
                </a:solidFill>
                <a:latin typeface="Arial"/>
                <a:cs typeface="Arial"/>
              </a:rPr>
              <a:t>Form  </a:t>
            </a:r>
            <a:r>
              <a:rPr sz="1900" spc="-40" dirty="0">
                <a:solidFill>
                  <a:srgbClr val="FFFFFF"/>
                </a:solidFill>
                <a:latin typeface="Arial"/>
                <a:cs typeface="Arial"/>
              </a:rPr>
              <a:t>Audit  </a:t>
            </a:r>
            <a:r>
              <a:rPr sz="1900" spc="-80" dirty="0">
                <a:solidFill>
                  <a:srgbClr val="FFFFFF"/>
                </a:solidFill>
                <a:latin typeface="Arial"/>
                <a:cs typeface="Arial"/>
              </a:rPr>
              <a:t>Report</a:t>
            </a:r>
            <a:endParaRPr sz="1900">
              <a:latin typeface="Arial"/>
              <a:cs typeface="Arial"/>
            </a:endParaRPr>
          </a:p>
        </p:txBody>
      </p:sp>
      <p:sp>
        <p:nvSpPr>
          <p:cNvPr id="11" name="object 11"/>
          <p:cNvSpPr/>
          <p:nvPr/>
        </p:nvSpPr>
        <p:spPr>
          <a:xfrm>
            <a:off x="2340864" y="3782567"/>
            <a:ext cx="1468120" cy="1468120"/>
          </a:xfrm>
          <a:custGeom>
            <a:avLst/>
            <a:gdLst/>
            <a:ahLst/>
            <a:cxnLst/>
            <a:rect l="l" t="t" r="r" b="b"/>
            <a:pathLst>
              <a:path w="1468120" h="1468120">
                <a:moveTo>
                  <a:pt x="1223010" y="0"/>
                </a:moveTo>
                <a:lnTo>
                  <a:pt x="244602" y="0"/>
                </a:lnTo>
                <a:lnTo>
                  <a:pt x="195295" y="4967"/>
                </a:lnTo>
                <a:lnTo>
                  <a:pt x="149375" y="19216"/>
                </a:lnTo>
                <a:lnTo>
                  <a:pt x="107825" y="41764"/>
                </a:lnTo>
                <a:lnTo>
                  <a:pt x="71627" y="71627"/>
                </a:lnTo>
                <a:lnTo>
                  <a:pt x="41764" y="107825"/>
                </a:lnTo>
                <a:lnTo>
                  <a:pt x="19216" y="149375"/>
                </a:lnTo>
                <a:lnTo>
                  <a:pt x="4967" y="195295"/>
                </a:lnTo>
                <a:lnTo>
                  <a:pt x="0" y="244601"/>
                </a:lnTo>
                <a:lnTo>
                  <a:pt x="0" y="1223009"/>
                </a:lnTo>
                <a:lnTo>
                  <a:pt x="4967" y="1272316"/>
                </a:lnTo>
                <a:lnTo>
                  <a:pt x="19216" y="1318236"/>
                </a:lnTo>
                <a:lnTo>
                  <a:pt x="41764" y="1359786"/>
                </a:lnTo>
                <a:lnTo>
                  <a:pt x="71628" y="1395983"/>
                </a:lnTo>
                <a:lnTo>
                  <a:pt x="107825" y="1425847"/>
                </a:lnTo>
                <a:lnTo>
                  <a:pt x="149375" y="1448395"/>
                </a:lnTo>
                <a:lnTo>
                  <a:pt x="195295" y="1462644"/>
                </a:lnTo>
                <a:lnTo>
                  <a:pt x="244602" y="1467611"/>
                </a:lnTo>
                <a:lnTo>
                  <a:pt x="1223010" y="1467611"/>
                </a:lnTo>
                <a:lnTo>
                  <a:pt x="1272316" y="1462644"/>
                </a:lnTo>
                <a:lnTo>
                  <a:pt x="1318236" y="1448395"/>
                </a:lnTo>
                <a:lnTo>
                  <a:pt x="1359786" y="1425847"/>
                </a:lnTo>
                <a:lnTo>
                  <a:pt x="1395984" y="1395983"/>
                </a:lnTo>
                <a:lnTo>
                  <a:pt x="1425847" y="1359786"/>
                </a:lnTo>
                <a:lnTo>
                  <a:pt x="1448395" y="1318236"/>
                </a:lnTo>
                <a:lnTo>
                  <a:pt x="1462644" y="1272316"/>
                </a:lnTo>
                <a:lnTo>
                  <a:pt x="1467612" y="1223009"/>
                </a:lnTo>
                <a:lnTo>
                  <a:pt x="1467612" y="244601"/>
                </a:lnTo>
                <a:lnTo>
                  <a:pt x="1462644" y="195295"/>
                </a:lnTo>
                <a:lnTo>
                  <a:pt x="1448395" y="149375"/>
                </a:lnTo>
                <a:lnTo>
                  <a:pt x="1425847" y="107825"/>
                </a:lnTo>
                <a:lnTo>
                  <a:pt x="1395983" y="71627"/>
                </a:lnTo>
                <a:lnTo>
                  <a:pt x="1359786" y="41764"/>
                </a:lnTo>
                <a:lnTo>
                  <a:pt x="1318236" y="19216"/>
                </a:lnTo>
                <a:lnTo>
                  <a:pt x="1272316" y="4967"/>
                </a:lnTo>
                <a:lnTo>
                  <a:pt x="1223010" y="0"/>
                </a:lnTo>
                <a:close/>
              </a:path>
            </a:pathLst>
          </a:custGeom>
          <a:solidFill>
            <a:srgbClr val="5B9BD4"/>
          </a:solidFill>
        </p:spPr>
        <p:txBody>
          <a:bodyPr wrap="square" lIns="0" tIns="0" rIns="0" bIns="0" rtlCol="0"/>
          <a:lstStyle/>
          <a:p>
            <a:endParaRPr/>
          </a:p>
        </p:txBody>
      </p:sp>
      <p:sp>
        <p:nvSpPr>
          <p:cNvPr id="12" name="object 12"/>
          <p:cNvSpPr/>
          <p:nvPr/>
        </p:nvSpPr>
        <p:spPr>
          <a:xfrm>
            <a:off x="2340864" y="3782567"/>
            <a:ext cx="1468120" cy="1468120"/>
          </a:xfrm>
          <a:custGeom>
            <a:avLst/>
            <a:gdLst/>
            <a:ahLst/>
            <a:cxnLst/>
            <a:rect l="l" t="t" r="r" b="b"/>
            <a:pathLst>
              <a:path w="1468120" h="1468120">
                <a:moveTo>
                  <a:pt x="0" y="244601"/>
                </a:moveTo>
                <a:lnTo>
                  <a:pt x="4967" y="195295"/>
                </a:lnTo>
                <a:lnTo>
                  <a:pt x="19216" y="149375"/>
                </a:lnTo>
                <a:lnTo>
                  <a:pt x="41764" y="107825"/>
                </a:lnTo>
                <a:lnTo>
                  <a:pt x="71628" y="71627"/>
                </a:lnTo>
                <a:lnTo>
                  <a:pt x="107825" y="41764"/>
                </a:lnTo>
                <a:lnTo>
                  <a:pt x="149375" y="19216"/>
                </a:lnTo>
                <a:lnTo>
                  <a:pt x="195295" y="4967"/>
                </a:lnTo>
                <a:lnTo>
                  <a:pt x="244602" y="0"/>
                </a:lnTo>
                <a:lnTo>
                  <a:pt x="1223010" y="0"/>
                </a:lnTo>
                <a:lnTo>
                  <a:pt x="1272316" y="4967"/>
                </a:lnTo>
                <a:lnTo>
                  <a:pt x="1318236" y="19216"/>
                </a:lnTo>
                <a:lnTo>
                  <a:pt x="1359786" y="41764"/>
                </a:lnTo>
                <a:lnTo>
                  <a:pt x="1395983" y="71627"/>
                </a:lnTo>
                <a:lnTo>
                  <a:pt x="1425847" y="107825"/>
                </a:lnTo>
                <a:lnTo>
                  <a:pt x="1448395" y="149375"/>
                </a:lnTo>
                <a:lnTo>
                  <a:pt x="1462644" y="195295"/>
                </a:lnTo>
                <a:lnTo>
                  <a:pt x="1467612" y="244601"/>
                </a:lnTo>
                <a:lnTo>
                  <a:pt x="1467612" y="1223009"/>
                </a:lnTo>
                <a:lnTo>
                  <a:pt x="1462644" y="1272316"/>
                </a:lnTo>
                <a:lnTo>
                  <a:pt x="1448395" y="1318236"/>
                </a:lnTo>
                <a:lnTo>
                  <a:pt x="1425847" y="1359786"/>
                </a:lnTo>
                <a:lnTo>
                  <a:pt x="1395984" y="1395983"/>
                </a:lnTo>
                <a:lnTo>
                  <a:pt x="1359786" y="1425847"/>
                </a:lnTo>
                <a:lnTo>
                  <a:pt x="1318236" y="1448395"/>
                </a:lnTo>
                <a:lnTo>
                  <a:pt x="1272316" y="1462644"/>
                </a:lnTo>
                <a:lnTo>
                  <a:pt x="1223010" y="1467611"/>
                </a:lnTo>
                <a:lnTo>
                  <a:pt x="244602" y="1467611"/>
                </a:lnTo>
                <a:lnTo>
                  <a:pt x="195295" y="1462644"/>
                </a:lnTo>
                <a:lnTo>
                  <a:pt x="149375" y="1448395"/>
                </a:lnTo>
                <a:lnTo>
                  <a:pt x="107825" y="1425847"/>
                </a:lnTo>
                <a:lnTo>
                  <a:pt x="71627" y="1395983"/>
                </a:lnTo>
                <a:lnTo>
                  <a:pt x="41764" y="1359786"/>
                </a:lnTo>
                <a:lnTo>
                  <a:pt x="19216" y="1318236"/>
                </a:lnTo>
                <a:lnTo>
                  <a:pt x="4967" y="1272316"/>
                </a:lnTo>
                <a:lnTo>
                  <a:pt x="0" y="1223009"/>
                </a:lnTo>
                <a:lnTo>
                  <a:pt x="0" y="244601"/>
                </a:lnTo>
                <a:close/>
              </a:path>
            </a:pathLst>
          </a:custGeom>
          <a:ln w="12192">
            <a:solidFill>
              <a:srgbClr val="FFFFFF"/>
            </a:solidFill>
          </a:ln>
        </p:spPr>
        <p:txBody>
          <a:bodyPr wrap="square" lIns="0" tIns="0" rIns="0" bIns="0" rtlCol="0"/>
          <a:lstStyle/>
          <a:p>
            <a:endParaRPr/>
          </a:p>
        </p:txBody>
      </p:sp>
      <p:sp>
        <p:nvSpPr>
          <p:cNvPr id="13" name="object 13"/>
          <p:cNvSpPr txBox="1"/>
          <p:nvPr/>
        </p:nvSpPr>
        <p:spPr>
          <a:xfrm>
            <a:off x="2612898" y="4199001"/>
            <a:ext cx="924560" cy="579755"/>
          </a:xfrm>
          <a:prstGeom prst="rect">
            <a:avLst/>
          </a:prstGeom>
        </p:spPr>
        <p:txBody>
          <a:bodyPr vert="horz" wrap="square" lIns="0" tIns="41275" rIns="0" bIns="0" rtlCol="0">
            <a:spAutoFit/>
          </a:bodyPr>
          <a:lstStyle/>
          <a:p>
            <a:pPr marL="105410" marR="5080" indent="-93345">
              <a:lnSpc>
                <a:spcPts val="2090"/>
              </a:lnSpc>
              <a:spcBef>
                <a:spcPts val="325"/>
              </a:spcBef>
            </a:pPr>
            <a:r>
              <a:rPr sz="1900" spc="-225" dirty="0">
                <a:solidFill>
                  <a:srgbClr val="FFFFFF"/>
                </a:solidFill>
                <a:latin typeface="Arial"/>
                <a:cs typeface="Arial"/>
              </a:rPr>
              <a:t>Tax </a:t>
            </a:r>
            <a:r>
              <a:rPr sz="1900" spc="-45" dirty="0">
                <a:solidFill>
                  <a:srgbClr val="FFFFFF"/>
                </a:solidFill>
                <a:latin typeface="Arial"/>
                <a:cs typeface="Arial"/>
              </a:rPr>
              <a:t>Audit  reports</a:t>
            </a:r>
            <a:endParaRPr sz="1900">
              <a:latin typeface="Arial"/>
              <a:cs typeface="Arial"/>
            </a:endParaRPr>
          </a:p>
        </p:txBody>
      </p:sp>
      <p:sp>
        <p:nvSpPr>
          <p:cNvPr id="14" name="object 14"/>
          <p:cNvSpPr/>
          <p:nvPr/>
        </p:nvSpPr>
        <p:spPr>
          <a:xfrm>
            <a:off x="3921252" y="3782567"/>
            <a:ext cx="1468120" cy="1468120"/>
          </a:xfrm>
          <a:custGeom>
            <a:avLst/>
            <a:gdLst/>
            <a:ahLst/>
            <a:cxnLst/>
            <a:rect l="l" t="t" r="r" b="b"/>
            <a:pathLst>
              <a:path w="1468120" h="1468120">
                <a:moveTo>
                  <a:pt x="1223010" y="0"/>
                </a:moveTo>
                <a:lnTo>
                  <a:pt x="244601" y="0"/>
                </a:lnTo>
                <a:lnTo>
                  <a:pt x="195295" y="4967"/>
                </a:lnTo>
                <a:lnTo>
                  <a:pt x="149375" y="19216"/>
                </a:lnTo>
                <a:lnTo>
                  <a:pt x="107825" y="41764"/>
                </a:lnTo>
                <a:lnTo>
                  <a:pt x="71627" y="71627"/>
                </a:lnTo>
                <a:lnTo>
                  <a:pt x="41764" y="107825"/>
                </a:lnTo>
                <a:lnTo>
                  <a:pt x="19216" y="149375"/>
                </a:lnTo>
                <a:lnTo>
                  <a:pt x="4967" y="195295"/>
                </a:lnTo>
                <a:lnTo>
                  <a:pt x="0" y="244601"/>
                </a:lnTo>
                <a:lnTo>
                  <a:pt x="0" y="1223009"/>
                </a:lnTo>
                <a:lnTo>
                  <a:pt x="4967" y="1272316"/>
                </a:lnTo>
                <a:lnTo>
                  <a:pt x="19216" y="1318236"/>
                </a:lnTo>
                <a:lnTo>
                  <a:pt x="41764" y="1359786"/>
                </a:lnTo>
                <a:lnTo>
                  <a:pt x="71628" y="1395983"/>
                </a:lnTo>
                <a:lnTo>
                  <a:pt x="107825" y="1425847"/>
                </a:lnTo>
                <a:lnTo>
                  <a:pt x="149375" y="1448395"/>
                </a:lnTo>
                <a:lnTo>
                  <a:pt x="195295" y="1462644"/>
                </a:lnTo>
                <a:lnTo>
                  <a:pt x="244601" y="1467611"/>
                </a:lnTo>
                <a:lnTo>
                  <a:pt x="1223010" y="1467611"/>
                </a:lnTo>
                <a:lnTo>
                  <a:pt x="1272316" y="1462644"/>
                </a:lnTo>
                <a:lnTo>
                  <a:pt x="1318236" y="1448395"/>
                </a:lnTo>
                <a:lnTo>
                  <a:pt x="1359786" y="1425847"/>
                </a:lnTo>
                <a:lnTo>
                  <a:pt x="1395984" y="1395983"/>
                </a:lnTo>
                <a:lnTo>
                  <a:pt x="1425847" y="1359786"/>
                </a:lnTo>
                <a:lnTo>
                  <a:pt x="1448395" y="1318236"/>
                </a:lnTo>
                <a:lnTo>
                  <a:pt x="1462644" y="1272316"/>
                </a:lnTo>
                <a:lnTo>
                  <a:pt x="1467612" y="1223009"/>
                </a:lnTo>
                <a:lnTo>
                  <a:pt x="1467612" y="244601"/>
                </a:lnTo>
                <a:lnTo>
                  <a:pt x="1462644" y="195295"/>
                </a:lnTo>
                <a:lnTo>
                  <a:pt x="1448395" y="149375"/>
                </a:lnTo>
                <a:lnTo>
                  <a:pt x="1425847" y="107825"/>
                </a:lnTo>
                <a:lnTo>
                  <a:pt x="1395983" y="71627"/>
                </a:lnTo>
                <a:lnTo>
                  <a:pt x="1359786" y="41764"/>
                </a:lnTo>
                <a:lnTo>
                  <a:pt x="1318236" y="19216"/>
                </a:lnTo>
                <a:lnTo>
                  <a:pt x="1272316" y="4967"/>
                </a:lnTo>
                <a:lnTo>
                  <a:pt x="1223010" y="0"/>
                </a:lnTo>
                <a:close/>
              </a:path>
            </a:pathLst>
          </a:custGeom>
          <a:solidFill>
            <a:srgbClr val="5B9BD4"/>
          </a:solidFill>
        </p:spPr>
        <p:txBody>
          <a:bodyPr wrap="square" lIns="0" tIns="0" rIns="0" bIns="0" rtlCol="0"/>
          <a:lstStyle/>
          <a:p>
            <a:endParaRPr/>
          </a:p>
        </p:txBody>
      </p:sp>
      <p:sp>
        <p:nvSpPr>
          <p:cNvPr id="15" name="object 15"/>
          <p:cNvSpPr/>
          <p:nvPr/>
        </p:nvSpPr>
        <p:spPr>
          <a:xfrm>
            <a:off x="3921252" y="3782567"/>
            <a:ext cx="1468120" cy="1468120"/>
          </a:xfrm>
          <a:custGeom>
            <a:avLst/>
            <a:gdLst/>
            <a:ahLst/>
            <a:cxnLst/>
            <a:rect l="l" t="t" r="r" b="b"/>
            <a:pathLst>
              <a:path w="1468120" h="1468120">
                <a:moveTo>
                  <a:pt x="0" y="244601"/>
                </a:moveTo>
                <a:lnTo>
                  <a:pt x="4967" y="195295"/>
                </a:lnTo>
                <a:lnTo>
                  <a:pt x="19216" y="149375"/>
                </a:lnTo>
                <a:lnTo>
                  <a:pt x="41764" y="107825"/>
                </a:lnTo>
                <a:lnTo>
                  <a:pt x="71627" y="71627"/>
                </a:lnTo>
                <a:lnTo>
                  <a:pt x="107825" y="41764"/>
                </a:lnTo>
                <a:lnTo>
                  <a:pt x="149375" y="19216"/>
                </a:lnTo>
                <a:lnTo>
                  <a:pt x="195295" y="4967"/>
                </a:lnTo>
                <a:lnTo>
                  <a:pt x="244601" y="0"/>
                </a:lnTo>
                <a:lnTo>
                  <a:pt x="1223010" y="0"/>
                </a:lnTo>
                <a:lnTo>
                  <a:pt x="1272316" y="4967"/>
                </a:lnTo>
                <a:lnTo>
                  <a:pt x="1318236" y="19216"/>
                </a:lnTo>
                <a:lnTo>
                  <a:pt x="1359786" y="41764"/>
                </a:lnTo>
                <a:lnTo>
                  <a:pt x="1395983" y="71627"/>
                </a:lnTo>
                <a:lnTo>
                  <a:pt x="1425847" y="107825"/>
                </a:lnTo>
                <a:lnTo>
                  <a:pt x="1448395" y="149375"/>
                </a:lnTo>
                <a:lnTo>
                  <a:pt x="1462644" y="195295"/>
                </a:lnTo>
                <a:lnTo>
                  <a:pt x="1467612" y="244601"/>
                </a:lnTo>
                <a:lnTo>
                  <a:pt x="1467612" y="1223009"/>
                </a:lnTo>
                <a:lnTo>
                  <a:pt x="1462644" y="1272316"/>
                </a:lnTo>
                <a:lnTo>
                  <a:pt x="1448395" y="1318236"/>
                </a:lnTo>
                <a:lnTo>
                  <a:pt x="1425847" y="1359786"/>
                </a:lnTo>
                <a:lnTo>
                  <a:pt x="1395984" y="1395983"/>
                </a:lnTo>
                <a:lnTo>
                  <a:pt x="1359786" y="1425847"/>
                </a:lnTo>
                <a:lnTo>
                  <a:pt x="1318236" y="1448395"/>
                </a:lnTo>
                <a:lnTo>
                  <a:pt x="1272316" y="1462644"/>
                </a:lnTo>
                <a:lnTo>
                  <a:pt x="1223010" y="1467611"/>
                </a:lnTo>
                <a:lnTo>
                  <a:pt x="244601" y="1467611"/>
                </a:lnTo>
                <a:lnTo>
                  <a:pt x="195295" y="1462644"/>
                </a:lnTo>
                <a:lnTo>
                  <a:pt x="149375" y="1448395"/>
                </a:lnTo>
                <a:lnTo>
                  <a:pt x="107825" y="1425847"/>
                </a:lnTo>
                <a:lnTo>
                  <a:pt x="71628" y="1395983"/>
                </a:lnTo>
                <a:lnTo>
                  <a:pt x="41764" y="1359786"/>
                </a:lnTo>
                <a:lnTo>
                  <a:pt x="19216" y="1318236"/>
                </a:lnTo>
                <a:lnTo>
                  <a:pt x="4967" y="1272316"/>
                </a:lnTo>
                <a:lnTo>
                  <a:pt x="0" y="1223009"/>
                </a:lnTo>
                <a:lnTo>
                  <a:pt x="0" y="244601"/>
                </a:lnTo>
                <a:close/>
              </a:path>
            </a:pathLst>
          </a:custGeom>
          <a:ln w="12192">
            <a:solidFill>
              <a:srgbClr val="FFFFFF"/>
            </a:solidFill>
          </a:ln>
        </p:spPr>
        <p:txBody>
          <a:bodyPr wrap="square" lIns="0" tIns="0" rIns="0" bIns="0" rtlCol="0"/>
          <a:lstStyle/>
          <a:p>
            <a:endParaRPr/>
          </a:p>
        </p:txBody>
      </p:sp>
      <p:sp>
        <p:nvSpPr>
          <p:cNvPr id="16" name="object 16"/>
          <p:cNvSpPr txBox="1"/>
          <p:nvPr/>
        </p:nvSpPr>
        <p:spPr>
          <a:xfrm>
            <a:off x="4088384" y="4066413"/>
            <a:ext cx="1135380" cy="845185"/>
          </a:xfrm>
          <a:prstGeom prst="rect">
            <a:avLst/>
          </a:prstGeom>
        </p:spPr>
        <p:txBody>
          <a:bodyPr vert="horz" wrap="square" lIns="0" tIns="41275" rIns="0" bIns="0" rtlCol="0">
            <a:spAutoFit/>
          </a:bodyPr>
          <a:lstStyle/>
          <a:p>
            <a:pPr marL="12700" marR="5080" indent="114300">
              <a:lnSpc>
                <a:spcPts val="2090"/>
              </a:lnSpc>
              <a:spcBef>
                <a:spcPts val="325"/>
              </a:spcBef>
            </a:pPr>
            <a:r>
              <a:rPr sz="1900" spc="-100" dirty="0">
                <a:solidFill>
                  <a:srgbClr val="FFFFFF"/>
                </a:solidFill>
                <a:latin typeface="Arial"/>
                <a:cs typeface="Arial"/>
              </a:rPr>
              <a:t>Standard  </a:t>
            </a:r>
            <a:r>
              <a:rPr sz="1900" spc="-90" dirty="0">
                <a:solidFill>
                  <a:srgbClr val="FFFFFF"/>
                </a:solidFill>
                <a:latin typeface="Arial"/>
                <a:cs typeface="Arial"/>
              </a:rPr>
              <a:t>and</a:t>
            </a:r>
            <a:r>
              <a:rPr sz="1900" spc="-165" dirty="0">
                <a:solidFill>
                  <a:srgbClr val="FFFFFF"/>
                </a:solidFill>
                <a:latin typeface="Arial"/>
                <a:cs typeface="Arial"/>
              </a:rPr>
              <a:t> </a:t>
            </a:r>
            <a:r>
              <a:rPr sz="1900" spc="-125" dirty="0">
                <a:solidFill>
                  <a:srgbClr val="FFFFFF"/>
                </a:solidFill>
                <a:latin typeface="Arial"/>
                <a:cs typeface="Arial"/>
              </a:rPr>
              <a:t>Special  </a:t>
            </a:r>
            <a:r>
              <a:rPr sz="1900" spc="-75" dirty="0">
                <a:solidFill>
                  <a:srgbClr val="FFFFFF"/>
                </a:solidFill>
                <a:latin typeface="Arial"/>
                <a:cs typeface="Arial"/>
              </a:rPr>
              <a:t>Certificates</a:t>
            </a:r>
            <a:endParaRPr sz="1900">
              <a:latin typeface="Arial"/>
              <a:cs typeface="Arial"/>
            </a:endParaRPr>
          </a:p>
        </p:txBody>
      </p:sp>
      <p:sp>
        <p:nvSpPr>
          <p:cNvPr id="17" name="object 17"/>
          <p:cNvSpPr/>
          <p:nvPr/>
        </p:nvSpPr>
        <p:spPr>
          <a:xfrm>
            <a:off x="6022847" y="1394460"/>
            <a:ext cx="4392295" cy="4392295"/>
          </a:xfrm>
          <a:custGeom>
            <a:avLst/>
            <a:gdLst/>
            <a:ahLst/>
            <a:cxnLst/>
            <a:rect l="l" t="t" r="r" b="b"/>
            <a:pathLst>
              <a:path w="4392295" h="4392295">
                <a:moveTo>
                  <a:pt x="2196083" y="0"/>
                </a:moveTo>
                <a:lnTo>
                  <a:pt x="0" y="2196084"/>
                </a:lnTo>
                <a:lnTo>
                  <a:pt x="2196083" y="4392168"/>
                </a:lnTo>
                <a:lnTo>
                  <a:pt x="4392168" y="2196084"/>
                </a:lnTo>
                <a:lnTo>
                  <a:pt x="2196083" y="0"/>
                </a:lnTo>
                <a:close/>
              </a:path>
            </a:pathLst>
          </a:custGeom>
          <a:solidFill>
            <a:srgbClr val="D2DEEE"/>
          </a:solidFill>
        </p:spPr>
        <p:txBody>
          <a:bodyPr wrap="square" lIns="0" tIns="0" rIns="0" bIns="0" rtlCol="0"/>
          <a:lstStyle/>
          <a:p>
            <a:endParaRPr/>
          </a:p>
        </p:txBody>
      </p:sp>
      <p:sp>
        <p:nvSpPr>
          <p:cNvPr id="18" name="object 18"/>
          <p:cNvSpPr/>
          <p:nvPr/>
        </p:nvSpPr>
        <p:spPr>
          <a:xfrm>
            <a:off x="6438900" y="1810511"/>
            <a:ext cx="1713230" cy="1714500"/>
          </a:xfrm>
          <a:custGeom>
            <a:avLst/>
            <a:gdLst/>
            <a:ahLst/>
            <a:cxnLst/>
            <a:rect l="l" t="t" r="r" b="b"/>
            <a:pathLst>
              <a:path w="1713229" h="1714500">
                <a:moveTo>
                  <a:pt x="1427479" y="0"/>
                </a:moveTo>
                <a:lnTo>
                  <a:pt x="285496" y="0"/>
                </a:lnTo>
                <a:lnTo>
                  <a:pt x="239172" y="3735"/>
                </a:lnTo>
                <a:lnTo>
                  <a:pt x="195234" y="14549"/>
                </a:lnTo>
                <a:lnTo>
                  <a:pt x="154268" y="31855"/>
                </a:lnTo>
                <a:lnTo>
                  <a:pt x="116860" y="55067"/>
                </a:lnTo>
                <a:lnTo>
                  <a:pt x="83597" y="83597"/>
                </a:lnTo>
                <a:lnTo>
                  <a:pt x="55067" y="116860"/>
                </a:lnTo>
                <a:lnTo>
                  <a:pt x="31855" y="154268"/>
                </a:lnTo>
                <a:lnTo>
                  <a:pt x="14549" y="195234"/>
                </a:lnTo>
                <a:lnTo>
                  <a:pt x="3735" y="239172"/>
                </a:lnTo>
                <a:lnTo>
                  <a:pt x="0" y="285496"/>
                </a:lnTo>
                <a:lnTo>
                  <a:pt x="0" y="1429003"/>
                </a:lnTo>
                <a:lnTo>
                  <a:pt x="3735" y="1475327"/>
                </a:lnTo>
                <a:lnTo>
                  <a:pt x="14549" y="1519265"/>
                </a:lnTo>
                <a:lnTo>
                  <a:pt x="31855" y="1560231"/>
                </a:lnTo>
                <a:lnTo>
                  <a:pt x="55067" y="1597639"/>
                </a:lnTo>
                <a:lnTo>
                  <a:pt x="83597" y="1630902"/>
                </a:lnTo>
                <a:lnTo>
                  <a:pt x="116860" y="1659432"/>
                </a:lnTo>
                <a:lnTo>
                  <a:pt x="154268" y="1682644"/>
                </a:lnTo>
                <a:lnTo>
                  <a:pt x="195234" y="1699950"/>
                </a:lnTo>
                <a:lnTo>
                  <a:pt x="239172" y="1710764"/>
                </a:lnTo>
                <a:lnTo>
                  <a:pt x="285496" y="1714500"/>
                </a:lnTo>
                <a:lnTo>
                  <a:pt x="1427479" y="1714500"/>
                </a:lnTo>
                <a:lnTo>
                  <a:pt x="1473803" y="1710764"/>
                </a:lnTo>
                <a:lnTo>
                  <a:pt x="1517741" y="1699950"/>
                </a:lnTo>
                <a:lnTo>
                  <a:pt x="1558707" y="1682644"/>
                </a:lnTo>
                <a:lnTo>
                  <a:pt x="1596115" y="1659432"/>
                </a:lnTo>
                <a:lnTo>
                  <a:pt x="1629378" y="1630902"/>
                </a:lnTo>
                <a:lnTo>
                  <a:pt x="1657908" y="1597639"/>
                </a:lnTo>
                <a:lnTo>
                  <a:pt x="1681120" y="1560231"/>
                </a:lnTo>
                <a:lnTo>
                  <a:pt x="1698426" y="1519265"/>
                </a:lnTo>
                <a:lnTo>
                  <a:pt x="1709240" y="1475327"/>
                </a:lnTo>
                <a:lnTo>
                  <a:pt x="1712976" y="1429003"/>
                </a:lnTo>
                <a:lnTo>
                  <a:pt x="1712976" y="285496"/>
                </a:lnTo>
                <a:lnTo>
                  <a:pt x="1709240" y="239172"/>
                </a:lnTo>
                <a:lnTo>
                  <a:pt x="1698426" y="195234"/>
                </a:lnTo>
                <a:lnTo>
                  <a:pt x="1681120" y="154268"/>
                </a:lnTo>
                <a:lnTo>
                  <a:pt x="1657908" y="116860"/>
                </a:lnTo>
                <a:lnTo>
                  <a:pt x="1629378" y="83597"/>
                </a:lnTo>
                <a:lnTo>
                  <a:pt x="1596115" y="55067"/>
                </a:lnTo>
                <a:lnTo>
                  <a:pt x="1558707" y="31855"/>
                </a:lnTo>
                <a:lnTo>
                  <a:pt x="1517741" y="14549"/>
                </a:lnTo>
                <a:lnTo>
                  <a:pt x="1473803" y="3735"/>
                </a:lnTo>
                <a:lnTo>
                  <a:pt x="1427479" y="0"/>
                </a:lnTo>
                <a:close/>
              </a:path>
            </a:pathLst>
          </a:custGeom>
          <a:solidFill>
            <a:srgbClr val="5B9BD4"/>
          </a:solidFill>
        </p:spPr>
        <p:txBody>
          <a:bodyPr wrap="square" lIns="0" tIns="0" rIns="0" bIns="0" rtlCol="0"/>
          <a:lstStyle/>
          <a:p>
            <a:endParaRPr/>
          </a:p>
        </p:txBody>
      </p:sp>
      <p:sp>
        <p:nvSpPr>
          <p:cNvPr id="19" name="object 19"/>
          <p:cNvSpPr/>
          <p:nvPr/>
        </p:nvSpPr>
        <p:spPr>
          <a:xfrm>
            <a:off x="6438900" y="1810511"/>
            <a:ext cx="1713230" cy="1714500"/>
          </a:xfrm>
          <a:custGeom>
            <a:avLst/>
            <a:gdLst/>
            <a:ahLst/>
            <a:cxnLst/>
            <a:rect l="l" t="t" r="r" b="b"/>
            <a:pathLst>
              <a:path w="1713229" h="1714500">
                <a:moveTo>
                  <a:pt x="0" y="285496"/>
                </a:moveTo>
                <a:lnTo>
                  <a:pt x="3735" y="239172"/>
                </a:lnTo>
                <a:lnTo>
                  <a:pt x="14549" y="195234"/>
                </a:lnTo>
                <a:lnTo>
                  <a:pt x="31855" y="154268"/>
                </a:lnTo>
                <a:lnTo>
                  <a:pt x="55067" y="116860"/>
                </a:lnTo>
                <a:lnTo>
                  <a:pt x="83597" y="83597"/>
                </a:lnTo>
                <a:lnTo>
                  <a:pt x="116860" y="55067"/>
                </a:lnTo>
                <a:lnTo>
                  <a:pt x="154268" y="31855"/>
                </a:lnTo>
                <a:lnTo>
                  <a:pt x="195234" y="14549"/>
                </a:lnTo>
                <a:lnTo>
                  <a:pt x="239172" y="3735"/>
                </a:lnTo>
                <a:lnTo>
                  <a:pt x="285496" y="0"/>
                </a:lnTo>
                <a:lnTo>
                  <a:pt x="1427479" y="0"/>
                </a:lnTo>
                <a:lnTo>
                  <a:pt x="1473803" y="3735"/>
                </a:lnTo>
                <a:lnTo>
                  <a:pt x="1517741" y="14549"/>
                </a:lnTo>
                <a:lnTo>
                  <a:pt x="1558707" y="31855"/>
                </a:lnTo>
                <a:lnTo>
                  <a:pt x="1596115" y="55067"/>
                </a:lnTo>
                <a:lnTo>
                  <a:pt x="1629378" y="83597"/>
                </a:lnTo>
                <a:lnTo>
                  <a:pt x="1657908" y="116860"/>
                </a:lnTo>
                <a:lnTo>
                  <a:pt x="1681120" y="154268"/>
                </a:lnTo>
                <a:lnTo>
                  <a:pt x="1698426" y="195234"/>
                </a:lnTo>
                <a:lnTo>
                  <a:pt x="1709240" y="239172"/>
                </a:lnTo>
                <a:lnTo>
                  <a:pt x="1712976" y="285496"/>
                </a:lnTo>
                <a:lnTo>
                  <a:pt x="1712976" y="1429003"/>
                </a:lnTo>
                <a:lnTo>
                  <a:pt x="1709240" y="1475327"/>
                </a:lnTo>
                <a:lnTo>
                  <a:pt x="1698426" y="1519265"/>
                </a:lnTo>
                <a:lnTo>
                  <a:pt x="1681120" y="1560231"/>
                </a:lnTo>
                <a:lnTo>
                  <a:pt x="1657908" y="1597639"/>
                </a:lnTo>
                <a:lnTo>
                  <a:pt x="1629378" y="1630902"/>
                </a:lnTo>
                <a:lnTo>
                  <a:pt x="1596115" y="1659432"/>
                </a:lnTo>
                <a:lnTo>
                  <a:pt x="1558707" y="1682644"/>
                </a:lnTo>
                <a:lnTo>
                  <a:pt x="1517741" y="1699950"/>
                </a:lnTo>
                <a:lnTo>
                  <a:pt x="1473803" y="1710764"/>
                </a:lnTo>
                <a:lnTo>
                  <a:pt x="1427479" y="1714500"/>
                </a:lnTo>
                <a:lnTo>
                  <a:pt x="285496" y="1714500"/>
                </a:lnTo>
                <a:lnTo>
                  <a:pt x="239172" y="1710764"/>
                </a:lnTo>
                <a:lnTo>
                  <a:pt x="195234" y="1699950"/>
                </a:lnTo>
                <a:lnTo>
                  <a:pt x="154268" y="1682644"/>
                </a:lnTo>
                <a:lnTo>
                  <a:pt x="116860" y="1659432"/>
                </a:lnTo>
                <a:lnTo>
                  <a:pt x="83597" y="1630902"/>
                </a:lnTo>
                <a:lnTo>
                  <a:pt x="55067" y="1597639"/>
                </a:lnTo>
                <a:lnTo>
                  <a:pt x="31855" y="1560231"/>
                </a:lnTo>
                <a:lnTo>
                  <a:pt x="14549" y="1519265"/>
                </a:lnTo>
                <a:lnTo>
                  <a:pt x="3735" y="1475327"/>
                </a:lnTo>
                <a:lnTo>
                  <a:pt x="0" y="1429003"/>
                </a:lnTo>
                <a:lnTo>
                  <a:pt x="0" y="285496"/>
                </a:lnTo>
                <a:close/>
              </a:path>
            </a:pathLst>
          </a:custGeom>
          <a:ln w="12192">
            <a:solidFill>
              <a:srgbClr val="FFFFFF"/>
            </a:solidFill>
          </a:ln>
        </p:spPr>
        <p:txBody>
          <a:bodyPr wrap="square" lIns="0" tIns="0" rIns="0" bIns="0" rtlCol="0"/>
          <a:lstStyle/>
          <a:p>
            <a:endParaRPr/>
          </a:p>
        </p:txBody>
      </p:sp>
      <p:sp>
        <p:nvSpPr>
          <p:cNvPr id="20" name="object 20"/>
          <p:cNvSpPr txBox="1"/>
          <p:nvPr/>
        </p:nvSpPr>
        <p:spPr>
          <a:xfrm>
            <a:off x="6674357" y="2115058"/>
            <a:ext cx="1243330" cy="1053465"/>
          </a:xfrm>
          <a:prstGeom prst="rect">
            <a:avLst/>
          </a:prstGeom>
        </p:spPr>
        <p:txBody>
          <a:bodyPr vert="horz" wrap="square" lIns="0" tIns="35560" rIns="0" bIns="0" rtlCol="0">
            <a:spAutoFit/>
          </a:bodyPr>
          <a:lstStyle/>
          <a:p>
            <a:pPr marL="12065" marR="5080" indent="-1905" algn="ctr">
              <a:lnSpc>
                <a:spcPct val="91500"/>
              </a:lnSpc>
              <a:spcBef>
                <a:spcPts val="280"/>
              </a:spcBef>
            </a:pPr>
            <a:r>
              <a:rPr sz="1800" spc="-130" dirty="0">
                <a:solidFill>
                  <a:srgbClr val="FFFFFF"/>
                </a:solidFill>
                <a:latin typeface="Arial"/>
                <a:cs typeface="Arial"/>
              </a:rPr>
              <a:t>Assets </a:t>
            </a:r>
            <a:r>
              <a:rPr sz="1800" spc="-85" dirty="0">
                <a:solidFill>
                  <a:srgbClr val="FFFFFF"/>
                </a:solidFill>
                <a:latin typeface="Arial"/>
                <a:cs typeface="Arial"/>
              </a:rPr>
              <a:t>and  </a:t>
            </a:r>
            <a:r>
              <a:rPr sz="1800" spc="-60" dirty="0">
                <a:solidFill>
                  <a:srgbClr val="FFFFFF"/>
                </a:solidFill>
                <a:latin typeface="Arial"/>
                <a:cs typeface="Arial"/>
              </a:rPr>
              <a:t>Liabilities</a:t>
            </a:r>
            <a:r>
              <a:rPr sz="1800" spc="-125" dirty="0">
                <a:solidFill>
                  <a:srgbClr val="FFFFFF"/>
                </a:solidFill>
                <a:latin typeface="Arial"/>
                <a:cs typeface="Arial"/>
              </a:rPr>
              <a:t> </a:t>
            </a:r>
            <a:r>
              <a:rPr sz="1800" spc="-85" dirty="0">
                <a:solidFill>
                  <a:srgbClr val="FFFFFF"/>
                </a:solidFill>
                <a:latin typeface="Arial"/>
                <a:cs typeface="Arial"/>
              </a:rPr>
              <a:t>are  </a:t>
            </a:r>
            <a:r>
              <a:rPr sz="1800" spc="-45" dirty="0">
                <a:solidFill>
                  <a:srgbClr val="FFFFFF"/>
                </a:solidFill>
                <a:latin typeface="Arial"/>
                <a:cs typeface="Arial"/>
              </a:rPr>
              <a:t>properly  </a:t>
            </a:r>
            <a:r>
              <a:rPr sz="1800" spc="-65" dirty="0">
                <a:solidFill>
                  <a:srgbClr val="FFFFFF"/>
                </a:solidFill>
                <a:latin typeface="Arial"/>
                <a:cs typeface="Arial"/>
              </a:rPr>
              <a:t>stated</a:t>
            </a:r>
            <a:endParaRPr sz="1800">
              <a:latin typeface="Arial"/>
              <a:cs typeface="Arial"/>
            </a:endParaRPr>
          </a:p>
        </p:txBody>
      </p:sp>
      <p:sp>
        <p:nvSpPr>
          <p:cNvPr id="21" name="object 21"/>
          <p:cNvSpPr/>
          <p:nvPr/>
        </p:nvSpPr>
        <p:spPr>
          <a:xfrm>
            <a:off x="8284464" y="1810511"/>
            <a:ext cx="1713230" cy="1714500"/>
          </a:xfrm>
          <a:custGeom>
            <a:avLst/>
            <a:gdLst/>
            <a:ahLst/>
            <a:cxnLst/>
            <a:rect l="l" t="t" r="r" b="b"/>
            <a:pathLst>
              <a:path w="1713229" h="1714500">
                <a:moveTo>
                  <a:pt x="1427479" y="0"/>
                </a:moveTo>
                <a:lnTo>
                  <a:pt x="285495" y="0"/>
                </a:lnTo>
                <a:lnTo>
                  <a:pt x="239172" y="3735"/>
                </a:lnTo>
                <a:lnTo>
                  <a:pt x="195234" y="14549"/>
                </a:lnTo>
                <a:lnTo>
                  <a:pt x="154268" y="31855"/>
                </a:lnTo>
                <a:lnTo>
                  <a:pt x="116860" y="55067"/>
                </a:lnTo>
                <a:lnTo>
                  <a:pt x="83597" y="83597"/>
                </a:lnTo>
                <a:lnTo>
                  <a:pt x="55067" y="116860"/>
                </a:lnTo>
                <a:lnTo>
                  <a:pt x="31855" y="154268"/>
                </a:lnTo>
                <a:lnTo>
                  <a:pt x="14549" y="195234"/>
                </a:lnTo>
                <a:lnTo>
                  <a:pt x="3735" y="239172"/>
                </a:lnTo>
                <a:lnTo>
                  <a:pt x="0" y="285496"/>
                </a:lnTo>
                <a:lnTo>
                  <a:pt x="0" y="1429003"/>
                </a:lnTo>
                <a:lnTo>
                  <a:pt x="3735" y="1475327"/>
                </a:lnTo>
                <a:lnTo>
                  <a:pt x="14549" y="1519265"/>
                </a:lnTo>
                <a:lnTo>
                  <a:pt x="31855" y="1560231"/>
                </a:lnTo>
                <a:lnTo>
                  <a:pt x="55067" y="1597639"/>
                </a:lnTo>
                <a:lnTo>
                  <a:pt x="83597" y="1630902"/>
                </a:lnTo>
                <a:lnTo>
                  <a:pt x="116860" y="1659432"/>
                </a:lnTo>
                <a:lnTo>
                  <a:pt x="154268" y="1682644"/>
                </a:lnTo>
                <a:lnTo>
                  <a:pt x="195234" y="1699950"/>
                </a:lnTo>
                <a:lnTo>
                  <a:pt x="239172" y="1710764"/>
                </a:lnTo>
                <a:lnTo>
                  <a:pt x="285495" y="1714500"/>
                </a:lnTo>
                <a:lnTo>
                  <a:pt x="1427479" y="1714500"/>
                </a:lnTo>
                <a:lnTo>
                  <a:pt x="1473803" y="1710764"/>
                </a:lnTo>
                <a:lnTo>
                  <a:pt x="1517741" y="1699950"/>
                </a:lnTo>
                <a:lnTo>
                  <a:pt x="1558707" y="1682644"/>
                </a:lnTo>
                <a:lnTo>
                  <a:pt x="1596115" y="1659432"/>
                </a:lnTo>
                <a:lnTo>
                  <a:pt x="1629378" y="1630902"/>
                </a:lnTo>
                <a:lnTo>
                  <a:pt x="1657908" y="1597639"/>
                </a:lnTo>
                <a:lnTo>
                  <a:pt x="1681120" y="1560231"/>
                </a:lnTo>
                <a:lnTo>
                  <a:pt x="1698426" y="1519265"/>
                </a:lnTo>
                <a:lnTo>
                  <a:pt x="1709240" y="1475327"/>
                </a:lnTo>
                <a:lnTo>
                  <a:pt x="1712976" y="1429003"/>
                </a:lnTo>
                <a:lnTo>
                  <a:pt x="1712976" y="285496"/>
                </a:lnTo>
                <a:lnTo>
                  <a:pt x="1709240" y="239172"/>
                </a:lnTo>
                <a:lnTo>
                  <a:pt x="1698426" y="195234"/>
                </a:lnTo>
                <a:lnTo>
                  <a:pt x="1681120" y="154268"/>
                </a:lnTo>
                <a:lnTo>
                  <a:pt x="1657908" y="116860"/>
                </a:lnTo>
                <a:lnTo>
                  <a:pt x="1629378" y="83597"/>
                </a:lnTo>
                <a:lnTo>
                  <a:pt x="1596115" y="55067"/>
                </a:lnTo>
                <a:lnTo>
                  <a:pt x="1558707" y="31855"/>
                </a:lnTo>
                <a:lnTo>
                  <a:pt x="1517741" y="14549"/>
                </a:lnTo>
                <a:lnTo>
                  <a:pt x="1473803" y="3735"/>
                </a:lnTo>
                <a:lnTo>
                  <a:pt x="1427479" y="0"/>
                </a:lnTo>
                <a:close/>
              </a:path>
            </a:pathLst>
          </a:custGeom>
          <a:solidFill>
            <a:srgbClr val="5B9BD4"/>
          </a:solidFill>
        </p:spPr>
        <p:txBody>
          <a:bodyPr wrap="square" lIns="0" tIns="0" rIns="0" bIns="0" rtlCol="0"/>
          <a:lstStyle/>
          <a:p>
            <a:endParaRPr/>
          </a:p>
        </p:txBody>
      </p:sp>
      <p:sp>
        <p:nvSpPr>
          <p:cNvPr id="22" name="object 22"/>
          <p:cNvSpPr/>
          <p:nvPr/>
        </p:nvSpPr>
        <p:spPr>
          <a:xfrm>
            <a:off x="8284464" y="1810511"/>
            <a:ext cx="1713230" cy="1714500"/>
          </a:xfrm>
          <a:custGeom>
            <a:avLst/>
            <a:gdLst/>
            <a:ahLst/>
            <a:cxnLst/>
            <a:rect l="l" t="t" r="r" b="b"/>
            <a:pathLst>
              <a:path w="1713229" h="1714500">
                <a:moveTo>
                  <a:pt x="0" y="285496"/>
                </a:moveTo>
                <a:lnTo>
                  <a:pt x="3735" y="239172"/>
                </a:lnTo>
                <a:lnTo>
                  <a:pt x="14549" y="195234"/>
                </a:lnTo>
                <a:lnTo>
                  <a:pt x="31855" y="154268"/>
                </a:lnTo>
                <a:lnTo>
                  <a:pt x="55067" y="116860"/>
                </a:lnTo>
                <a:lnTo>
                  <a:pt x="83597" y="83597"/>
                </a:lnTo>
                <a:lnTo>
                  <a:pt x="116860" y="55067"/>
                </a:lnTo>
                <a:lnTo>
                  <a:pt x="154268" y="31855"/>
                </a:lnTo>
                <a:lnTo>
                  <a:pt x="195234" y="14549"/>
                </a:lnTo>
                <a:lnTo>
                  <a:pt x="239172" y="3735"/>
                </a:lnTo>
                <a:lnTo>
                  <a:pt x="285495" y="0"/>
                </a:lnTo>
                <a:lnTo>
                  <a:pt x="1427479" y="0"/>
                </a:lnTo>
                <a:lnTo>
                  <a:pt x="1473803" y="3735"/>
                </a:lnTo>
                <a:lnTo>
                  <a:pt x="1517741" y="14549"/>
                </a:lnTo>
                <a:lnTo>
                  <a:pt x="1558707" y="31855"/>
                </a:lnTo>
                <a:lnTo>
                  <a:pt x="1596115" y="55067"/>
                </a:lnTo>
                <a:lnTo>
                  <a:pt x="1629378" y="83597"/>
                </a:lnTo>
                <a:lnTo>
                  <a:pt x="1657908" y="116860"/>
                </a:lnTo>
                <a:lnTo>
                  <a:pt x="1681120" y="154268"/>
                </a:lnTo>
                <a:lnTo>
                  <a:pt x="1698426" y="195234"/>
                </a:lnTo>
                <a:lnTo>
                  <a:pt x="1709240" y="239172"/>
                </a:lnTo>
                <a:lnTo>
                  <a:pt x="1712976" y="285496"/>
                </a:lnTo>
                <a:lnTo>
                  <a:pt x="1712976" y="1429003"/>
                </a:lnTo>
                <a:lnTo>
                  <a:pt x="1709240" y="1475327"/>
                </a:lnTo>
                <a:lnTo>
                  <a:pt x="1698426" y="1519265"/>
                </a:lnTo>
                <a:lnTo>
                  <a:pt x="1681120" y="1560231"/>
                </a:lnTo>
                <a:lnTo>
                  <a:pt x="1657908" y="1597639"/>
                </a:lnTo>
                <a:lnTo>
                  <a:pt x="1629378" y="1630902"/>
                </a:lnTo>
                <a:lnTo>
                  <a:pt x="1596115" y="1659432"/>
                </a:lnTo>
                <a:lnTo>
                  <a:pt x="1558707" y="1682644"/>
                </a:lnTo>
                <a:lnTo>
                  <a:pt x="1517741" y="1699950"/>
                </a:lnTo>
                <a:lnTo>
                  <a:pt x="1473803" y="1710764"/>
                </a:lnTo>
                <a:lnTo>
                  <a:pt x="1427479" y="1714500"/>
                </a:lnTo>
                <a:lnTo>
                  <a:pt x="285495" y="1714500"/>
                </a:lnTo>
                <a:lnTo>
                  <a:pt x="239172" y="1710764"/>
                </a:lnTo>
                <a:lnTo>
                  <a:pt x="195234" y="1699950"/>
                </a:lnTo>
                <a:lnTo>
                  <a:pt x="154268" y="1682644"/>
                </a:lnTo>
                <a:lnTo>
                  <a:pt x="116860" y="1659432"/>
                </a:lnTo>
                <a:lnTo>
                  <a:pt x="83597" y="1630902"/>
                </a:lnTo>
                <a:lnTo>
                  <a:pt x="55067" y="1597639"/>
                </a:lnTo>
                <a:lnTo>
                  <a:pt x="31855" y="1560231"/>
                </a:lnTo>
                <a:lnTo>
                  <a:pt x="14549" y="1519265"/>
                </a:lnTo>
                <a:lnTo>
                  <a:pt x="3735" y="1475327"/>
                </a:lnTo>
                <a:lnTo>
                  <a:pt x="0" y="1429003"/>
                </a:lnTo>
                <a:lnTo>
                  <a:pt x="0" y="285496"/>
                </a:lnTo>
                <a:close/>
              </a:path>
            </a:pathLst>
          </a:custGeom>
          <a:ln w="12192">
            <a:solidFill>
              <a:srgbClr val="FFFFFF"/>
            </a:solidFill>
          </a:ln>
        </p:spPr>
        <p:txBody>
          <a:bodyPr wrap="square" lIns="0" tIns="0" rIns="0" bIns="0" rtlCol="0"/>
          <a:lstStyle/>
          <a:p>
            <a:endParaRPr/>
          </a:p>
        </p:txBody>
      </p:sp>
      <p:sp>
        <p:nvSpPr>
          <p:cNvPr id="23" name="object 23"/>
          <p:cNvSpPr txBox="1"/>
          <p:nvPr/>
        </p:nvSpPr>
        <p:spPr>
          <a:xfrm>
            <a:off x="8453755" y="1989582"/>
            <a:ext cx="1374775" cy="1304290"/>
          </a:xfrm>
          <a:prstGeom prst="rect">
            <a:avLst/>
          </a:prstGeom>
        </p:spPr>
        <p:txBody>
          <a:bodyPr vert="horz" wrap="square" lIns="0" tIns="35560" rIns="0" bIns="0" rtlCol="0">
            <a:spAutoFit/>
          </a:bodyPr>
          <a:lstStyle/>
          <a:p>
            <a:pPr marL="12700" marR="5080" algn="ctr">
              <a:lnSpc>
                <a:spcPct val="91600"/>
              </a:lnSpc>
              <a:spcBef>
                <a:spcPts val="280"/>
              </a:spcBef>
            </a:pPr>
            <a:r>
              <a:rPr sz="1800" spc="-85" dirty="0">
                <a:solidFill>
                  <a:srgbClr val="FFFFFF"/>
                </a:solidFill>
                <a:latin typeface="Arial"/>
                <a:cs typeface="Arial"/>
              </a:rPr>
              <a:t>Income and  </a:t>
            </a:r>
            <a:r>
              <a:rPr sz="1800" spc="-150" dirty="0">
                <a:solidFill>
                  <a:srgbClr val="FFFFFF"/>
                </a:solidFill>
                <a:latin typeface="Arial"/>
                <a:cs typeface="Arial"/>
              </a:rPr>
              <a:t>Expenses </a:t>
            </a:r>
            <a:r>
              <a:rPr sz="1800" spc="-85" dirty="0">
                <a:solidFill>
                  <a:srgbClr val="FFFFFF"/>
                </a:solidFill>
                <a:latin typeface="Arial"/>
                <a:cs typeface="Arial"/>
              </a:rPr>
              <a:t>are  </a:t>
            </a:r>
            <a:r>
              <a:rPr sz="1800" spc="-60" dirty="0">
                <a:solidFill>
                  <a:srgbClr val="FFFFFF"/>
                </a:solidFill>
                <a:latin typeface="Arial"/>
                <a:cs typeface="Arial"/>
              </a:rPr>
              <a:t>completely  </a:t>
            </a:r>
            <a:r>
              <a:rPr sz="1800" spc="-85" dirty="0">
                <a:solidFill>
                  <a:srgbClr val="FFFFFF"/>
                </a:solidFill>
                <a:latin typeface="Arial"/>
                <a:cs typeface="Arial"/>
              </a:rPr>
              <a:t>and</a:t>
            </a:r>
            <a:r>
              <a:rPr sz="1800" spc="-150" dirty="0">
                <a:solidFill>
                  <a:srgbClr val="FFFFFF"/>
                </a:solidFill>
                <a:latin typeface="Arial"/>
                <a:cs typeface="Arial"/>
              </a:rPr>
              <a:t> </a:t>
            </a:r>
            <a:r>
              <a:rPr sz="1800" spc="-80" dirty="0">
                <a:solidFill>
                  <a:srgbClr val="FFFFFF"/>
                </a:solidFill>
                <a:latin typeface="Arial"/>
                <a:cs typeface="Arial"/>
              </a:rPr>
              <a:t>accurately  accounted</a:t>
            </a:r>
            <a:endParaRPr sz="1800">
              <a:latin typeface="Arial"/>
              <a:cs typeface="Arial"/>
            </a:endParaRPr>
          </a:p>
        </p:txBody>
      </p:sp>
      <p:sp>
        <p:nvSpPr>
          <p:cNvPr id="24" name="object 24"/>
          <p:cNvSpPr/>
          <p:nvPr/>
        </p:nvSpPr>
        <p:spPr>
          <a:xfrm>
            <a:off x="6438900" y="3656076"/>
            <a:ext cx="1713230" cy="1713230"/>
          </a:xfrm>
          <a:custGeom>
            <a:avLst/>
            <a:gdLst/>
            <a:ahLst/>
            <a:cxnLst/>
            <a:rect l="l" t="t" r="r" b="b"/>
            <a:pathLst>
              <a:path w="1713229" h="1713229">
                <a:moveTo>
                  <a:pt x="1427479" y="0"/>
                </a:moveTo>
                <a:lnTo>
                  <a:pt x="285496" y="0"/>
                </a:lnTo>
                <a:lnTo>
                  <a:pt x="239172" y="3735"/>
                </a:lnTo>
                <a:lnTo>
                  <a:pt x="195234" y="14549"/>
                </a:lnTo>
                <a:lnTo>
                  <a:pt x="154268" y="31855"/>
                </a:lnTo>
                <a:lnTo>
                  <a:pt x="116860" y="55067"/>
                </a:lnTo>
                <a:lnTo>
                  <a:pt x="83597" y="83597"/>
                </a:lnTo>
                <a:lnTo>
                  <a:pt x="55067" y="116860"/>
                </a:lnTo>
                <a:lnTo>
                  <a:pt x="31855" y="154268"/>
                </a:lnTo>
                <a:lnTo>
                  <a:pt x="14549" y="195234"/>
                </a:lnTo>
                <a:lnTo>
                  <a:pt x="3735" y="239172"/>
                </a:lnTo>
                <a:lnTo>
                  <a:pt x="0" y="285496"/>
                </a:lnTo>
                <a:lnTo>
                  <a:pt x="0" y="1427480"/>
                </a:lnTo>
                <a:lnTo>
                  <a:pt x="3735" y="1473803"/>
                </a:lnTo>
                <a:lnTo>
                  <a:pt x="14549" y="1517741"/>
                </a:lnTo>
                <a:lnTo>
                  <a:pt x="31855" y="1558707"/>
                </a:lnTo>
                <a:lnTo>
                  <a:pt x="55067" y="1596115"/>
                </a:lnTo>
                <a:lnTo>
                  <a:pt x="83597" y="1629378"/>
                </a:lnTo>
                <a:lnTo>
                  <a:pt x="116860" y="1657908"/>
                </a:lnTo>
                <a:lnTo>
                  <a:pt x="154268" y="1681120"/>
                </a:lnTo>
                <a:lnTo>
                  <a:pt x="195234" y="1698426"/>
                </a:lnTo>
                <a:lnTo>
                  <a:pt x="239172" y="1709240"/>
                </a:lnTo>
                <a:lnTo>
                  <a:pt x="285496" y="1712976"/>
                </a:lnTo>
                <a:lnTo>
                  <a:pt x="1427479" y="1712976"/>
                </a:lnTo>
                <a:lnTo>
                  <a:pt x="1473803" y="1709240"/>
                </a:lnTo>
                <a:lnTo>
                  <a:pt x="1517741" y="1698426"/>
                </a:lnTo>
                <a:lnTo>
                  <a:pt x="1558707" y="1681120"/>
                </a:lnTo>
                <a:lnTo>
                  <a:pt x="1596115" y="1657908"/>
                </a:lnTo>
                <a:lnTo>
                  <a:pt x="1629378" y="1629378"/>
                </a:lnTo>
                <a:lnTo>
                  <a:pt x="1657908" y="1596115"/>
                </a:lnTo>
                <a:lnTo>
                  <a:pt x="1681120" y="1558707"/>
                </a:lnTo>
                <a:lnTo>
                  <a:pt x="1698426" y="1517741"/>
                </a:lnTo>
                <a:lnTo>
                  <a:pt x="1709240" y="1473803"/>
                </a:lnTo>
                <a:lnTo>
                  <a:pt x="1712976" y="1427480"/>
                </a:lnTo>
                <a:lnTo>
                  <a:pt x="1712976" y="285496"/>
                </a:lnTo>
                <a:lnTo>
                  <a:pt x="1709240" y="239172"/>
                </a:lnTo>
                <a:lnTo>
                  <a:pt x="1698426" y="195234"/>
                </a:lnTo>
                <a:lnTo>
                  <a:pt x="1681120" y="154268"/>
                </a:lnTo>
                <a:lnTo>
                  <a:pt x="1657908" y="116860"/>
                </a:lnTo>
                <a:lnTo>
                  <a:pt x="1629378" y="83597"/>
                </a:lnTo>
                <a:lnTo>
                  <a:pt x="1596115" y="55067"/>
                </a:lnTo>
                <a:lnTo>
                  <a:pt x="1558707" y="31855"/>
                </a:lnTo>
                <a:lnTo>
                  <a:pt x="1517741" y="14549"/>
                </a:lnTo>
                <a:lnTo>
                  <a:pt x="1473803" y="3735"/>
                </a:lnTo>
                <a:lnTo>
                  <a:pt x="1427479" y="0"/>
                </a:lnTo>
                <a:close/>
              </a:path>
            </a:pathLst>
          </a:custGeom>
          <a:solidFill>
            <a:srgbClr val="5B9BD4"/>
          </a:solidFill>
        </p:spPr>
        <p:txBody>
          <a:bodyPr wrap="square" lIns="0" tIns="0" rIns="0" bIns="0" rtlCol="0"/>
          <a:lstStyle/>
          <a:p>
            <a:endParaRPr/>
          </a:p>
        </p:txBody>
      </p:sp>
      <p:sp>
        <p:nvSpPr>
          <p:cNvPr id="25" name="object 25"/>
          <p:cNvSpPr/>
          <p:nvPr/>
        </p:nvSpPr>
        <p:spPr>
          <a:xfrm>
            <a:off x="6438900" y="3656076"/>
            <a:ext cx="1713230" cy="1713230"/>
          </a:xfrm>
          <a:custGeom>
            <a:avLst/>
            <a:gdLst/>
            <a:ahLst/>
            <a:cxnLst/>
            <a:rect l="l" t="t" r="r" b="b"/>
            <a:pathLst>
              <a:path w="1713229" h="1713229">
                <a:moveTo>
                  <a:pt x="0" y="285496"/>
                </a:moveTo>
                <a:lnTo>
                  <a:pt x="3735" y="239172"/>
                </a:lnTo>
                <a:lnTo>
                  <a:pt x="14549" y="195234"/>
                </a:lnTo>
                <a:lnTo>
                  <a:pt x="31855" y="154268"/>
                </a:lnTo>
                <a:lnTo>
                  <a:pt x="55067" y="116860"/>
                </a:lnTo>
                <a:lnTo>
                  <a:pt x="83597" y="83597"/>
                </a:lnTo>
                <a:lnTo>
                  <a:pt x="116860" y="55067"/>
                </a:lnTo>
                <a:lnTo>
                  <a:pt x="154268" y="31855"/>
                </a:lnTo>
                <a:lnTo>
                  <a:pt x="195234" y="14549"/>
                </a:lnTo>
                <a:lnTo>
                  <a:pt x="239172" y="3735"/>
                </a:lnTo>
                <a:lnTo>
                  <a:pt x="285496" y="0"/>
                </a:lnTo>
                <a:lnTo>
                  <a:pt x="1427479" y="0"/>
                </a:lnTo>
                <a:lnTo>
                  <a:pt x="1473803" y="3735"/>
                </a:lnTo>
                <a:lnTo>
                  <a:pt x="1517741" y="14549"/>
                </a:lnTo>
                <a:lnTo>
                  <a:pt x="1558707" y="31855"/>
                </a:lnTo>
                <a:lnTo>
                  <a:pt x="1596115" y="55067"/>
                </a:lnTo>
                <a:lnTo>
                  <a:pt x="1629378" y="83597"/>
                </a:lnTo>
                <a:lnTo>
                  <a:pt x="1657908" y="116860"/>
                </a:lnTo>
                <a:lnTo>
                  <a:pt x="1681120" y="154268"/>
                </a:lnTo>
                <a:lnTo>
                  <a:pt x="1698426" y="195234"/>
                </a:lnTo>
                <a:lnTo>
                  <a:pt x="1709240" y="239172"/>
                </a:lnTo>
                <a:lnTo>
                  <a:pt x="1712976" y="285496"/>
                </a:lnTo>
                <a:lnTo>
                  <a:pt x="1712976" y="1427480"/>
                </a:lnTo>
                <a:lnTo>
                  <a:pt x="1709240" y="1473803"/>
                </a:lnTo>
                <a:lnTo>
                  <a:pt x="1698426" y="1517741"/>
                </a:lnTo>
                <a:lnTo>
                  <a:pt x="1681120" y="1558707"/>
                </a:lnTo>
                <a:lnTo>
                  <a:pt x="1657908" y="1596115"/>
                </a:lnTo>
                <a:lnTo>
                  <a:pt x="1629378" y="1629378"/>
                </a:lnTo>
                <a:lnTo>
                  <a:pt x="1596115" y="1657908"/>
                </a:lnTo>
                <a:lnTo>
                  <a:pt x="1558707" y="1681120"/>
                </a:lnTo>
                <a:lnTo>
                  <a:pt x="1517741" y="1698426"/>
                </a:lnTo>
                <a:lnTo>
                  <a:pt x="1473803" y="1709240"/>
                </a:lnTo>
                <a:lnTo>
                  <a:pt x="1427479" y="1712976"/>
                </a:lnTo>
                <a:lnTo>
                  <a:pt x="285496" y="1712976"/>
                </a:lnTo>
                <a:lnTo>
                  <a:pt x="239172" y="1709240"/>
                </a:lnTo>
                <a:lnTo>
                  <a:pt x="195234" y="1698426"/>
                </a:lnTo>
                <a:lnTo>
                  <a:pt x="154268" y="1681120"/>
                </a:lnTo>
                <a:lnTo>
                  <a:pt x="116860" y="1657908"/>
                </a:lnTo>
                <a:lnTo>
                  <a:pt x="83597" y="1629378"/>
                </a:lnTo>
                <a:lnTo>
                  <a:pt x="55067" y="1596115"/>
                </a:lnTo>
                <a:lnTo>
                  <a:pt x="31855" y="1558707"/>
                </a:lnTo>
                <a:lnTo>
                  <a:pt x="14549" y="1517741"/>
                </a:lnTo>
                <a:lnTo>
                  <a:pt x="3735" y="1473803"/>
                </a:lnTo>
                <a:lnTo>
                  <a:pt x="0" y="1427480"/>
                </a:lnTo>
                <a:lnTo>
                  <a:pt x="0" y="285496"/>
                </a:lnTo>
                <a:close/>
              </a:path>
            </a:pathLst>
          </a:custGeom>
          <a:ln w="12192">
            <a:solidFill>
              <a:srgbClr val="FFFFFF"/>
            </a:solidFill>
          </a:ln>
        </p:spPr>
        <p:txBody>
          <a:bodyPr wrap="square" lIns="0" tIns="0" rIns="0" bIns="0" rtlCol="0"/>
          <a:lstStyle/>
          <a:p>
            <a:endParaRPr/>
          </a:p>
        </p:txBody>
      </p:sp>
      <p:sp>
        <p:nvSpPr>
          <p:cNvPr id="26" name="object 26"/>
          <p:cNvSpPr txBox="1"/>
          <p:nvPr/>
        </p:nvSpPr>
        <p:spPr>
          <a:xfrm>
            <a:off x="6662166" y="3960367"/>
            <a:ext cx="1267460" cy="1052830"/>
          </a:xfrm>
          <a:prstGeom prst="rect">
            <a:avLst/>
          </a:prstGeom>
        </p:spPr>
        <p:txBody>
          <a:bodyPr vert="horz" wrap="square" lIns="0" tIns="35560" rIns="0" bIns="0" rtlCol="0">
            <a:spAutoFit/>
          </a:bodyPr>
          <a:lstStyle/>
          <a:p>
            <a:pPr marL="12700" marR="5080" indent="2540" algn="ctr">
              <a:lnSpc>
                <a:spcPct val="91500"/>
              </a:lnSpc>
              <a:spcBef>
                <a:spcPts val="280"/>
              </a:spcBef>
            </a:pPr>
            <a:r>
              <a:rPr sz="1800" spc="-40" dirty="0">
                <a:solidFill>
                  <a:srgbClr val="FFFFFF"/>
                </a:solidFill>
                <a:latin typeface="Arial"/>
                <a:cs typeface="Arial"/>
              </a:rPr>
              <a:t>Internal  </a:t>
            </a:r>
            <a:r>
              <a:rPr sz="1800" spc="-80" dirty="0">
                <a:solidFill>
                  <a:srgbClr val="FFFFFF"/>
                </a:solidFill>
                <a:latin typeface="Arial"/>
                <a:cs typeface="Arial"/>
              </a:rPr>
              <a:t>Controls</a:t>
            </a:r>
            <a:r>
              <a:rPr sz="1800" spc="-155" dirty="0">
                <a:solidFill>
                  <a:srgbClr val="FFFFFF"/>
                </a:solidFill>
                <a:latin typeface="Arial"/>
                <a:cs typeface="Arial"/>
              </a:rPr>
              <a:t> </a:t>
            </a:r>
            <a:r>
              <a:rPr sz="1800" spc="-65" dirty="0">
                <a:solidFill>
                  <a:srgbClr val="FFFFFF"/>
                </a:solidFill>
                <a:latin typeface="Arial"/>
                <a:cs typeface="Arial"/>
              </a:rPr>
              <a:t>over  </a:t>
            </a:r>
            <a:r>
              <a:rPr sz="1800" spc="-105" dirty="0">
                <a:solidFill>
                  <a:srgbClr val="FFFFFF"/>
                </a:solidFill>
                <a:latin typeface="Arial"/>
                <a:cs typeface="Arial"/>
              </a:rPr>
              <a:t>Banking  </a:t>
            </a:r>
            <a:r>
              <a:rPr sz="1800" spc="-65" dirty="0">
                <a:solidFill>
                  <a:srgbClr val="FFFFFF"/>
                </a:solidFill>
                <a:latin typeface="Arial"/>
                <a:cs typeface="Arial"/>
              </a:rPr>
              <a:t>operations</a:t>
            </a:r>
            <a:endParaRPr sz="1800">
              <a:latin typeface="Arial"/>
              <a:cs typeface="Arial"/>
            </a:endParaRPr>
          </a:p>
        </p:txBody>
      </p:sp>
      <p:sp>
        <p:nvSpPr>
          <p:cNvPr id="27" name="object 27"/>
          <p:cNvSpPr/>
          <p:nvPr/>
        </p:nvSpPr>
        <p:spPr>
          <a:xfrm>
            <a:off x="8284464" y="3656076"/>
            <a:ext cx="1713230" cy="1713230"/>
          </a:xfrm>
          <a:custGeom>
            <a:avLst/>
            <a:gdLst/>
            <a:ahLst/>
            <a:cxnLst/>
            <a:rect l="l" t="t" r="r" b="b"/>
            <a:pathLst>
              <a:path w="1713229" h="1713229">
                <a:moveTo>
                  <a:pt x="1427479" y="0"/>
                </a:moveTo>
                <a:lnTo>
                  <a:pt x="285495" y="0"/>
                </a:lnTo>
                <a:lnTo>
                  <a:pt x="239172" y="3735"/>
                </a:lnTo>
                <a:lnTo>
                  <a:pt x="195234" y="14549"/>
                </a:lnTo>
                <a:lnTo>
                  <a:pt x="154268" y="31855"/>
                </a:lnTo>
                <a:lnTo>
                  <a:pt x="116860" y="55067"/>
                </a:lnTo>
                <a:lnTo>
                  <a:pt x="83597" y="83597"/>
                </a:lnTo>
                <a:lnTo>
                  <a:pt x="55067" y="116860"/>
                </a:lnTo>
                <a:lnTo>
                  <a:pt x="31855" y="154268"/>
                </a:lnTo>
                <a:lnTo>
                  <a:pt x="14549" y="195234"/>
                </a:lnTo>
                <a:lnTo>
                  <a:pt x="3735" y="239172"/>
                </a:lnTo>
                <a:lnTo>
                  <a:pt x="0" y="285496"/>
                </a:lnTo>
                <a:lnTo>
                  <a:pt x="0" y="1427480"/>
                </a:lnTo>
                <a:lnTo>
                  <a:pt x="3735" y="1473803"/>
                </a:lnTo>
                <a:lnTo>
                  <a:pt x="14549" y="1517741"/>
                </a:lnTo>
                <a:lnTo>
                  <a:pt x="31855" y="1558707"/>
                </a:lnTo>
                <a:lnTo>
                  <a:pt x="55067" y="1596115"/>
                </a:lnTo>
                <a:lnTo>
                  <a:pt x="83597" y="1629378"/>
                </a:lnTo>
                <a:lnTo>
                  <a:pt x="116860" y="1657908"/>
                </a:lnTo>
                <a:lnTo>
                  <a:pt x="154268" y="1681120"/>
                </a:lnTo>
                <a:lnTo>
                  <a:pt x="195234" y="1698426"/>
                </a:lnTo>
                <a:lnTo>
                  <a:pt x="239172" y="1709240"/>
                </a:lnTo>
                <a:lnTo>
                  <a:pt x="285495" y="1712976"/>
                </a:lnTo>
                <a:lnTo>
                  <a:pt x="1427479" y="1712976"/>
                </a:lnTo>
                <a:lnTo>
                  <a:pt x="1473803" y="1709240"/>
                </a:lnTo>
                <a:lnTo>
                  <a:pt x="1517741" y="1698426"/>
                </a:lnTo>
                <a:lnTo>
                  <a:pt x="1558707" y="1681120"/>
                </a:lnTo>
                <a:lnTo>
                  <a:pt x="1596115" y="1657908"/>
                </a:lnTo>
                <a:lnTo>
                  <a:pt x="1629378" y="1629378"/>
                </a:lnTo>
                <a:lnTo>
                  <a:pt x="1657908" y="1596115"/>
                </a:lnTo>
                <a:lnTo>
                  <a:pt x="1681120" y="1558707"/>
                </a:lnTo>
                <a:lnTo>
                  <a:pt x="1698426" y="1517741"/>
                </a:lnTo>
                <a:lnTo>
                  <a:pt x="1709240" y="1473803"/>
                </a:lnTo>
                <a:lnTo>
                  <a:pt x="1712976" y="1427480"/>
                </a:lnTo>
                <a:lnTo>
                  <a:pt x="1712976" y="285496"/>
                </a:lnTo>
                <a:lnTo>
                  <a:pt x="1709240" y="239172"/>
                </a:lnTo>
                <a:lnTo>
                  <a:pt x="1698426" y="195234"/>
                </a:lnTo>
                <a:lnTo>
                  <a:pt x="1681120" y="154268"/>
                </a:lnTo>
                <a:lnTo>
                  <a:pt x="1657908" y="116860"/>
                </a:lnTo>
                <a:lnTo>
                  <a:pt x="1629378" y="83597"/>
                </a:lnTo>
                <a:lnTo>
                  <a:pt x="1596115" y="55067"/>
                </a:lnTo>
                <a:lnTo>
                  <a:pt x="1558707" y="31855"/>
                </a:lnTo>
                <a:lnTo>
                  <a:pt x="1517741" y="14549"/>
                </a:lnTo>
                <a:lnTo>
                  <a:pt x="1473803" y="3735"/>
                </a:lnTo>
                <a:lnTo>
                  <a:pt x="1427479" y="0"/>
                </a:lnTo>
                <a:close/>
              </a:path>
            </a:pathLst>
          </a:custGeom>
          <a:solidFill>
            <a:srgbClr val="5B9BD4"/>
          </a:solidFill>
        </p:spPr>
        <p:txBody>
          <a:bodyPr wrap="square" lIns="0" tIns="0" rIns="0" bIns="0" rtlCol="0"/>
          <a:lstStyle/>
          <a:p>
            <a:endParaRPr/>
          </a:p>
        </p:txBody>
      </p:sp>
      <p:sp>
        <p:nvSpPr>
          <p:cNvPr id="28" name="object 28"/>
          <p:cNvSpPr/>
          <p:nvPr/>
        </p:nvSpPr>
        <p:spPr>
          <a:xfrm>
            <a:off x="8284464" y="3656076"/>
            <a:ext cx="1713230" cy="1713230"/>
          </a:xfrm>
          <a:custGeom>
            <a:avLst/>
            <a:gdLst/>
            <a:ahLst/>
            <a:cxnLst/>
            <a:rect l="l" t="t" r="r" b="b"/>
            <a:pathLst>
              <a:path w="1713229" h="1713229">
                <a:moveTo>
                  <a:pt x="0" y="285496"/>
                </a:moveTo>
                <a:lnTo>
                  <a:pt x="3735" y="239172"/>
                </a:lnTo>
                <a:lnTo>
                  <a:pt x="14549" y="195234"/>
                </a:lnTo>
                <a:lnTo>
                  <a:pt x="31855" y="154268"/>
                </a:lnTo>
                <a:lnTo>
                  <a:pt x="55067" y="116860"/>
                </a:lnTo>
                <a:lnTo>
                  <a:pt x="83597" y="83597"/>
                </a:lnTo>
                <a:lnTo>
                  <a:pt x="116860" y="55067"/>
                </a:lnTo>
                <a:lnTo>
                  <a:pt x="154268" y="31855"/>
                </a:lnTo>
                <a:lnTo>
                  <a:pt x="195234" y="14549"/>
                </a:lnTo>
                <a:lnTo>
                  <a:pt x="239172" y="3735"/>
                </a:lnTo>
                <a:lnTo>
                  <a:pt x="285495" y="0"/>
                </a:lnTo>
                <a:lnTo>
                  <a:pt x="1427479" y="0"/>
                </a:lnTo>
                <a:lnTo>
                  <a:pt x="1473803" y="3735"/>
                </a:lnTo>
                <a:lnTo>
                  <a:pt x="1517741" y="14549"/>
                </a:lnTo>
                <a:lnTo>
                  <a:pt x="1558707" y="31855"/>
                </a:lnTo>
                <a:lnTo>
                  <a:pt x="1596115" y="55067"/>
                </a:lnTo>
                <a:lnTo>
                  <a:pt x="1629378" y="83597"/>
                </a:lnTo>
                <a:lnTo>
                  <a:pt x="1657908" y="116860"/>
                </a:lnTo>
                <a:lnTo>
                  <a:pt x="1681120" y="154268"/>
                </a:lnTo>
                <a:lnTo>
                  <a:pt x="1698426" y="195234"/>
                </a:lnTo>
                <a:lnTo>
                  <a:pt x="1709240" y="239172"/>
                </a:lnTo>
                <a:lnTo>
                  <a:pt x="1712976" y="285496"/>
                </a:lnTo>
                <a:lnTo>
                  <a:pt x="1712976" y="1427480"/>
                </a:lnTo>
                <a:lnTo>
                  <a:pt x="1709240" y="1473803"/>
                </a:lnTo>
                <a:lnTo>
                  <a:pt x="1698426" y="1517741"/>
                </a:lnTo>
                <a:lnTo>
                  <a:pt x="1681120" y="1558707"/>
                </a:lnTo>
                <a:lnTo>
                  <a:pt x="1657908" y="1596115"/>
                </a:lnTo>
                <a:lnTo>
                  <a:pt x="1629378" y="1629378"/>
                </a:lnTo>
                <a:lnTo>
                  <a:pt x="1596115" y="1657908"/>
                </a:lnTo>
                <a:lnTo>
                  <a:pt x="1558707" y="1681120"/>
                </a:lnTo>
                <a:lnTo>
                  <a:pt x="1517741" y="1698426"/>
                </a:lnTo>
                <a:lnTo>
                  <a:pt x="1473803" y="1709240"/>
                </a:lnTo>
                <a:lnTo>
                  <a:pt x="1427479" y="1712976"/>
                </a:lnTo>
                <a:lnTo>
                  <a:pt x="285495" y="1712976"/>
                </a:lnTo>
                <a:lnTo>
                  <a:pt x="239172" y="1709240"/>
                </a:lnTo>
                <a:lnTo>
                  <a:pt x="195234" y="1698426"/>
                </a:lnTo>
                <a:lnTo>
                  <a:pt x="154268" y="1681120"/>
                </a:lnTo>
                <a:lnTo>
                  <a:pt x="116860" y="1657908"/>
                </a:lnTo>
                <a:lnTo>
                  <a:pt x="83597" y="1629378"/>
                </a:lnTo>
                <a:lnTo>
                  <a:pt x="55067" y="1596115"/>
                </a:lnTo>
                <a:lnTo>
                  <a:pt x="31855" y="1558707"/>
                </a:lnTo>
                <a:lnTo>
                  <a:pt x="14549" y="1517741"/>
                </a:lnTo>
                <a:lnTo>
                  <a:pt x="3735" y="1473803"/>
                </a:lnTo>
                <a:lnTo>
                  <a:pt x="0" y="1427480"/>
                </a:lnTo>
                <a:lnTo>
                  <a:pt x="0" y="285496"/>
                </a:lnTo>
                <a:close/>
              </a:path>
            </a:pathLst>
          </a:custGeom>
          <a:ln w="12192">
            <a:solidFill>
              <a:srgbClr val="FFFFFF"/>
            </a:solidFill>
          </a:ln>
        </p:spPr>
        <p:txBody>
          <a:bodyPr wrap="square" lIns="0" tIns="0" rIns="0" bIns="0" rtlCol="0"/>
          <a:lstStyle/>
          <a:p>
            <a:endParaRPr/>
          </a:p>
        </p:txBody>
      </p:sp>
      <p:sp>
        <p:nvSpPr>
          <p:cNvPr id="29" name="object 29"/>
          <p:cNvSpPr txBox="1"/>
          <p:nvPr/>
        </p:nvSpPr>
        <p:spPr>
          <a:xfrm>
            <a:off x="8452231" y="3960367"/>
            <a:ext cx="1376045" cy="1052830"/>
          </a:xfrm>
          <a:prstGeom prst="rect">
            <a:avLst/>
          </a:prstGeom>
        </p:spPr>
        <p:txBody>
          <a:bodyPr vert="horz" wrap="square" lIns="0" tIns="35560" rIns="0" bIns="0" rtlCol="0">
            <a:spAutoFit/>
          </a:bodyPr>
          <a:lstStyle/>
          <a:p>
            <a:pPr marL="12700" marR="5080" algn="ctr">
              <a:lnSpc>
                <a:spcPct val="91500"/>
              </a:lnSpc>
              <a:spcBef>
                <a:spcPts val="280"/>
              </a:spcBef>
            </a:pPr>
            <a:r>
              <a:rPr sz="1800" spc="-200" dirty="0">
                <a:solidFill>
                  <a:srgbClr val="FFFFFF"/>
                </a:solidFill>
                <a:latin typeface="Arial"/>
                <a:cs typeface="Arial"/>
              </a:rPr>
              <a:t>RBI </a:t>
            </a:r>
            <a:r>
              <a:rPr sz="1800" spc="-75" dirty="0">
                <a:solidFill>
                  <a:srgbClr val="FFFFFF"/>
                </a:solidFill>
                <a:latin typeface="Arial"/>
                <a:cs typeface="Arial"/>
              </a:rPr>
              <a:t>norms </a:t>
            </a:r>
            <a:r>
              <a:rPr sz="1800" spc="-85" dirty="0">
                <a:solidFill>
                  <a:srgbClr val="FFFFFF"/>
                </a:solidFill>
                <a:latin typeface="Arial"/>
                <a:cs typeface="Arial"/>
              </a:rPr>
              <a:t>and  </a:t>
            </a:r>
            <a:r>
              <a:rPr sz="1800" spc="-80" dirty="0">
                <a:solidFill>
                  <a:srgbClr val="FFFFFF"/>
                </a:solidFill>
                <a:latin typeface="Arial"/>
                <a:cs typeface="Arial"/>
              </a:rPr>
              <a:t>circulars </a:t>
            </a:r>
            <a:r>
              <a:rPr sz="1800" spc="-85" dirty="0">
                <a:solidFill>
                  <a:srgbClr val="FFFFFF"/>
                </a:solidFill>
                <a:latin typeface="Arial"/>
                <a:cs typeface="Arial"/>
              </a:rPr>
              <a:t>are  </a:t>
            </a:r>
            <a:r>
              <a:rPr sz="1800" spc="-45" dirty="0">
                <a:solidFill>
                  <a:srgbClr val="FFFFFF"/>
                </a:solidFill>
                <a:latin typeface="Arial"/>
                <a:cs typeface="Arial"/>
              </a:rPr>
              <a:t>properly  </a:t>
            </a:r>
            <a:r>
              <a:rPr sz="1800" spc="-65" dirty="0">
                <a:solidFill>
                  <a:srgbClr val="FFFFFF"/>
                </a:solidFill>
                <a:latin typeface="Arial"/>
                <a:cs typeface="Arial"/>
              </a:rPr>
              <a:t>complied</a:t>
            </a:r>
            <a:endParaRPr sz="1800">
              <a:latin typeface="Arial"/>
              <a:cs typeface="Arial"/>
            </a:endParaRPr>
          </a:p>
        </p:txBody>
      </p:sp>
      <p:sp>
        <p:nvSpPr>
          <p:cNvPr id="30" name="object 30"/>
          <p:cNvSpPr txBox="1"/>
          <p:nvPr/>
        </p:nvSpPr>
        <p:spPr>
          <a:xfrm>
            <a:off x="2826766" y="5619699"/>
            <a:ext cx="2107565" cy="452120"/>
          </a:xfrm>
          <a:prstGeom prst="rect">
            <a:avLst/>
          </a:prstGeom>
        </p:spPr>
        <p:txBody>
          <a:bodyPr vert="horz" wrap="square" lIns="0" tIns="12065" rIns="0" bIns="0" rtlCol="0">
            <a:spAutoFit/>
          </a:bodyPr>
          <a:lstStyle/>
          <a:p>
            <a:pPr marL="12700">
              <a:lnSpc>
                <a:spcPct val="100000"/>
              </a:lnSpc>
              <a:spcBef>
                <a:spcPts val="95"/>
              </a:spcBef>
            </a:pPr>
            <a:r>
              <a:rPr sz="2800" spc="-85" dirty="0">
                <a:latin typeface="Arial"/>
                <a:cs typeface="Arial"/>
              </a:rPr>
              <a:t>What </a:t>
            </a:r>
            <a:r>
              <a:rPr sz="2800" spc="-220" dirty="0">
                <a:latin typeface="Arial"/>
                <a:cs typeface="Arial"/>
              </a:rPr>
              <a:t>We </a:t>
            </a:r>
            <a:r>
              <a:rPr sz="2800" spc="-195" dirty="0">
                <a:latin typeface="Arial"/>
                <a:cs typeface="Arial"/>
              </a:rPr>
              <a:t>Do </a:t>
            </a:r>
            <a:r>
              <a:rPr sz="2800" spc="-265" dirty="0">
                <a:latin typeface="Arial"/>
                <a:cs typeface="Arial"/>
              </a:rPr>
              <a:t>?</a:t>
            </a:r>
            <a:endParaRPr sz="2800">
              <a:latin typeface="Arial"/>
              <a:cs typeface="Arial"/>
            </a:endParaRPr>
          </a:p>
        </p:txBody>
      </p:sp>
      <p:sp>
        <p:nvSpPr>
          <p:cNvPr id="31" name="object 31"/>
          <p:cNvSpPr txBox="1"/>
          <p:nvPr/>
        </p:nvSpPr>
        <p:spPr>
          <a:xfrm>
            <a:off x="7230871" y="5600496"/>
            <a:ext cx="1976120" cy="452120"/>
          </a:xfrm>
          <a:prstGeom prst="rect">
            <a:avLst/>
          </a:prstGeom>
        </p:spPr>
        <p:txBody>
          <a:bodyPr vert="horz" wrap="square" lIns="0" tIns="12065" rIns="0" bIns="0" rtlCol="0">
            <a:spAutoFit/>
          </a:bodyPr>
          <a:lstStyle/>
          <a:p>
            <a:pPr marL="12700">
              <a:lnSpc>
                <a:spcPct val="100000"/>
              </a:lnSpc>
              <a:spcBef>
                <a:spcPts val="95"/>
              </a:spcBef>
            </a:pPr>
            <a:r>
              <a:rPr sz="2800" spc="-145" dirty="0">
                <a:latin typeface="Arial"/>
                <a:cs typeface="Arial"/>
              </a:rPr>
              <a:t>Why </a:t>
            </a:r>
            <a:r>
              <a:rPr sz="2800" spc="-220" dirty="0">
                <a:latin typeface="Arial"/>
                <a:cs typeface="Arial"/>
              </a:rPr>
              <a:t>We </a:t>
            </a:r>
            <a:r>
              <a:rPr sz="2800" spc="-195" dirty="0">
                <a:latin typeface="Arial"/>
                <a:cs typeface="Arial"/>
              </a:rPr>
              <a:t>Do</a:t>
            </a:r>
            <a:r>
              <a:rPr sz="2800" spc="-135" dirty="0">
                <a:latin typeface="Arial"/>
                <a:cs typeface="Arial"/>
              </a:rPr>
              <a:t> </a:t>
            </a:r>
            <a:r>
              <a:rPr sz="2800" spc="-265" dirty="0">
                <a:latin typeface="Arial"/>
                <a:cs typeface="Arial"/>
              </a:rPr>
              <a:t>?</a:t>
            </a:r>
            <a:endParaRPr sz="2800">
              <a:latin typeface="Arial"/>
              <a:cs typeface="Arial"/>
            </a:endParaRPr>
          </a:p>
        </p:txBody>
      </p:sp>
      <p:sp>
        <p:nvSpPr>
          <p:cNvPr id="32" name="object 32"/>
          <p:cNvSpPr/>
          <p:nvPr/>
        </p:nvSpPr>
        <p:spPr>
          <a:xfrm>
            <a:off x="0" y="6371844"/>
            <a:ext cx="12189714" cy="483882"/>
          </a:xfrm>
          <a:prstGeom prst="rect">
            <a:avLst/>
          </a:prstGeom>
          <a:blipFill>
            <a:blip r:embed="rId3" cstate="print"/>
            <a:stretch>
              <a:fillRect/>
            </a:stretch>
          </a:blipFill>
        </p:spPr>
        <p:txBody>
          <a:bodyPr wrap="square" lIns="0" tIns="0" rIns="0" bIns="0" rtlCol="0"/>
          <a:lstStyle/>
          <a:p>
            <a:endParaRPr/>
          </a:p>
        </p:txBody>
      </p:sp>
      <p:sp>
        <p:nvSpPr>
          <p:cNvPr id="33" name="Date Placeholder 32"/>
          <p:cNvSpPr>
            <a:spLocks noGrp="1"/>
          </p:cNvSpPr>
          <p:nvPr>
            <p:ph type="dt" sz="half" idx="6"/>
          </p:nvPr>
        </p:nvSpPr>
        <p:spPr/>
        <p:txBody>
          <a:bodyPr/>
          <a:lstStyle/>
          <a:p>
            <a:r>
              <a:rPr lang="en-US" smtClean="0"/>
              <a:t>01/04/2018 DOON</a:t>
            </a:r>
            <a:endParaRPr lang="en-US"/>
          </a:p>
        </p:txBody>
      </p:sp>
      <p:sp>
        <p:nvSpPr>
          <p:cNvPr id="34" name="Footer Placeholder 33"/>
          <p:cNvSpPr>
            <a:spLocks noGrp="1"/>
          </p:cNvSpPr>
          <p:nvPr>
            <p:ph type="ftr" sz="quarter" idx="5"/>
          </p:nvPr>
        </p:nvSpPr>
        <p:spPr/>
        <p:txBody>
          <a:bodyPr/>
          <a:lstStyle/>
          <a:p>
            <a:r>
              <a:rPr lang="en-IN" smtClean="0"/>
              <a:t>CA Amresh Overview of Bank Audits 18</a:t>
            </a:r>
            <a:endParaRPr lang="en-IN"/>
          </a:p>
        </p:txBody>
      </p:sp>
      <p:sp>
        <p:nvSpPr>
          <p:cNvPr id="35" name="Slide Number Placeholder 34"/>
          <p:cNvSpPr>
            <a:spLocks noGrp="1"/>
          </p:cNvSpPr>
          <p:nvPr>
            <p:ph type="sldNum" sz="quarter" idx="7"/>
          </p:nvPr>
        </p:nvSpPr>
        <p:spPr/>
        <p:txBody>
          <a:bodyPr/>
          <a:lstStyle/>
          <a:p>
            <a:fld id="{B6F15528-21DE-4FAA-801E-634DDDAF4B2B}" type="slidenum">
              <a:rPr lang="en-IN" smtClean="0"/>
              <a:pPr/>
              <a:t>28</a:t>
            </a:fld>
            <a:endParaRPr lang="en-IN"/>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46261" y="1250958"/>
            <a:ext cx="11370834" cy="2218292"/>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0419968" y="2203195"/>
            <a:ext cx="581660" cy="269240"/>
          </a:xfrm>
          <a:prstGeom prst="rect">
            <a:avLst/>
          </a:prstGeom>
        </p:spPr>
        <p:txBody>
          <a:bodyPr vert="horz" wrap="square" lIns="0" tIns="12065" rIns="0" bIns="0" rtlCol="0">
            <a:spAutoFit/>
          </a:bodyPr>
          <a:lstStyle/>
          <a:p>
            <a:pPr marL="12700">
              <a:lnSpc>
                <a:spcPct val="100000"/>
              </a:lnSpc>
              <a:spcBef>
                <a:spcPts val="95"/>
              </a:spcBef>
            </a:pPr>
            <a:r>
              <a:rPr sz="1600" spc="-80" dirty="0">
                <a:latin typeface="Arial"/>
                <a:cs typeface="Arial"/>
              </a:rPr>
              <a:t>O</a:t>
            </a:r>
            <a:r>
              <a:rPr sz="1600" spc="-30" dirty="0">
                <a:latin typeface="Arial"/>
                <a:cs typeface="Arial"/>
              </a:rPr>
              <a:t>t</a:t>
            </a:r>
            <a:r>
              <a:rPr sz="1600" spc="-55" dirty="0">
                <a:latin typeface="Arial"/>
                <a:cs typeface="Arial"/>
              </a:rPr>
              <a:t>he</a:t>
            </a:r>
            <a:r>
              <a:rPr sz="1600" spc="-65" dirty="0">
                <a:latin typeface="Arial"/>
                <a:cs typeface="Arial"/>
              </a:rPr>
              <a:t>r</a:t>
            </a:r>
            <a:r>
              <a:rPr sz="1600" spc="-180" dirty="0">
                <a:latin typeface="Arial"/>
                <a:cs typeface="Arial"/>
              </a:rPr>
              <a:t>s</a:t>
            </a:r>
            <a:endParaRPr sz="1600">
              <a:latin typeface="Arial"/>
              <a:cs typeface="Arial"/>
            </a:endParaRPr>
          </a:p>
        </p:txBody>
      </p:sp>
      <p:sp>
        <p:nvSpPr>
          <p:cNvPr id="4" name="object 4"/>
          <p:cNvSpPr txBox="1"/>
          <p:nvPr/>
        </p:nvSpPr>
        <p:spPr>
          <a:xfrm>
            <a:off x="7915147" y="2091308"/>
            <a:ext cx="1009015" cy="491490"/>
          </a:xfrm>
          <a:prstGeom prst="rect">
            <a:avLst/>
          </a:prstGeom>
        </p:spPr>
        <p:txBody>
          <a:bodyPr vert="horz" wrap="square" lIns="0" tIns="12065" rIns="0" bIns="0" rtlCol="0">
            <a:spAutoFit/>
          </a:bodyPr>
          <a:lstStyle/>
          <a:p>
            <a:pPr algn="ctr">
              <a:lnSpc>
                <a:spcPts val="1835"/>
              </a:lnSpc>
              <a:spcBef>
                <a:spcPts val="95"/>
              </a:spcBef>
            </a:pPr>
            <a:r>
              <a:rPr sz="1600" spc="-75" dirty="0">
                <a:latin typeface="Arial"/>
                <a:cs typeface="Arial"/>
              </a:rPr>
              <a:t>Diversion</a:t>
            </a:r>
            <a:r>
              <a:rPr sz="1600" spc="-130" dirty="0">
                <a:latin typeface="Arial"/>
                <a:cs typeface="Arial"/>
              </a:rPr>
              <a:t> </a:t>
            </a:r>
            <a:r>
              <a:rPr sz="1600" spc="-10" dirty="0">
                <a:latin typeface="Arial"/>
                <a:cs typeface="Arial"/>
              </a:rPr>
              <a:t>of</a:t>
            </a:r>
            <a:endParaRPr sz="1600">
              <a:latin typeface="Arial"/>
              <a:cs typeface="Arial"/>
            </a:endParaRPr>
          </a:p>
          <a:p>
            <a:pPr marL="2540" algn="ctr">
              <a:lnSpc>
                <a:spcPts val="1835"/>
              </a:lnSpc>
            </a:pPr>
            <a:r>
              <a:rPr sz="1600" spc="-65" dirty="0">
                <a:latin typeface="Arial"/>
                <a:cs typeface="Arial"/>
              </a:rPr>
              <a:t>funds</a:t>
            </a:r>
            <a:endParaRPr sz="1600">
              <a:latin typeface="Arial"/>
              <a:cs typeface="Arial"/>
            </a:endParaRPr>
          </a:p>
        </p:txBody>
      </p:sp>
      <p:sp>
        <p:nvSpPr>
          <p:cNvPr id="5" name="object 5"/>
          <p:cNvSpPr txBox="1"/>
          <p:nvPr/>
        </p:nvSpPr>
        <p:spPr>
          <a:xfrm>
            <a:off x="5449951" y="2203195"/>
            <a:ext cx="1360170" cy="269240"/>
          </a:xfrm>
          <a:prstGeom prst="rect">
            <a:avLst/>
          </a:prstGeom>
        </p:spPr>
        <p:txBody>
          <a:bodyPr vert="horz" wrap="square" lIns="0" tIns="12065" rIns="0" bIns="0" rtlCol="0">
            <a:spAutoFit/>
          </a:bodyPr>
          <a:lstStyle/>
          <a:p>
            <a:pPr marL="12700">
              <a:lnSpc>
                <a:spcPct val="100000"/>
              </a:lnSpc>
              <a:spcBef>
                <a:spcPts val="95"/>
              </a:spcBef>
            </a:pPr>
            <a:r>
              <a:rPr sz="1600" spc="-75" dirty="0">
                <a:latin typeface="Arial"/>
                <a:cs typeface="Arial"/>
              </a:rPr>
              <a:t>Security</a:t>
            </a:r>
            <a:r>
              <a:rPr sz="1600" spc="-130" dirty="0">
                <a:latin typeface="Arial"/>
                <a:cs typeface="Arial"/>
              </a:rPr>
              <a:t> </a:t>
            </a:r>
            <a:r>
              <a:rPr sz="1600" spc="-90" dirty="0">
                <a:latin typeface="Arial"/>
                <a:cs typeface="Arial"/>
              </a:rPr>
              <a:t>Related</a:t>
            </a:r>
            <a:endParaRPr sz="1600">
              <a:latin typeface="Arial"/>
              <a:cs typeface="Arial"/>
            </a:endParaRPr>
          </a:p>
        </p:txBody>
      </p:sp>
      <p:sp>
        <p:nvSpPr>
          <p:cNvPr id="6" name="object 6"/>
          <p:cNvSpPr txBox="1"/>
          <p:nvPr/>
        </p:nvSpPr>
        <p:spPr>
          <a:xfrm>
            <a:off x="3398901" y="2091308"/>
            <a:ext cx="884555" cy="491490"/>
          </a:xfrm>
          <a:prstGeom prst="rect">
            <a:avLst/>
          </a:prstGeom>
        </p:spPr>
        <p:txBody>
          <a:bodyPr vert="horz" wrap="square" lIns="0" tIns="12065" rIns="0" bIns="0" rtlCol="0">
            <a:spAutoFit/>
          </a:bodyPr>
          <a:lstStyle/>
          <a:p>
            <a:pPr algn="ctr">
              <a:lnSpc>
                <a:spcPts val="1835"/>
              </a:lnSpc>
              <a:spcBef>
                <a:spcPts val="95"/>
              </a:spcBef>
            </a:pPr>
            <a:r>
              <a:rPr sz="1600" spc="-75" dirty="0">
                <a:latin typeface="Arial"/>
                <a:cs typeface="Arial"/>
              </a:rPr>
              <a:t>Document</a:t>
            </a:r>
            <a:endParaRPr sz="1600">
              <a:latin typeface="Arial"/>
              <a:cs typeface="Arial"/>
            </a:endParaRPr>
          </a:p>
          <a:p>
            <a:pPr marL="1270" algn="ctr">
              <a:lnSpc>
                <a:spcPts val="1835"/>
              </a:lnSpc>
            </a:pPr>
            <a:r>
              <a:rPr sz="1600" spc="-90" dirty="0">
                <a:latin typeface="Arial"/>
                <a:cs typeface="Arial"/>
              </a:rPr>
              <a:t>Related</a:t>
            </a:r>
            <a:endParaRPr sz="1600">
              <a:latin typeface="Arial"/>
              <a:cs typeface="Arial"/>
            </a:endParaRPr>
          </a:p>
        </p:txBody>
      </p:sp>
      <p:sp>
        <p:nvSpPr>
          <p:cNvPr id="7" name="object 7"/>
          <p:cNvSpPr txBox="1"/>
          <p:nvPr/>
        </p:nvSpPr>
        <p:spPr>
          <a:xfrm>
            <a:off x="1122680" y="2091308"/>
            <a:ext cx="857885" cy="491490"/>
          </a:xfrm>
          <a:prstGeom prst="rect">
            <a:avLst/>
          </a:prstGeom>
        </p:spPr>
        <p:txBody>
          <a:bodyPr vert="horz" wrap="square" lIns="0" tIns="12065" rIns="0" bIns="0" rtlCol="0">
            <a:spAutoFit/>
          </a:bodyPr>
          <a:lstStyle/>
          <a:p>
            <a:pPr algn="ctr">
              <a:lnSpc>
                <a:spcPts val="1835"/>
              </a:lnSpc>
              <a:spcBef>
                <a:spcPts val="95"/>
              </a:spcBef>
            </a:pPr>
            <a:r>
              <a:rPr sz="1600" spc="-75" dirty="0">
                <a:latin typeface="Arial"/>
                <a:cs typeface="Arial"/>
              </a:rPr>
              <a:t>Account</a:t>
            </a:r>
            <a:endParaRPr sz="1600">
              <a:latin typeface="Arial"/>
              <a:cs typeface="Arial"/>
            </a:endParaRPr>
          </a:p>
          <a:p>
            <a:pPr algn="ctr">
              <a:lnSpc>
                <a:spcPts val="1835"/>
              </a:lnSpc>
            </a:pPr>
            <a:r>
              <a:rPr sz="1600" spc="-60" dirty="0">
                <a:latin typeface="Arial"/>
                <a:cs typeface="Arial"/>
              </a:rPr>
              <a:t>Operation</a:t>
            </a:r>
            <a:endParaRPr sz="1600">
              <a:latin typeface="Arial"/>
              <a:cs typeface="Arial"/>
            </a:endParaRPr>
          </a:p>
        </p:txBody>
      </p:sp>
      <p:sp>
        <p:nvSpPr>
          <p:cNvPr id="8" name="object 8"/>
          <p:cNvSpPr/>
          <p:nvPr/>
        </p:nvSpPr>
        <p:spPr>
          <a:xfrm>
            <a:off x="0" y="0"/>
            <a:ext cx="12189460" cy="762000"/>
          </a:xfrm>
          <a:custGeom>
            <a:avLst/>
            <a:gdLst/>
            <a:ahLst/>
            <a:cxnLst/>
            <a:rect l="l" t="t" r="r" b="b"/>
            <a:pathLst>
              <a:path w="12189460" h="762000">
                <a:moveTo>
                  <a:pt x="0" y="762000"/>
                </a:moveTo>
                <a:lnTo>
                  <a:pt x="12188952" y="762000"/>
                </a:lnTo>
                <a:lnTo>
                  <a:pt x="12188952" y="0"/>
                </a:lnTo>
                <a:lnTo>
                  <a:pt x="0" y="0"/>
                </a:lnTo>
                <a:lnTo>
                  <a:pt x="0" y="762000"/>
                </a:lnTo>
                <a:close/>
              </a:path>
            </a:pathLst>
          </a:custGeom>
          <a:solidFill>
            <a:srgbClr val="404040"/>
          </a:solidFill>
        </p:spPr>
        <p:txBody>
          <a:bodyPr wrap="square" lIns="0" tIns="0" rIns="0" bIns="0" rtlCol="0"/>
          <a:lstStyle/>
          <a:p>
            <a:endParaRPr/>
          </a:p>
        </p:txBody>
      </p:sp>
      <p:sp>
        <p:nvSpPr>
          <p:cNvPr id="9" name="object 9"/>
          <p:cNvSpPr txBox="1">
            <a:spLocks noGrp="1"/>
          </p:cNvSpPr>
          <p:nvPr>
            <p:ph type="title"/>
          </p:nvPr>
        </p:nvSpPr>
        <p:spPr>
          <a:xfrm>
            <a:off x="4650485" y="711"/>
            <a:ext cx="2887345" cy="635000"/>
          </a:xfrm>
          <a:prstGeom prst="rect">
            <a:avLst/>
          </a:prstGeom>
        </p:spPr>
        <p:txBody>
          <a:bodyPr vert="horz" wrap="square" lIns="0" tIns="12065" rIns="0" bIns="0" rtlCol="0">
            <a:spAutoFit/>
          </a:bodyPr>
          <a:lstStyle/>
          <a:p>
            <a:pPr marL="12700">
              <a:lnSpc>
                <a:spcPct val="100000"/>
              </a:lnSpc>
              <a:spcBef>
                <a:spcPts val="95"/>
              </a:spcBef>
            </a:pPr>
            <a:r>
              <a:rPr spc="-240" dirty="0"/>
              <a:t>Early</a:t>
            </a:r>
            <a:r>
              <a:rPr spc="-295" dirty="0"/>
              <a:t> </a:t>
            </a:r>
            <a:r>
              <a:rPr spc="-170" dirty="0"/>
              <a:t>Warning</a:t>
            </a:r>
          </a:p>
        </p:txBody>
      </p:sp>
      <p:sp>
        <p:nvSpPr>
          <p:cNvPr id="10" name="object 10"/>
          <p:cNvSpPr/>
          <p:nvPr/>
        </p:nvSpPr>
        <p:spPr>
          <a:xfrm>
            <a:off x="0" y="3767328"/>
            <a:ext cx="12189460" cy="762000"/>
          </a:xfrm>
          <a:custGeom>
            <a:avLst/>
            <a:gdLst/>
            <a:ahLst/>
            <a:cxnLst/>
            <a:rect l="l" t="t" r="r" b="b"/>
            <a:pathLst>
              <a:path w="12189460" h="762000">
                <a:moveTo>
                  <a:pt x="0" y="762000"/>
                </a:moveTo>
                <a:lnTo>
                  <a:pt x="12188952" y="762000"/>
                </a:lnTo>
                <a:lnTo>
                  <a:pt x="12188952" y="0"/>
                </a:lnTo>
                <a:lnTo>
                  <a:pt x="0" y="0"/>
                </a:lnTo>
                <a:lnTo>
                  <a:pt x="0" y="762000"/>
                </a:lnTo>
                <a:close/>
              </a:path>
            </a:pathLst>
          </a:custGeom>
          <a:solidFill>
            <a:srgbClr val="404040"/>
          </a:solidFill>
        </p:spPr>
        <p:txBody>
          <a:bodyPr wrap="square" lIns="0" tIns="0" rIns="0" bIns="0" rtlCol="0"/>
          <a:lstStyle/>
          <a:p>
            <a:endParaRPr/>
          </a:p>
        </p:txBody>
      </p:sp>
      <p:sp>
        <p:nvSpPr>
          <p:cNvPr id="11" name="object 11"/>
          <p:cNvSpPr txBox="1"/>
          <p:nvPr/>
        </p:nvSpPr>
        <p:spPr>
          <a:xfrm>
            <a:off x="5110734" y="3769233"/>
            <a:ext cx="1969135" cy="635000"/>
          </a:xfrm>
          <a:prstGeom prst="rect">
            <a:avLst/>
          </a:prstGeom>
        </p:spPr>
        <p:txBody>
          <a:bodyPr vert="horz" wrap="square" lIns="0" tIns="12065" rIns="0" bIns="0" rtlCol="0">
            <a:spAutoFit/>
          </a:bodyPr>
          <a:lstStyle/>
          <a:p>
            <a:pPr marL="12700">
              <a:lnSpc>
                <a:spcPct val="100000"/>
              </a:lnSpc>
              <a:spcBef>
                <a:spcPts val="95"/>
              </a:spcBef>
            </a:pPr>
            <a:r>
              <a:rPr sz="4000" spc="-140" dirty="0">
                <a:solidFill>
                  <a:srgbClr val="FFFFFF"/>
                </a:solidFill>
                <a:latin typeface="Arial"/>
                <a:cs typeface="Arial"/>
              </a:rPr>
              <a:t>Impac</a:t>
            </a:r>
            <a:r>
              <a:rPr sz="4000" spc="-110" dirty="0">
                <a:solidFill>
                  <a:srgbClr val="FFFFFF"/>
                </a:solidFill>
                <a:latin typeface="Arial"/>
                <a:cs typeface="Arial"/>
              </a:rPr>
              <a:t>t</a:t>
            </a:r>
            <a:r>
              <a:rPr sz="4000" spc="-185" dirty="0">
                <a:solidFill>
                  <a:srgbClr val="FFFFFF"/>
                </a:solidFill>
                <a:latin typeface="Arial"/>
                <a:cs typeface="Arial"/>
              </a:rPr>
              <a:t>ed</a:t>
            </a:r>
            <a:endParaRPr sz="4000">
              <a:latin typeface="Arial"/>
              <a:cs typeface="Arial"/>
            </a:endParaRPr>
          </a:p>
        </p:txBody>
      </p:sp>
      <p:sp>
        <p:nvSpPr>
          <p:cNvPr id="12" name="object 12"/>
          <p:cNvSpPr/>
          <p:nvPr/>
        </p:nvSpPr>
        <p:spPr>
          <a:xfrm>
            <a:off x="396240" y="5109971"/>
            <a:ext cx="2476500" cy="990600"/>
          </a:xfrm>
          <a:custGeom>
            <a:avLst/>
            <a:gdLst/>
            <a:ahLst/>
            <a:cxnLst/>
            <a:rect l="l" t="t" r="r" b="b"/>
            <a:pathLst>
              <a:path w="2476500" h="990600">
                <a:moveTo>
                  <a:pt x="1981200" y="0"/>
                </a:moveTo>
                <a:lnTo>
                  <a:pt x="0" y="0"/>
                </a:lnTo>
                <a:lnTo>
                  <a:pt x="495300" y="495299"/>
                </a:lnTo>
                <a:lnTo>
                  <a:pt x="0" y="990599"/>
                </a:lnTo>
                <a:lnTo>
                  <a:pt x="1981200" y="990599"/>
                </a:lnTo>
                <a:lnTo>
                  <a:pt x="2476500" y="495299"/>
                </a:lnTo>
                <a:lnTo>
                  <a:pt x="1981200" y="0"/>
                </a:lnTo>
                <a:close/>
              </a:path>
            </a:pathLst>
          </a:custGeom>
          <a:solidFill>
            <a:srgbClr val="FFC000"/>
          </a:solidFill>
        </p:spPr>
        <p:txBody>
          <a:bodyPr wrap="square" lIns="0" tIns="0" rIns="0" bIns="0" rtlCol="0"/>
          <a:lstStyle/>
          <a:p>
            <a:endParaRPr/>
          </a:p>
        </p:txBody>
      </p:sp>
      <p:sp>
        <p:nvSpPr>
          <p:cNvPr id="13" name="object 13"/>
          <p:cNvSpPr txBox="1"/>
          <p:nvPr/>
        </p:nvSpPr>
        <p:spPr>
          <a:xfrm>
            <a:off x="1447291" y="5449315"/>
            <a:ext cx="416559" cy="269240"/>
          </a:xfrm>
          <a:prstGeom prst="rect">
            <a:avLst/>
          </a:prstGeom>
        </p:spPr>
        <p:txBody>
          <a:bodyPr vert="horz" wrap="square" lIns="0" tIns="12065" rIns="0" bIns="0" rtlCol="0">
            <a:spAutoFit/>
          </a:bodyPr>
          <a:lstStyle/>
          <a:p>
            <a:pPr marL="12700">
              <a:lnSpc>
                <a:spcPct val="100000"/>
              </a:lnSpc>
              <a:spcBef>
                <a:spcPts val="95"/>
              </a:spcBef>
            </a:pPr>
            <a:r>
              <a:rPr sz="1600" spc="-250" dirty="0">
                <a:latin typeface="Arial"/>
                <a:cs typeface="Arial"/>
              </a:rPr>
              <a:t>C</a:t>
            </a:r>
            <a:r>
              <a:rPr sz="1600" spc="-190" dirty="0">
                <a:latin typeface="Arial"/>
                <a:cs typeface="Arial"/>
              </a:rPr>
              <a:t>a</a:t>
            </a:r>
            <a:r>
              <a:rPr sz="1600" spc="-120" dirty="0">
                <a:latin typeface="Arial"/>
                <a:cs typeface="Arial"/>
              </a:rPr>
              <a:t>sh</a:t>
            </a:r>
            <a:endParaRPr sz="1600">
              <a:latin typeface="Arial"/>
              <a:cs typeface="Arial"/>
            </a:endParaRPr>
          </a:p>
        </p:txBody>
      </p:sp>
      <p:sp>
        <p:nvSpPr>
          <p:cNvPr id="14" name="object 14"/>
          <p:cNvSpPr/>
          <p:nvPr/>
        </p:nvSpPr>
        <p:spPr>
          <a:xfrm>
            <a:off x="2625851" y="5109971"/>
            <a:ext cx="2478405" cy="990600"/>
          </a:xfrm>
          <a:custGeom>
            <a:avLst/>
            <a:gdLst/>
            <a:ahLst/>
            <a:cxnLst/>
            <a:rect l="l" t="t" r="r" b="b"/>
            <a:pathLst>
              <a:path w="2478404" h="990600">
                <a:moveTo>
                  <a:pt x="1982724" y="0"/>
                </a:moveTo>
                <a:lnTo>
                  <a:pt x="0" y="0"/>
                </a:lnTo>
                <a:lnTo>
                  <a:pt x="495300" y="495299"/>
                </a:lnTo>
                <a:lnTo>
                  <a:pt x="0" y="990599"/>
                </a:lnTo>
                <a:lnTo>
                  <a:pt x="1982724" y="990599"/>
                </a:lnTo>
                <a:lnTo>
                  <a:pt x="2478024" y="495299"/>
                </a:lnTo>
                <a:lnTo>
                  <a:pt x="1982724" y="0"/>
                </a:lnTo>
                <a:close/>
              </a:path>
            </a:pathLst>
          </a:custGeom>
          <a:solidFill>
            <a:srgbClr val="85EF11"/>
          </a:solidFill>
        </p:spPr>
        <p:txBody>
          <a:bodyPr wrap="square" lIns="0" tIns="0" rIns="0" bIns="0" rtlCol="0"/>
          <a:lstStyle/>
          <a:p>
            <a:endParaRPr/>
          </a:p>
        </p:txBody>
      </p:sp>
      <p:sp>
        <p:nvSpPr>
          <p:cNvPr id="15" name="object 15"/>
          <p:cNvSpPr/>
          <p:nvPr/>
        </p:nvSpPr>
        <p:spPr>
          <a:xfrm>
            <a:off x="2625851" y="5109971"/>
            <a:ext cx="2478405" cy="990600"/>
          </a:xfrm>
          <a:custGeom>
            <a:avLst/>
            <a:gdLst/>
            <a:ahLst/>
            <a:cxnLst/>
            <a:rect l="l" t="t" r="r" b="b"/>
            <a:pathLst>
              <a:path w="2478404" h="990600">
                <a:moveTo>
                  <a:pt x="0" y="0"/>
                </a:moveTo>
                <a:lnTo>
                  <a:pt x="1982724" y="0"/>
                </a:lnTo>
                <a:lnTo>
                  <a:pt x="2478024" y="495299"/>
                </a:lnTo>
                <a:lnTo>
                  <a:pt x="1982724" y="990599"/>
                </a:lnTo>
                <a:lnTo>
                  <a:pt x="0" y="990599"/>
                </a:lnTo>
                <a:lnTo>
                  <a:pt x="495300" y="495299"/>
                </a:lnTo>
                <a:lnTo>
                  <a:pt x="0" y="0"/>
                </a:lnTo>
                <a:close/>
              </a:path>
            </a:pathLst>
          </a:custGeom>
          <a:ln w="12191">
            <a:solidFill>
              <a:srgbClr val="FFFFFF"/>
            </a:solidFill>
          </a:ln>
        </p:spPr>
        <p:txBody>
          <a:bodyPr wrap="square" lIns="0" tIns="0" rIns="0" bIns="0" rtlCol="0"/>
          <a:lstStyle/>
          <a:p>
            <a:endParaRPr/>
          </a:p>
        </p:txBody>
      </p:sp>
      <p:sp>
        <p:nvSpPr>
          <p:cNvPr id="16" name="object 16"/>
          <p:cNvSpPr txBox="1"/>
          <p:nvPr/>
        </p:nvSpPr>
        <p:spPr>
          <a:xfrm>
            <a:off x="3376929" y="5337809"/>
            <a:ext cx="1017269" cy="491490"/>
          </a:xfrm>
          <a:prstGeom prst="rect">
            <a:avLst/>
          </a:prstGeom>
        </p:spPr>
        <p:txBody>
          <a:bodyPr vert="horz" wrap="square" lIns="0" tIns="37465" rIns="0" bIns="0" rtlCol="0">
            <a:spAutoFit/>
          </a:bodyPr>
          <a:lstStyle/>
          <a:p>
            <a:pPr marL="12700" marR="5080" indent="292735">
              <a:lnSpc>
                <a:spcPts val="1750"/>
              </a:lnSpc>
              <a:spcBef>
                <a:spcPts val="295"/>
              </a:spcBef>
            </a:pPr>
            <a:r>
              <a:rPr sz="1600" spc="-114" dirty="0">
                <a:latin typeface="Arial"/>
                <a:cs typeface="Arial"/>
              </a:rPr>
              <a:t>Bank  </a:t>
            </a:r>
            <a:r>
              <a:rPr sz="1600" spc="10" dirty="0">
                <a:latin typeface="Arial"/>
                <a:cs typeface="Arial"/>
              </a:rPr>
              <a:t>i</a:t>
            </a:r>
            <a:r>
              <a:rPr sz="1600" spc="-125" dirty="0">
                <a:latin typeface="Arial"/>
                <a:cs typeface="Arial"/>
              </a:rPr>
              <a:t>ns</a:t>
            </a:r>
            <a:r>
              <a:rPr sz="1600" spc="90" dirty="0">
                <a:latin typeface="Arial"/>
                <a:cs typeface="Arial"/>
              </a:rPr>
              <a:t>t</a:t>
            </a:r>
            <a:r>
              <a:rPr sz="1600" spc="15" dirty="0">
                <a:latin typeface="Arial"/>
                <a:cs typeface="Arial"/>
              </a:rPr>
              <a:t>r</a:t>
            </a:r>
            <a:r>
              <a:rPr sz="1600" spc="-75" dirty="0">
                <a:latin typeface="Arial"/>
                <a:cs typeface="Arial"/>
              </a:rPr>
              <a:t>umen</a:t>
            </a:r>
            <a:r>
              <a:rPr sz="1600" spc="90" dirty="0">
                <a:latin typeface="Arial"/>
                <a:cs typeface="Arial"/>
              </a:rPr>
              <a:t>t</a:t>
            </a:r>
            <a:r>
              <a:rPr sz="1600" spc="-180" dirty="0">
                <a:latin typeface="Arial"/>
                <a:cs typeface="Arial"/>
              </a:rPr>
              <a:t>s</a:t>
            </a:r>
            <a:endParaRPr sz="1600">
              <a:latin typeface="Arial"/>
              <a:cs typeface="Arial"/>
            </a:endParaRPr>
          </a:p>
        </p:txBody>
      </p:sp>
      <p:sp>
        <p:nvSpPr>
          <p:cNvPr id="17" name="object 17"/>
          <p:cNvSpPr/>
          <p:nvPr/>
        </p:nvSpPr>
        <p:spPr>
          <a:xfrm>
            <a:off x="4855464" y="5109971"/>
            <a:ext cx="2478405" cy="990600"/>
          </a:xfrm>
          <a:custGeom>
            <a:avLst/>
            <a:gdLst/>
            <a:ahLst/>
            <a:cxnLst/>
            <a:rect l="l" t="t" r="r" b="b"/>
            <a:pathLst>
              <a:path w="2478404" h="990600">
                <a:moveTo>
                  <a:pt x="1982724" y="0"/>
                </a:moveTo>
                <a:lnTo>
                  <a:pt x="0" y="0"/>
                </a:lnTo>
                <a:lnTo>
                  <a:pt x="495300" y="495299"/>
                </a:lnTo>
                <a:lnTo>
                  <a:pt x="0" y="990599"/>
                </a:lnTo>
                <a:lnTo>
                  <a:pt x="1982724" y="990599"/>
                </a:lnTo>
                <a:lnTo>
                  <a:pt x="2478024" y="495299"/>
                </a:lnTo>
                <a:lnTo>
                  <a:pt x="1982724" y="0"/>
                </a:lnTo>
                <a:close/>
              </a:path>
            </a:pathLst>
          </a:custGeom>
          <a:solidFill>
            <a:srgbClr val="22E047"/>
          </a:solidFill>
        </p:spPr>
        <p:txBody>
          <a:bodyPr wrap="square" lIns="0" tIns="0" rIns="0" bIns="0" rtlCol="0"/>
          <a:lstStyle/>
          <a:p>
            <a:endParaRPr/>
          </a:p>
        </p:txBody>
      </p:sp>
      <p:sp>
        <p:nvSpPr>
          <p:cNvPr id="18" name="object 18"/>
          <p:cNvSpPr/>
          <p:nvPr/>
        </p:nvSpPr>
        <p:spPr>
          <a:xfrm>
            <a:off x="4855464" y="5109971"/>
            <a:ext cx="2478405" cy="990600"/>
          </a:xfrm>
          <a:custGeom>
            <a:avLst/>
            <a:gdLst/>
            <a:ahLst/>
            <a:cxnLst/>
            <a:rect l="l" t="t" r="r" b="b"/>
            <a:pathLst>
              <a:path w="2478404" h="990600">
                <a:moveTo>
                  <a:pt x="0" y="0"/>
                </a:moveTo>
                <a:lnTo>
                  <a:pt x="1982724" y="0"/>
                </a:lnTo>
                <a:lnTo>
                  <a:pt x="2478024" y="495299"/>
                </a:lnTo>
                <a:lnTo>
                  <a:pt x="1982724" y="990599"/>
                </a:lnTo>
                <a:lnTo>
                  <a:pt x="0" y="990599"/>
                </a:lnTo>
                <a:lnTo>
                  <a:pt x="495300" y="495299"/>
                </a:lnTo>
                <a:lnTo>
                  <a:pt x="0" y="0"/>
                </a:lnTo>
                <a:close/>
              </a:path>
            </a:pathLst>
          </a:custGeom>
          <a:ln w="12192">
            <a:solidFill>
              <a:srgbClr val="FFFFFF"/>
            </a:solidFill>
          </a:ln>
        </p:spPr>
        <p:txBody>
          <a:bodyPr wrap="square" lIns="0" tIns="0" rIns="0" bIns="0" rtlCol="0"/>
          <a:lstStyle/>
          <a:p>
            <a:endParaRPr/>
          </a:p>
        </p:txBody>
      </p:sp>
      <p:sp>
        <p:nvSpPr>
          <p:cNvPr id="19" name="object 19"/>
          <p:cNvSpPr txBox="1"/>
          <p:nvPr/>
        </p:nvSpPr>
        <p:spPr>
          <a:xfrm>
            <a:off x="5712714" y="5449315"/>
            <a:ext cx="807720" cy="269240"/>
          </a:xfrm>
          <a:prstGeom prst="rect">
            <a:avLst/>
          </a:prstGeom>
        </p:spPr>
        <p:txBody>
          <a:bodyPr vert="horz" wrap="square" lIns="0" tIns="12065" rIns="0" bIns="0" rtlCol="0">
            <a:spAutoFit/>
          </a:bodyPr>
          <a:lstStyle/>
          <a:p>
            <a:pPr marL="12700">
              <a:lnSpc>
                <a:spcPct val="100000"/>
              </a:lnSpc>
              <a:spcBef>
                <a:spcPts val="95"/>
              </a:spcBef>
            </a:pPr>
            <a:r>
              <a:rPr sz="1600" spc="-114" dirty="0">
                <a:latin typeface="Arial"/>
                <a:cs typeface="Arial"/>
              </a:rPr>
              <a:t>Advances</a:t>
            </a:r>
            <a:endParaRPr sz="1600">
              <a:latin typeface="Arial"/>
              <a:cs typeface="Arial"/>
            </a:endParaRPr>
          </a:p>
        </p:txBody>
      </p:sp>
      <p:sp>
        <p:nvSpPr>
          <p:cNvPr id="20" name="object 20"/>
          <p:cNvSpPr/>
          <p:nvPr/>
        </p:nvSpPr>
        <p:spPr>
          <a:xfrm>
            <a:off x="7085076" y="5109971"/>
            <a:ext cx="2478405" cy="990600"/>
          </a:xfrm>
          <a:custGeom>
            <a:avLst/>
            <a:gdLst/>
            <a:ahLst/>
            <a:cxnLst/>
            <a:rect l="l" t="t" r="r" b="b"/>
            <a:pathLst>
              <a:path w="2478404" h="990600">
                <a:moveTo>
                  <a:pt x="1982724" y="0"/>
                </a:moveTo>
                <a:lnTo>
                  <a:pt x="0" y="0"/>
                </a:lnTo>
                <a:lnTo>
                  <a:pt x="495300" y="495299"/>
                </a:lnTo>
                <a:lnTo>
                  <a:pt x="0" y="990599"/>
                </a:lnTo>
                <a:lnTo>
                  <a:pt x="1982724" y="990599"/>
                </a:lnTo>
                <a:lnTo>
                  <a:pt x="2478024" y="495299"/>
                </a:lnTo>
                <a:lnTo>
                  <a:pt x="1982724" y="0"/>
                </a:lnTo>
                <a:close/>
              </a:path>
            </a:pathLst>
          </a:custGeom>
          <a:solidFill>
            <a:srgbClr val="33D2C5"/>
          </a:solidFill>
        </p:spPr>
        <p:txBody>
          <a:bodyPr wrap="square" lIns="0" tIns="0" rIns="0" bIns="0" rtlCol="0"/>
          <a:lstStyle/>
          <a:p>
            <a:endParaRPr/>
          </a:p>
        </p:txBody>
      </p:sp>
      <p:sp>
        <p:nvSpPr>
          <p:cNvPr id="21" name="object 21"/>
          <p:cNvSpPr/>
          <p:nvPr/>
        </p:nvSpPr>
        <p:spPr>
          <a:xfrm>
            <a:off x="7085076" y="5109971"/>
            <a:ext cx="2478405" cy="990600"/>
          </a:xfrm>
          <a:custGeom>
            <a:avLst/>
            <a:gdLst/>
            <a:ahLst/>
            <a:cxnLst/>
            <a:rect l="l" t="t" r="r" b="b"/>
            <a:pathLst>
              <a:path w="2478404" h="990600">
                <a:moveTo>
                  <a:pt x="0" y="0"/>
                </a:moveTo>
                <a:lnTo>
                  <a:pt x="1982724" y="0"/>
                </a:lnTo>
                <a:lnTo>
                  <a:pt x="2478024" y="495299"/>
                </a:lnTo>
                <a:lnTo>
                  <a:pt x="1982724" y="990599"/>
                </a:lnTo>
                <a:lnTo>
                  <a:pt x="0" y="990599"/>
                </a:lnTo>
                <a:lnTo>
                  <a:pt x="495300" y="495299"/>
                </a:lnTo>
                <a:lnTo>
                  <a:pt x="0" y="0"/>
                </a:lnTo>
                <a:close/>
              </a:path>
            </a:pathLst>
          </a:custGeom>
          <a:ln w="12191">
            <a:solidFill>
              <a:srgbClr val="FFFFFF"/>
            </a:solidFill>
          </a:ln>
        </p:spPr>
        <p:txBody>
          <a:bodyPr wrap="square" lIns="0" tIns="0" rIns="0" bIns="0" rtlCol="0"/>
          <a:lstStyle/>
          <a:p>
            <a:endParaRPr/>
          </a:p>
        </p:txBody>
      </p:sp>
      <p:sp>
        <p:nvSpPr>
          <p:cNvPr id="22" name="object 22"/>
          <p:cNvSpPr txBox="1"/>
          <p:nvPr/>
        </p:nvSpPr>
        <p:spPr>
          <a:xfrm>
            <a:off x="7976361" y="5449315"/>
            <a:ext cx="737870" cy="269240"/>
          </a:xfrm>
          <a:prstGeom prst="rect">
            <a:avLst/>
          </a:prstGeom>
        </p:spPr>
        <p:txBody>
          <a:bodyPr vert="horz" wrap="square" lIns="0" tIns="12065" rIns="0" bIns="0" rtlCol="0">
            <a:spAutoFit/>
          </a:bodyPr>
          <a:lstStyle/>
          <a:p>
            <a:pPr marL="12700">
              <a:lnSpc>
                <a:spcPct val="100000"/>
              </a:lnSpc>
              <a:spcBef>
                <a:spcPts val="95"/>
              </a:spcBef>
            </a:pPr>
            <a:r>
              <a:rPr sz="1600" spc="-85" dirty="0">
                <a:latin typeface="Arial"/>
                <a:cs typeface="Arial"/>
              </a:rPr>
              <a:t>Deposits</a:t>
            </a:r>
            <a:endParaRPr sz="1600">
              <a:latin typeface="Arial"/>
              <a:cs typeface="Arial"/>
            </a:endParaRPr>
          </a:p>
        </p:txBody>
      </p:sp>
      <p:sp>
        <p:nvSpPr>
          <p:cNvPr id="23" name="object 23"/>
          <p:cNvSpPr/>
          <p:nvPr/>
        </p:nvSpPr>
        <p:spPr>
          <a:xfrm>
            <a:off x="9314688" y="5109971"/>
            <a:ext cx="2478405" cy="990600"/>
          </a:xfrm>
          <a:custGeom>
            <a:avLst/>
            <a:gdLst/>
            <a:ahLst/>
            <a:cxnLst/>
            <a:rect l="l" t="t" r="r" b="b"/>
            <a:pathLst>
              <a:path w="2478404" h="990600">
                <a:moveTo>
                  <a:pt x="1982723" y="0"/>
                </a:moveTo>
                <a:lnTo>
                  <a:pt x="0" y="0"/>
                </a:lnTo>
                <a:lnTo>
                  <a:pt x="495300" y="495299"/>
                </a:lnTo>
                <a:lnTo>
                  <a:pt x="0" y="990599"/>
                </a:lnTo>
                <a:lnTo>
                  <a:pt x="1982723" y="990599"/>
                </a:lnTo>
                <a:lnTo>
                  <a:pt x="2478023" y="495299"/>
                </a:lnTo>
                <a:lnTo>
                  <a:pt x="1982723" y="0"/>
                </a:lnTo>
                <a:close/>
              </a:path>
            </a:pathLst>
          </a:custGeom>
          <a:solidFill>
            <a:srgbClr val="4471C4"/>
          </a:solidFill>
        </p:spPr>
        <p:txBody>
          <a:bodyPr wrap="square" lIns="0" tIns="0" rIns="0" bIns="0" rtlCol="0"/>
          <a:lstStyle/>
          <a:p>
            <a:endParaRPr/>
          </a:p>
        </p:txBody>
      </p:sp>
      <p:sp>
        <p:nvSpPr>
          <p:cNvPr id="24" name="object 24"/>
          <p:cNvSpPr/>
          <p:nvPr/>
        </p:nvSpPr>
        <p:spPr>
          <a:xfrm>
            <a:off x="9314688" y="5109971"/>
            <a:ext cx="2478405" cy="990600"/>
          </a:xfrm>
          <a:custGeom>
            <a:avLst/>
            <a:gdLst/>
            <a:ahLst/>
            <a:cxnLst/>
            <a:rect l="l" t="t" r="r" b="b"/>
            <a:pathLst>
              <a:path w="2478404" h="990600">
                <a:moveTo>
                  <a:pt x="0" y="0"/>
                </a:moveTo>
                <a:lnTo>
                  <a:pt x="1982723" y="0"/>
                </a:lnTo>
                <a:lnTo>
                  <a:pt x="2478023" y="495299"/>
                </a:lnTo>
                <a:lnTo>
                  <a:pt x="1982723" y="990599"/>
                </a:lnTo>
                <a:lnTo>
                  <a:pt x="0" y="990599"/>
                </a:lnTo>
                <a:lnTo>
                  <a:pt x="495300" y="495299"/>
                </a:lnTo>
                <a:lnTo>
                  <a:pt x="0" y="0"/>
                </a:lnTo>
                <a:close/>
              </a:path>
            </a:pathLst>
          </a:custGeom>
          <a:ln w="12192">
            <a:solidFill>
              <a:srgbClr val="FFFFFF"/>
            </a:solidFill>
          </a:ln>
        </p:spPr>
        <p:txBody>
          <a:bodyPr wrap="square" lIns="0" tIns="0" rIns="0" bIns="0" rtlCol="0"/>
          <a:lstStyle/>
          <a:p>
            <a:endParaRPr/>
          </a:p>
        </p:txBody>
      </p:sp>
      <p:sp>
        <p:nvSpPr>
          <p:cNvPr id="25" name="object 25"/>
          <p:cNvSpPr txBox="1"/>
          <p:nvPr/>
        </p:nvSpPr>
        <p:spPr>
          <a:xfrm>
            <a:off x="10208132" y="5449315"/>
            <a:ext cx="736600" cy="269240"/>
          </a:xfrm>
          <a:prstGeom prst="rect">
            <a:avLst/>
          </a:prstGeom>
        </p:spPr>
        <p:txBody>
          <a:bodyPr vert="horz" wrap="square" lIns="0" tIns="12065" rIns="0" bIns="0" rtlCol="0">
            <a:spAutoFit/>
          </a:bodyPr>
          <a:lstStyle/>
          <a:p>
            <a:pPr marL="12700">
              <a:lnSpc>
                <a:spcPct val="100000"/>
              </a:lnSpc>
              <a:spcBef>
                <a:spcPts val="95"/>
              </a:spcBef>
            </a:pPr>
            <a:r>
              <a:rPr sz="1600" spc="-320" dirty="0">
                <a:latin typeface="Arial"/>
                <a:cs typeface="Arial"/>
              </a:rPr>
              <a:t>R</a:t>
            </a:r>
            <a:r>
              <a:rPr sz="1600" spc="-114" dirty="0">
                <a:latin typeface="Arial"/>
                <a:cs typeface="Arial"/>
              </a:rPr>
              <a:t>e</a:t>
            </a:r>
            <a:r>
              <a:rPr sz="1600" spc="-95" dirty="0">
                <a:latin typeface="Arial"/>
                <a:cs typeface="Arial"/>
              </a:rPr>
              <a:t>v</a:t>
            </a:r>
            <a:r>
              <a:rPr sz="1600" spc="-75" dirty="0">
                <a:latin typeface="Arial"/>
                <a:cs typeface="Arial"/>
              </a:rPr>
              <a:t>enue</a:t>
            </a:r>
            <a:endParaRPr sz="1600">
              <a:latin typeface="Arial"/>
              <a:cs typeface="Arial"/>
            </a:endParaRPr>
          </a:p>
        </p:txBody>
      </p:sp>
      <p:sp>
        <p:nvSpPr>
          <p:cNvPr id="26" name="Date Placeholder 25"/>
          <p:cNvSpPr>
            <a:spLocks noGrp="1"/>
          </p:cNvSpPr>
          <p:nvPr>
            <p:ph type="dt" sz="half" idx="6"/>
          </p:nvPr>
        </p:nvSpPr>
        <p:spPr/>
        <p:txBody>
          <a:bodyPr/>
          <a:lstStyle/>
          <a:p>
            <a:r>
              <a:rPr lang="en-US" smtClean="0"/>
              <a:t>01/04/2018 DOON</a:t>
            </a:r>
            <a:endParaRPr lang="en-US"/>
          </a:p>
        </p:txBody>
      </p:sp>
      <p:sp>
        <p:nvSpPr>
          <p:cNvPr id="27" name="Footer Placeholder 26"/>
          <p:cNvSpPr>
            <a:spLocks noGrp="1"/>
          </p:cNvSpPr>
          <p:nvPr>
            <p:ph type="ftr" sz="quarter" idx="5"/>
          </p:nvPr>
        </p:nvSpPr>
        <p:spPr/>
        <p:txBody>
          <a:bodyPr/>
          <a:lstStyle/>
          <a:p>
            <a:r>
              <a:rPr lang="en-IN" smtClean="0"/>
              <a:t>CA Amresh Overview of Bank Audits 18</a:t>
            </a:r>
            <a:endParaRPr lang="en-IN"/>
          </a:p>
        </p:txBody>
      </p:sp>
      <p:sp>
        <p:nvSpPr>
          <p:cNvPr id="28" name="Slide Number Placeholder 27"/>
          <p:cNvSpPr>
            <a:spLocks noGrp="1"/>
          </p:cNvSpPr>
          <p:nvPr>
            <p:ph type="sldNum" sz="quarter" idx="7"/>
          </p:nvPr>
        </p:nvSpPr>
        <p:spPr/>
        <p:txBody>
          <a:bodyPr/>
          <a:lstStyle/>
          <a:p>
            <a:fld id="{B6F15528-21DE-4FAA-801E-634DDDAF4B2B}" type="slidenum">
              <a:rPr lang="en-IN" smtClean="0"/>
              <a:pPr/>
              <a:t>29</a:t>
            </a:fld>
            <a:endParaRPr lang="en-IN"/>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711"/>
            <a:ext cx="6324600" cy="615553"/>
          </a:xfrm>
        </p:spPr>
        <p:txBody>
          <a:bodyPr/>
          <a:lstStyle/>
          <a:p>
            <a:r>
              <a:rPr lang="en-IN" dirty="0" smtClean="0">
                <a:solidFill>
                  <a:srgbClr val="C00000"/>
                </a:solidFill>
              </a:rPr>
              <a:t>When it comes to quality ? </a:t>
            </a:r>
            <a:endParaRPr lang="en-IN" dirty="0">
              <a:solidFill>
                <a:srgbClr val="C00000"/>
              </a:solidFill>
            </a:endParaRPr>
          </a:p>
        </p:txBody>
      </p:sp>
      <p:sp>
        <p:nvSpPr>
          <p:cNvPr id="3" name="Content Placeholder 2"/>
          <p:cNvSpPr>
            <a:spLocks noGrp="1"/>
          </p:cNvSpPr>
          <p:nvPr>
            <p:ph sz="half" idx="2"/>
          </p:nvPr>
        </p:nvSpPr>
        <p:spPr>
          <a:xfrm>
            <a:off x="609600" y="914401"/>
            <a:ext cx="5410200" cy="5539978"/>
          </a:xfrm>
          <a:solidFill>
            <a:schemeClr val="accent5">
              <a:lumMod val="60000"/>
              <a:lumOff val="40000"/>
            </a:schemeClr>
          </a:solidFill>
          <a:ln w="38100">
            <a:solidFill>
              <a:schemeClr val="accent4">
                <a:lumMod val="50000"/>
              </a:schemeClr>
            </a:solidFill>
          </a:ln>
        </p:spPr>
        <p:txBody>
          <a:bodyPr/>
          <a:lstStyle/>
          <a:p>
            <a:pPr algn="ctr"/>
            <a:r>
              <a:rPr lang="en-IN" sz="4000" b="1" dirty="0">
                <a:solidFill>
                  <a:srgbClr val="FF0000"/>
                </a:solidFill>
                <a:latin typeface="+mn-lt"/>
              </a:rPr>
              <a:t>AUDITORS ARE LIKE DOCTORS </a:t>
            </a:r>
          </a:p>
          <a:p>
            <a:endParaRPr lang="en-IN" sz="3200" dirty="0">
              <a:solidFill>
                <a:srgbClr val="FF0000"/>
              </a:solidFill>
            </a:endParaRPr>
          </a:p>
          <a:p>
            <a:pPr marL="457200" indent="-457200">
              <a:buFont typeface="Arial" pitchFamily="34" charset="0"/>
              <a:buChar char="•"/>
            </a:pPr>
            <a:r>
              <a:rPr lang="en-IN" sz="3200" dirty="0">
                <a:solidFill>
                  <a:srgbClr val="002060"/>
                </a:solidFill>
              </a:rPr>
              <a:t>Who should be able to assess the health of a patient </a:t>
            </a:r>
            <a:r>
              <a:rPr lang="en-IN" sz="3200" dirty="0" smtClean="0">
                <a:solidFill>
                  <a:srgbClr val="002060"/>
                </a:solidFill>
              </a:rPr>
              <a:t>.</a:t>
            </a:r>
          </a:p>
          <a:p>
            <a:pPr marL="457200" indent="-457200">
              <a:buFont typeface="Arial" pitchFamily="34" charset="0"/>
              <a:buChar char="•"/>
            </a:pPr>
            <a:r>
              <a:rPr lang="en-IN" sz="3200" dirty="0" smtClean="0">
                <a:solidFill>
                  <a:srgbClr val="002060"/>
                </a:solidFill>
              </a:rPr>
              <a:t>Should </a:t>
            </a:r>
            <a:r>
              <a:rPr lang="en-IN" sz="3200" dirty="0">
                <a:solidFill>
                  <a:srgbClr val="002060"/>
                </a:solidFill>
              </a:rPr>
              <a:t>be able to </a:t>
            </a:r>
            <a:r>
              <a:rPr lang="en-IN" sz="3200" dirty="0" smtClean="0">
                <a:solidFill>
                  <a:srgbClr val="002060"/>
                </a:solidFill>
              </a:rPr>
              <a:t>diagnose</a:t>
            </a:r>
          </a:p>
          <a:p>
            <a:pPr marL="457200" indent="-457200">
              <a:buFont typeface="Arial" pitchFamily="34" charset="0"/>
              <a:buChar char="•"/>
            </a:pPr>
            <a:r>
              <a:rPr lang="en-IN" sz="3200" dirty="0">
                <a:solidFill>
                  <a:srgbClr val="002060"/>
                </a:solidFill>
              </a:rPr>
              <a:t>T</a:t>
            </a:r>
            <a:r>
              <a:rPr lang="en-IN" sz="3200" dirty="0" smtClean="0">
                <a:solidFill>
                  <a:srgbClr val="002060"/>
                </a:solidFill>
              </a:rPr>
              <a:t>o </a:t>
            </a:r>
            <a:r>
              <a:rPr lang="en-IN" sz="3200" dirty="0">
                <a:solidFill>
                  <a:srgbClr val="002060"/>
                </a:solidFill>
              </a:rPr>
              <a:t>give medicines for the </a:t>
            </a:r>
            <a:r>
              <a:rPr lang="en-IN" sz="3200" dirty="0" smtClean="0">
                <a:solidFill>
                  <a:srgbClr val="002060"/>
                </a:solidFill>
              </a:rPr>
              <a:t>eradication of human sufferings  </a:t>
            </a:r>
            <a:endParaRPr lang="en-IN" sz="3200" dirty="0">
              <a:solidFill>
                <a:srgbClr val="002060"/>
              </a:solidFill>
            </a:endParaRPr>
          </a:p>
          <a:p>
            <a:endParaRPr lang="en-IN" dirty="0"/>
          </a:p>
        </p:txBody>
      </p:sp>
      <p:sp>
        <p:nvSpPr>
          <p:cNvPr id="4" name="Content Placeholder 3"/>
          <p:cNvSpPr>
            <a:spLocks noGrp="1"/>
          </p:cNvSpPr>
          <p:nvPr>
            <p:ph sz="half" idx="3"/>
          </p:nvPr>
        </p:nvSpPr>
        <p:spPr>
          <a:xfrm>
            <a:off x="6278880" y="914400"/>
            <a:ext cx="5303520" cy="5293757"/>
          </a:xfrm>
          <a:solidFill>
            <a:schemeClr val="accent3">
              <a:lumMod val="40000"/>
              <a:lumOff val="60000"/>
            </a:schemeClr>
          </a:solidFill>
          <a:ln w="38100">
            <a:solidFill>
              <a:schemeClr val="accent4">
                <a:lumMod val="50000"/>
              </a:schemeClr>
            </a:solidFill>
          </a:ln>
        </p:spPr>
        <p:txBody>
          <a:bodyPr/>
          <a:lstStyle/>
          <a:p>
            <a:pPr algn="ctr"/>
            <a:r>
              <a:rPr lang="en-IN" sz="4000" b="1" dirty="0" smtClean="0">
                <a:solidFill>
                  <a:srgbClr val="FF0000"/>
                </a:solidFill>
                <a:latin typeface="+mn-lt"/>
              </a:rPr>
              <a:t>   AUDITORS FOR REMEDIAL MEASURES</a:t>
            </a:r>
            <a:endParaRPr lang="en-IN" dirty="0" smtClean="0">
              <a:latin typeface="+mn-lt"/>
            </a:endParaRPr>
          </a:p>
          <a:p>
            <a:pPr marL="342900" indent="-342900">
              <a:buFont typeface="Wingdings" pitchFamily="2" charset="2"/>
              <a:buChar char="§"/>
            </a:pPr>
            <a:r>
              <a:rPr lang="en-IN" b="1" dirty="0" smtClean="0">
                <a:solidFill>
                  <a:srgbClr val="002060"/>
                </a:solidFill>
              </a:rPr>
              <a:t>Now Banking is sick , we have to make the right diagnosis </a:t>
            </a:r>
            <a:r>
              <a:rPr lang="en-IN" b="1" dirty="0" smtClean="0">
                <a:solidFill>
                  <a:srgbClr val="002060"/>
                </a:solidFill>
              </a:rPr>
              <a:t> </a:t>
            </a:r>
          </a:p>
          <a:p>
            <a:pPr marL="342900" indent="-342900">
              <a:buFont typeface="Wingdings" pitchFamily="2" charset="2"/>
              <a:buChar char="§"/>
            </a:pPr>
            <a:r>
              <a:rPr lang="en-IN" b="1" dirty="0">
                <a:solidFill>
                  <a:srgbClr val="002060"/>
                </a:solidFill>
              </a:rPr>
              <a:t>T</a:t>
            </a:r>
            <a:r>
              <a:rPr lang="en-IN" b="1" dirty="0" smtClean="0">
                <a:solidFill>
                  <a:srgbClr val="002060"/>
                </a:solidFill>
              </a:rPr>
              <a:t>o </a:t>
            </a:r>
            <a:r>
              <a:rPr lang="en-IN" b="1" dirty="0" smtClean="0">
                <a:solidFill>
                  <a:srgbClr val="002060"/>
                </a:solidFill>
              </a:rPr>
              <a:t>find out the remedial measures </a:t>
            </a:r>
            <a:r>
              <a:rPr lang="en-IN" b="1" dirty="0" smtClean="0">
                <a:solidFill>
                  <a:srgbClr val="002060"/>
                </a:solidFill>
              </a:rPr>
              <a:t>for </a:t>
            </a:r>
            <a:r>
              <a:rPr lang="en-IN" b="1" dirty="0" smtClean="0">
                <a:solidFill>
                  <a:srgbClr val="002060"/>
                </a:solidFill>
              </a:rPr>
              <a:t>the </a:t>
            </a:r>
            <a:r>
              <a:rPr lang="en-IN" b="1" dirty="0" smtClean="0">
                <a:solidFill>
                  <a:srgbClr val="002060"/>
                </a:solidFill>
              </a:rPr>
              <a:t>banking industry. </a:t>
            </a:r>
            <a:endParaRPr lang="en-IN" b="1" dirty="0" smtClean="0">
              <a:solidFill>
                <a:srgbClr val="002060"/>
              </a:solidFill>
            </a:endParaRPr>
          </a:p>
          <a:p>
            <a:pPr marL="342900" indent="-342900">
              <a:buFont typeface="Wingdings" pitchFamily="2" charset="2"/>
              <a:buChar char="§"/>
            </a:pPr>
            <a:r>
              <a:rPr lang="en-IN" b="1" dirty="0" smtClean="0">
                <a:solidFill>
                  <a:srgbClr val="002060"/>
                </a:solidFill>
              </a:rPr>
              <a:t>We </a:t>
            </a:r>
            <a:r>
              <a:rPr lang="en-IN" b="1" dirty="0" smtClean="0">
                <a:solidFill>
                  <a:srgbClr val="002060"/>
                </a:solidFill>
              </a:rPr>
              <a:t>are the closest stakeholder </a:t>
            </a:r>
            <a:r>
              <a:rPr lang="en-IN" b="1" dirty="0" smtClean="0">
                <a:solidFill>
                  <a:srgbClr val="002060"/>
                </a:solidFill>
              </a:rPr>
              <a:t>so carrying responsibility for its bright continuance.</a:t>
            </a:r>
          </a:p>
          <a:p>
            <a:pPr marL="342900" indent="-342900">
              <a:buFont typeface="Wingdings" pitchFamily="2" charset="2"/>
              <a:buChar char="§"/>
            </a:pPr>
            <a:r>
              <a:rPr lang="en-IN" b="1" dirty="0" smtClean="0">
                <a:solidFill>
                  <a:srgbClr val="002060"/>
                </a:solidFill>
              </a:rPr>
              <a:t> At every </a:t>
            </a:r>
            <a:r>
              <a:rPr lang="en-IN" b="1" dirty="0" smtClean="0">
                <a:solidFill>
                  <a:srgbClr val="002060"/>
                </a:solidFill>
              </a:rPr>
              <a:t>stage we should move for the value addition in our </a:t>
            </a:r>
            <a:r>
              <a:rPr lang="en-IN" b="1" dirty="0" smtClean="0">
                <a:solidFill>
                  <a:srgbClr val="002060"/>
                </a:solidFill>
              </a:rPr>
              <a:t>audit.</a:t>
            </a:r>
          </a:p>
          <a:p>
            <a:pPr marL="342900" indent="-342900">
              <a:buFont typeface="Wingdings" pitchFamily="2" charset="2"/>
              <a:buChar char="§"/>
            </a:pPr>
            <a:r>
              <a:rPr lang="en-IN" b="1" dirty="0" smtClean="0">
                <a:solidFill>
                  <a:srgbClr val="002060"/>
                </a:solidFill>
              </a:rPr>
              <a:t> To </a:t>
            </a:r>
            <a:r>
              <a:rPr lang="en-IN" b="1" dirty="0" smtClean="0">
                <a:solidFill>
                  <a:srgbClr val="002060"/>
                </a:solidFill>
              </a:rPr>
              <a:t>test our calibre and to adopt new </a:t>
            </a:r>
            <a:r>
              <a:rPr lang="en-IN" b="1" dirty="0" smtClean="0">
                <a:solidFill>
                  <a:srgbClr val="002060"/>
                </a:solidFill>
              </a:rPr>
              <a:t>audit techniques</a:t>
            </a:r>
            <a:endParaRPr lang="en-IN" b="1" dirty="0">
              <a:solidFill>
                <a:srgbClr val="002060"/>
              </a:solidFill>
            </a:endParaRPr>
          </a:p>
        </p:txBody>
      </p:sp>
      <p:sp>
        <p:nvSpPr>
          <p:cNvPr id="5" name="Date Placeholder 4"/>
          <p:cNvSpPr>
            <a:spLocks noGrp="1"/>
          </p:cNvSpPr>
          <p:nvPr>
            <p:ph type="dt" sz="half" idx="6"/>
          </p:nvPr>
        </p:nvSpPr>
        <p:spPr/>
        <p:txBody>
          <a:bodyPr/>
          <a:lstStyle/>
          <a:p>
            <a:r>
              <a:rPr lang="en-US" smtClean="0"/>
              <a:t>01/04/2018 DOON</a:t>
            </a:r>
            <a:endParaRPr lang="en-US"/>
          </a:p>
        </p:txBody>
      </p:sp>
      <p:sp>
        <p:nvSpPr>
          <p:cNvPr id="6" name="Footer Placeholder 5"/>
          <p:cNvSpPr>
            <a:spLocks noGrp="1"/>
          </p:cNvSpPr>
          <p:nvPr>
            <p:ph type="ftr" sz="quarter" idx="5"/>
          </p:nvPr>
        </p:nvSpPr>
        <p:spPr/>
        <p:txBody>
          <a:bodyPr/>
          <a:lstStyle/>
          <a:p>
            <a:r>
              <a:rPr lang="en-IN" smtClean="0"/>
              <a:t>CA Amresh Overview of Bank Audits 18</a:t>
            </a:r>
            <a:endParaRPr lang="en-IN"/>
          </a:p>
        </p:txBody>
      </p:sp>
      <p:sp>
        <p:nvSpPr>
          <p:cNvPr id="7" name="Slide Number Placeholder 6"/>
          <p:cNvSpPr>
            <a:spLocks noGrp="1"/>
          </p:cNvSpPr>
          <p:nvPr>
            <p:ph type="sldNum" sz="quarter" idx="7"/>
          </p:nvPr>
        </p:nvSpPr>
        <p:spPr/>
        <p:txBody>
          <a:bodyPr/>
          <a:lstStyle/>
          <a:p>
            <a:fld id="{B6F15528-21DE-4FAA-801E-634DDDAF4B2B}" type="slidenum">
              <a:rPr lang="en-IN" smtClean="0"/>
              <a:pPr/>
              <a:t>3</a:t>
            </a:fld>
            <a:endParaRPr lang="en-IN"/>
          </a:p>
        </p:txBody>
      </p:sp>
    </p:spTree>
    <p:extLst>
      <p:ext uri="{BB962C8B-B14F-4D97-AF65-F5344CB8AC3E}">
        <p14:creationId xmlns:p14="http://schemas.microsoft.com/office/powerpoint/2010/main" val="8023938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57200"/>
            <a:ext cx="12192000" cy="6019800"/>
          </a:xfrm>
          <a:custGeom>
            <a:avLst/>
            <a:gdLst/>
            <a:ahLst/>
            <a:cxnLst/>
            <a:rect l="l" t="t" r="r" b="b"/>
            <a:pathLst>
              <a:path w="9144000" h="4564380">
                <a:moveTo>
                  <a:pt x="0" y="4564380"/>
                </a:moveTo>
                <a:lnTo>
                  <a:pt x="9144000" y="4564380"/>
                </a:lnTo>
                <a:lnTo>
                  <a:pt x="9144000" y="0"/>
                </a:lnTo>
                <a:lnTo>
                  <a:pt x="0" y="0"/>
                </a:lnTo>
                <a:lnTo>
                  <a:pt x="0" y="4564380"/>
                </a:lnTo>
                <a:close/>
              </a:path>
            </a:pathLst>
          </a:custGeom>
          <a:solidFill>
            <a:srgbClr val="A6A6A6"/>
          </a:solidFill>
        </p:spPr>
        <p:txBody>
          <a:bodyPr wrap="square" lIns="0" tIns="0" rIns="0" bIns="0" rtlCol="0"/>
          <a:lstStyle/>
          <a:p>
            <a:endParaRPr/>
          </a:p>
        </p:txBody>
      </p:sp>
      <p:sp>
        <p:nvSpPr>
          <p:cNvPr id="3" name="object 3"/>
          <p:cNvSpPr/>
          <p:nvPr/>
        </p:nvSpPr>
        <p:spPr>
          <a:xfrm>
            <a:off x="2397251" y="1726183"/>
            <a:ext cx="7446264" cy="353466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706623" y="1985772"/>
            <a:ext cx="691896" cy="1552955"/>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3296411" y="2072639"/>
            <a:ext cx="1049020" cy="1569720"/>
          </a:xfrm>
          <a:custGeom>
            <a:avLst/>
            <a:gdLst/>
            <a:ahLst/>
            <a:cxnLst/>
            <a:rect l="l" t="t" r="r" b="b"/>
            <a:pathLst>
              <a:path w="1049020" h="1569720">
                <a:moveTo>
                  <a:pt x="132207" y="0"/>
                </a:moveTo>
                <a:lnTo>
                  <a:pt x="65786" y="2159"/>
                </a:lnTo>
                <a:lnTo>
                  <a:pt x="0" y="8889"/>
                </a:lnTo>
                <a:lnTo>
                  <a:pt x="0" y="1560830"/>
                </a:lnTo>
                <a:lnTo>
                  <a:pt x="65786" y="1567561"/>
                </a:lnTo>
                <a:lnTo>
                  <a:pt x="132207" y="1569720"/>
                </a:lnTo>
                <a:lnTo>
                  <a:pt x="201167" y="1567561"/>
                </a:lnTo>
                <a:lnTo>
                  <a:pt x="267588" y="1560830"/>
                </a:lnTo>
                <a:lnTo>
                  <a:pt x="333375" y="1550924"/>
                </a:lnTo>
                <a:lnTo>
                  <a:pt x="396621" y="1535938"/>
                </a:lnTo>
                <a:lnTo>
                  <a:pt x="458470" y="1518285"/>
                </a:lnTo>
                <a:lnTo>
                  <a:pt x="518413" y="1496187"/>
                </a:lnTo>
                <a:lnTo>
                  <a:pt x="575817" y="1471295"/>
                </a:lnTo>
                <a:lnTo>
                  <a:pt x="630682" y="1443101"/>
                </a:lnTo>
                <a:lnTo>
                  <a:pt x="683513" y="1411477"/>
                </a:lnTo>
                <a:lnTo>
                  <a:pt x="733171" y="1376680"/>
                </a:lnTo>
                <a:lnTo>
                  <a:pt x="779652" y="1339088"/>
                </a:lnTo>
                <a:lnTo>
                  <a:pt x="823467" y="1299210"/>
                </a:lnTo>
                <a:lnTo>
                  <a:pt x="864108" y="1256664"/>
                </a:lnTo>
                <a:lnTo>
                  <a:pt x="900176" y="1211834"/>
                </a:lnTo>
                <a:lnTo>
                  <a:pt x="933068" y="1164844"/>
                </a:lnTo>
                <a:lnTo>
                  <a:pt x="962787" y="1115568"/>
                </a:lnTo>
                <a:lnTo>
                  <a:pt x="988567" y="1064133"/>
                </a:lnTo>
                <a:lnTo>
                  <a:pt x="1009141" y="1011047"/>
                </a:lnTo>
                <a:lnTo>
                  <a:pt x="1025271" y="956818"/>
                </a:lnTo>
                <a:lnTo>
                  <a:pt x="1038225" y="901064"/>
                </a:lnTo>
                <a:lnTo>
                  <a:pt x="1045972" y="842899"/>
                </a:lnTo>
                <a:lnTo>
                  <a:pt x="1048512" y="784351"/>
                </a:lnTo>
                <a:lnTo>
                  <a:pt x="1045972" y="726186"/>
                </a:lnTo>
                <a:lnTo>
                  <a:pt x="1038225" y="668655"/>
                </a:lnTo>
                <a:lnTo>
                  <a:pt x="1025271" y="612901"/>
                </a:lnTo>
                <a:lnTo>
                  <a:pt x="1009141" y="558673"/>
                </a:lnTo>
                <a:lnTo>
                  <a:pt x="988567" y="504951"/>
                </a:lnTo>
                <a:lnTo>
                  <a:pt x="962787" y="454151"/>
                </a:lnTo>
                <a:lnTo>
                  <a:pt x="933068" y="404875"/>
                </a:lnTo>
                <a:lnTo>
                  <a:pt x="900176" y="357886"/>
                </a:lnTo>
                <a:lnTo>
                  <a:pt x="864108" y="311912"/>
                </a:lnTo>
                <a:lnTo>
                  <a:pt x="823467" y="269875"/>
                </a:lnTo>
                <a:lnTo>
                  <a:pt x="779652" y="229488"/>
                </a:lnTo>
                <a:lnTo>
                  <a:pt x="733171" y="192532"/>
                </a:lnTo>
                <a:lnTo>
                  <a:pt x="683513" y="157607"/>
                </a:lnTo>
                <a:lnTo>
                  <a:pt x="630682" y="126619"/>
                </a:lnTo>
                <a:lnTo>
                  <a:pt x="575817" y="97917"/>
                </a:lnTo>
                <a:lnTo>
                  <a:pt x="518413" y="73025"/>
                </a:lnTo>
                <a:lnTo>
                  <a:pt x="458470" y="51435"/>
                </a:lnTo>
                <a:lnTo>
                  <a:pt x="396621" y="33147"/>
                </a:lnTo>
                <a:lnTo>
                  <a:pt x="333375" y="18796"/>
                </a:lnTo>
                <a:lnTo>
                  <a:pt x="267588" y="8889"/>
                </a:lnTo>
                <a:lnTo>
                  <a:pt x="201167" y="2159"/>
                </a:lnTo>
                <a:lnTo>
                  <a:pt x="132207" y="0"/>
                </a:lnTo>
                <a:close/>
              </a:path>
            </a:pathLst>
          </a:custGeom>
          <a:solidFill>
            <a:srgbClr val="FF0000"/>
          </a:solidFill>
        </p:spPr>
        <p:txBody>
          <a:bodyPr wrap="square" lIns="0" tIns="0" rIns="0" bIns="0" rtlCol="0"/>
          <a:lstStyle/>
          <a:p>
            <a:endParaRPr/>
          </a:p>
        </p:txBody>
      </p:sp>
      <p:sp>
        <p:nvSpPr>
          <p:cNvPr id="6" name="object 6"/>
          <p:cNvSpPr/>
          <p:nvPr/>
        </p:nvSpPr>
        <p:spPr>
          <a:xfrm>
            <a:off x="2505455" y="1840992"/>
            <a:ext cx="2106168" cy="2636519"/>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2607564" y="1943100"/>
            <a:ext cx="3393948" cy="2763012"/>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4162044" y="2346960"/>
            <a:ext cx="2106168" cy="2636520"/>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4264152" y="2072639"/>
            <a:ext cx="3425952" cy="2763012"/>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5829300" y="1810511"/>
            <a:ext cx="2106168" cy="2636520"/>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5931408" y="1912620"/>
            <a:ext cx="3467099" cy="2793491"/>
          </a:xfrm>
          <a:prstGeom prst="rect">
            <a:avLst/>
          </a:prstGeom>
          <a:blipFill>
            <a:blip r:embed="rId9" cstate="print"/>
            <a:stretch>
              <a:fillRect/>
            </a:stretch>
          </a:blipFill>
        </p:spPr>
        <p:txBody>
          <a:bodyPr wrap="square" lIns="0" tIns="0" rIns="0" bIns="0" rtlCol="0"/>
          <a:lstStyle/>
          <a:p>
            <a:endParaRPr/>
          </a:p>
        </p:txBody>
      </p:sp>
      <p:sp>
        <p:nvSpPr>
          <p:cNvPr id="12" name="object 12"/>
          <p:cNvSpPr/>
          <p:nvPr/>
        </p:nvSpPr>
        <p:spPr>
          <a:xfrm>
            <a:off x="7555992" y="2929127"/>
            <a:ext cx="2110740" cy="2058924"/>
          </a:xfrm>
          <a:prstGeom prst="rect">
            <a:avLst/>
          </a:prstGeom>
          <a:blipFill>
            <a:blip r:embed="rId10" cstate="print"/>
            <a:stretch>
              <a:fillRect/>
            </a:stretch>
          </a:blipFill>
        </p:spPr>
        <p:txBody>
          <a:bodyPr wrap="square" lIns="0" tIns="0" rIns="0" bIns="0" rtlCol="0"/>
          <a:lstStyle/>
          <a:p>
            <a:endParaRPr/>
          </a:p>
        </p:txBody>
      </p:sp>
      <p:sp>
        <p:nvSpPr>
          <p:cNvPr id="13" name="object 13"/>
          <p:cNvSpPr/>
          <p:nvPr/>
        </p:nvSpPr>
        <p:spPr>
          <a:xfrm>
            <a:off x="7658100" y="3031235"/>
            <a:ext cx="1860803" cy="1808988"/>
          </a:xfrm>
          <a:prstGeom prst="rect">
            <a:avLst/>
          </a:prstGeom>
          <a:blipFill>
            <a:blip r:embed="rId11" cstate="print"/>
            <a:stretch>
              <a:fillRect/>
            </a:stretch>
          </a:blipFill>
        </p:spPr>
        <p:txBody>
          <a:bodyPr wrap="square" lIns="0" tIns="0" rIns="0" bIns="0" rtlCol="0"/>
          <a:lstStyle/>
          <a:p>
            <a:endParaRPr/>
          </a:p>
        </p:txBody>
      </p:sp>
      <p:sp>
        <p:nvSpPr>
          <p:cNvPr id="14" name="object 14"/>
          <p:cNvSpPr/>
          <p:nvPr/>
        </p:nvSpPr>
        <p:spPr>
          <a:xfrm>
            <a:off x="2718816" y="2598407"/>
            <a:ext cx="690371" cy="633996"/>
          </a:xfrm>
          <a:prstGeom prst="rect">
            <a:avLst/>
          </a:prstGeom>
          <a:blipFill>
            <a:blip r:embed="rId12" cstate="print"/>
            <a:stretch>
              <a:fillRect/>
            </a:stretch>
          </a:blipFill>
        </p:spPr>
        <p:txBody>
          <a:bodyPr wrap="square" lIns="0" tIns="0" rIns="0" bIns="0" rtlCol="0"/>
          <a:lstStyle/>
          <a:p>
            <a:endParaRPr/>
          </a:p>
        </p:txBody>
      </p:sp>
      <p:sp>
        <p:nvSpPr>
          <p:cNvPr id="15" name="object 15"/>
          <p:cNvSpPr txBox="1"/>
          <p:nvPr/>
        </p:nvSpPr>
        <p:spPr>
          <a:xfrm>
            <a:off x="2887472" y="2679953"/>
            <a:ext cx="321310"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Arial"/>
                <a:cs typeface="Arial"/>
              </a:rPr>
              <a:t>01</a:t>
            </a:r>
            <a:endParaRPr sz="2100">
              <a:latin typeface="Arial"/>
              <a:cs typeface="Arial"/>
            </a:endParaRPr>
          </a:p>
        </p:txBody>
      </p:sp>
      <p:sp>
        <p:nvSpPr>
          <p:cNvPr id="16" name="object 16"/>
          <p:cNvSpPr/>
          <p:nvPr/>
        </p:nvSpPr>
        <p:spPr>
          <a:xfrm>
            <a:off x="6057900" y="2459735"/>
            <a:ext cx="690372" cy="635508"/>
          </a:xfrm>
          <a:prstGeom prst="rect">
            <a:avLst/>
          </a:prstGeom>
          <a:blipFill>
            <a:blip r:embed="rId13" cstate="print"/>
            <a:stretch>
              <a:fillRect/>
            </a:stretch>
          </a:blipFill>
        </p:spPr>
        <p:txBody>
          <a:bodyPr wrap="square" lIns="0" tIns="0" rIns="0" bIns="0" rtlCol="0"/>
          <a:lstStyle/>
          <a:p>
            <a:endParaRPr/>
          </a:p>
        </p:txBody>
      </p:sp>
      <p:sp>
        <p:nvSpPr>
          <p:cNvPr id="17" name="object 17"/>
          <p:cNvSpPr/>
          <p:nvPr/>
        </p:nvSpPr>
        <p:spPr>
          <a:xfrm>
            <a:off x="4384547" y="3683495"/>
            <a:ext cx="690372" cy="633996"/>
          </a:xfrm>
          <a:prstGeom prst="rect">
            <a:avLst/>
          </a:prstGeom>
          <a:blipFill>
            <a:blip r:embed="rId14" cstate="print"/>
            <a:stretch>
              <a:fillRect/>
            </a:stretch>
          </a:blipFill>
        </p:spPr>
        <p:txBody>
          <a:bodyPr wrap="square" lIns="0" tIns="0" rIns="0" bIns="0" rtlCol="0"/>
          <a:lstStyle/>
          <a:p>
            <a:endParaRPr/>
          </a:p>
        </p:txBody>
      </p:sp>
      <p:sp>
        <p:nvSpPr>
          <p:cNvPr id="18" name="object 18"/>
          <p:cNvSpPr txBox="1"/>
          <p:nvPr/>
        </p:nvSpPr>
        <p:spPr>
          <a:xfrm>
            <a:off x="4554473" y="3765295"/>
            <a:ext cx="321310"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Arial"/>
                <a:cs typeface="Arial"/>
              </a:rPr>
              <a:t>02</a:t>
            </a:r>
            <a:endParaRPr sz="2100">
              <a:latin typeface="Arial"/>
              <a:cs typeface="Arial"/>
            </a:endParaRPr>
          </a:p>
        </p:txBody>
      </p:sp>
      <p:sp>
        <p:nvSpPr>
          <p:cNvPr id="19" name="object 19"/>
          <p:cNvSpPr/>
          <p:nvPr/>
        </p:nvSpPr>
        <p:spPr>
          <a:xfrm>
            <a:off x="7805928" y="3316223"/>
            <a:ext cx="690372" cy="635507"/>
          </a:xfrm>
          <a:prstGeom prst="rect">
            <a:avLst/>
          </a:prstGeom>
          <a:blipFill>
            <a:blip r:embed="rId15" cstate="print"/>
            <a:stretch>
              <a:fillRect/>
            </a:stretch>
          </a:blipFill>
        </p:spPr>
        <p:txBody>
          <a:bodyPr wrap="square" lIns="0" tIns="0" rIns="0" bIns="0" rtlCol="0"/>
          <a:lstStyle/>
          <a:p>
            <a:endParaRPr/>
          </a:p>
        </p:txBody>
      </p:sp>
      <p:sp>
        <p:nvSpPr>
          <p:cNvPr id="20" name="object 20"/>
          <p:cNvSpPr/>
          <p:nvPr/>
        </p:nvSpPr>
        <p:spPr>
          <a:xfrm>
            <a:off x="6975347" y="3099816"/>
            <a:ext cx="292735" cy="105410"/>
          </a:xfrm>
          <a:custGeom>
            <a:avLst/>
            <a:gdLst/>
            <a:ahLst/>
            <a:cxnLst/>
            <a:rect l="l" t="t" r="r" b="b"/>
            <a:pathLst>
              <a:path w="292734" h="105410">
                <a:moveTo>
                  <a:pt x="82296" y="41656"/>
                </a:moveTo>
                <a:lnTo>
                  <a:pt x="79375" y="42163"/>
                </a:lnTo>
                <a:lnTo>
                  <a:pt x="77088" y="43561"/>
                </a:lnTo>
                <a:lnTo>
                  <a:pt x="31750" y="94487"/>
                </a:lnTo>
                <a:lnTo>
                  <a:pt x="4952" y="94487"/>
                </a:lnTo>
                <a:lnTo>
                  <a:pt x="3555" y="94869"/>
                </a:lnTo>
                <a:lnTo>
                  <a:pt x="2158" y="95631"/>
                </a:lnTo>
                <a:lnTo>
                  <a:pt x="1016" y="96520"/>
                </a:lnTo>
                <a:lnTo>
                  <a:pt x="0" y="97917"/>
                </a:lnTo>
                <a:lnTo>
                  <a:pt x="0" y="101726"/>
                </a:lnTo>
                <a:lnTo>
                  <a:pt x="1016" y="102870"/>
                </a:lnTo>
                <a:lnTo>
                  <a:pt x="2158" y="103759"/>
                </a:lnTo>
                <a:lnTo>
                  <a:pt x="3555" y="104648"/>
                </a:lnTo>
                <a:lnTo>
                  <a:pt x="4952" y="105156"/>
                </a:lnTo>
                <a:lnTo>
                  <a:pt x="34544" y="105156"/>
                </a:lnTo>
                <a:lnTo>
                  <a:pt x="36068" y="104648"/>
                </a:lnTo>
                <a:lnTo>
                  <a:pt x="37465" y="104267"/>
                </a:lnTo>
                <a:lnTo>
                  <a:pt x="80899" y="55118"/>
                </a:lnTo>
                <a:lnTo>
                  <a:pt x="94558" y="55118"/>
                </a:lnTo>
                <a:lnTo>
                  <a:pt x="85344" y="43942"/>
                </a:lnTo>
                <a:lnTo>
                  <a:pt x="84454" y="43053"/>
                </a:lnTo>
                <a:lnTo>
                  <a:pt x="82296" y="41656"/>
                </a:lnTo>
                <a:close/>
              </a:path>
              <a:path w="292734" h="105410">
                <a:moveTo>
                  <a:pt x="94558" y="55118"/>
                </a:moveTo>
                <a:lnTo>
                  <a:pt x="80899" y="55118"/>
                </a:lnTo>
                <a:lnTo>
                  <a:pt x="120142" y="102870"/>
                </a:lnTo>
                <a:lnTo>
                  <a:pt x="122300" y="104648"/>
                </a:lnTo>
                <a:lnTo>
                  <a:pt x="125222" y="104648"/>
                </a:lnTo>
                <a:lnTo>
                  <a:pt x="127634" y="103759"/>
                </a:lnTo>
                <a:lnTo>
                  <a:pt x="128524" y="103250"/>
                </a:lnTo>
                <a:lnTo>
                  <a:pt x="139077" y="91694"/>
                </a:lnTo>
                <a:lnTo>
                  <a:pt x="124713" y="91694"/>
                </a:lnTo>
                <a:lnTo>
                  <a:pt x="94558" y="55118"/>
                </a:lnTo>
                <a:close/>
              </a:path>
              <a:path w="292734" h="105410">
                <a:moveTo>
                  <a:pt x="212217" y="0"/>
                </a:moveTo>
                <a:lnTo>
                  <a:pt x="209423" y="0"/>
                </a:lnTo>
                <a:lnTo>
                  <a:pt x="207009" y="1143"/>
                </a:lnTo>
                <a:lnTo>
                  <a:pt x="124713" y="91694"/>
                </a:lnTo>
                <a:lnTo>
                  <a:pt x="139077" y="91694"/>
                </a:lnTo>
                <a:lnTo>
                  <a:pt x="211327" y="12573"/>
                </a:lnTo>
                <a:lnTo>
                  <a:pt x="226645" y="12573"/>
                </a:lnTo>
                <a:lnTo>
                  <a:pt x="214883" y="1143"/>
                </a:lnTo>
                <a:lnTo>
                  <a:pt x="214883" y="635"/>
                </a:lnTo>
                <a:lnTo>
                  <a:pt x="212217" y="0"/>
                </a:lnTo>
                <a:close/>
              </a:path>
              <a:path w="292734" h="105410">
                <a:moveTo>
                  <a:pt x="226645" y="12573"/>
                </a:moveTo>
                <a:lnTo>
                  <a:pt x="211327" y="12573"/>
                </a:lnTo>
                <a:lnTo>
                  <a:pt x="261620" y="61595"/>
                </a:lnTo>
                <a:lnTo>
                  <a:pt x="264032" y="62864"/>
                </a:lnTo>
                <a:lnTo>
                  <a:pt x="266573" y="62357"/>
                </a:lnTo>
                <a:lnTo>
                  <a:pt x="268985" y="61213"/>
                </a:lnTo>
                <a:lnTo>
                  <a:pt x="270001" y="60198"/>
                </a:lnTo>
                <a:lnTo>
                  <a:pt x="277458" y="49275"/>
                </a:lnTo>
                <a:lnTo>
                  <a:pt x="264413" y="49275"/>
                </a:lnTo>
                <a:lnTo>
                  <a:pt x="226645" y="12573"/>
                </a:lnTo>
                <a:close/>
              </a:path>
              <a:path w="292734" h="105410">
                <a:moveTo>
                  <a:pt x="287654" y="20700"/>
                </a:moveTo>
                <a:lnTo>
                  <a:pt x="284733" y="20955"/>
                </a:lnTo>
                <a:lnTo>
                  <a:pt x="282321" y="22860"/>
                </a:lnTo>
                <a:lnTo>
                  <a:pt x="264413" y="49275"/>
                </a:lnTo>
                <a:lnTo>
                  <a:pt x="277458" y="49275"/>
                </a:lnTo>
                <a:lnTo>
                  <a:pt x="291592" y="28575"/>
                </a:lnTo>
                <a:lnTo>
                  <a:pt x="292607" y="26543"/>
                </a:lnTo>
                <a:lnTo>
                  <a:pt x="291592" y="23749"/>
                </a:lnTo>
                <a:lnTo>
                  <a:pt x="289686" y="21462"/>
                </a:lnTo>
                <a:lnTo>
                  <a:pt x="287654" y="20700"/>
                </a:lnTo>
                <a:close/>
              </a:path>
            </a:pathLst>
          </a:custGeom>
          <a:solidFill>
            <a:srgbClr val="FFFFFF">
              <a:alpha val="39999"/>
            </a:srgbClr>
          </a:solidFill>
        </p:spPr>
        <p:txBody>
          <a:bodyPr wrap="square" lIns="0" tIns="0" rIns="0" bIns="0" rtlCol="0"/>
          <a:lstStyle/>
          <a:p>
            <a:endParaRPr/>
          </a:p>
        </p:txBody>
      </p:sp>
      <p:sp>
        <p:nvSpPr>
          <p:cNvPr id="21" name="object 21"/>
          <p:cNvSpPr/>
          <p:nvPr/>
        </p:nvSpPr>
        <p:spPr>
          <a:xfrm>
            <a:off x="6952488" y="3037332"/>
            <a:ext cx="349250" cy="210820"/>
          </a:xfrm>
          <a:custGeom>
            <a:avLst/>
            <a:gdLst/>
            <a:ahLst/>
            <a:cxnLst/>
            <a:rect l="l" t="t" r="r" b="b"/>
            <a:pathLst>
              <a:path w="349250" h="210819">
                <a:moveTo>
                  <a:pt x="170687" y="0"/>
                </a:moveTo>
                <a:lnTo>
                  <a:pt x="3555" y="0"/>
                </a:lnTo>
                <a:lnTo>
                  <a:pt x="2158" y="888"/>
                </a:lnTo>
                <a:lnTo>
                  <a:pt x="761" y="2285"/>
                </a:lnTo>
                <a:lnTo>
                  <a:pt x="0" y="3428"/>
                </a:lnTo>
                <a:lnTo>
                  <a:pt x="0" y="206628"/>
                </a:lnTo>
                <a:lnTo>
                  <a:pt x="761" y="208025"/>
                </a:lnTo>
                <a:lnTo>
                  <a:pt x="3555" y="209803"/>
                </a:lnTo>
                <a:lnTo>
                  <a:pt x="5460" y="210312"/>
                </a:lnTo>
                <a:lnTo>
                  <a:pt x="343280" y="210312"/>
                </a:lnTo>
                <a:lnTo>
                  <a:pt x="345185" y="209803"/>
                </a:lnTo>
                <a:lnTo>
                  <a:pt x="347979" y="208025"/>
                </a:lnTo>
                <a:lnTo>
                  <a:pt x="348487" y="206628"/>
                </a:lnTo>
                <a:lnTo>
                  <a:pt x="348995" y="204977"/>
                </a:lnTo>
                <a:lnTo>
                  <a:pt x="348995" y="199389"/>
                </a:lnTo>
                <a:lnTo>
                  <a:pt x="10540" y="199389"/>
                </a:lnTo>
                <a:lnTo>
                  <a:pt x="10540" y="10159"/>
                </a:lnTo>
                <a:lnTo>
                  <a:pt x="170687" y="10159"/>
                </a:lnTo>
                <a:lnTo>
                  <a:pt x="172084" y="9525"/>
                </a:lnTo>
                <a:lnTo>
                  <a:pt x="173481" y="8127"/>
                </a:lnTo>
                <a:lnTo>
                  <a:pt x="173989" y="6730"/>
                </a:lnTo>
                <a:lnTo>
                  <a:pt x="174497" y="4825"/>
                </a:lnTo>
                <a:lnTo>
                  <a:pt x="173989" y="3428"/>
                </a:lnTo>
                <a:lnTo>
                  <a:pt x="173481" y="2285"/>
                </a:lnTo>
                <a:lnTo>
                  <a:pt x="172084" y="888"/>
                </a:lnTo>
                <a:lnTo>
                  <a:pt x="170687" y="0"/>
                </a:lnTo>
                <a:close/>
              </a:path>
              <a:path w="349250" h="210819">
                <a:moveTo>
                  <a:pt x="345185" y="0"/>
                </a:moveTo>
                <a:lnTo>
                  <a:pt x="188848" y="0"/>
                </a:lnTo>
                <a:lnTo>
                  <a:pt x="187451" y="888"/>
                </a:lnTo>
                <a:lnTo>
                  <a:pt x="186435" y="2285"/>
                </a:lnTo>
                <a:lnTo>
                  <a:pt x="185546" y="3428"/>
                </a:lnTo>
                <a:lnTo>
                  <a:pt x="185038" y="4825"/>
                </a:lnTo>
                <a:lnTo>
                  <a:pt x="185546" y="6730"/>
                </a:lnTo>
                <a:lnTo>
                  <a:pt x="186435" y="8127"/>
                </a:lnTo>
                <a:lnTo>
                  <a:pt x="187451" y="9525"/>
                </a:lnTo>
                <a:lnTo>
                  <a:pt x="188848" y="10159"/>
                </a:lnTo>
                <a:lnTo>
                  <a:pt x="337692" y="10159"/>
                </a:lnTo>
                <a:lnTo>
                  <a:pt x="337692" y="199389"/>
                </a:lnTo>
                <a:lnTo>
                  <a:pt x="348995" y="199389"/>
                </a:lnTo>
                <a:lnTo>
                  <a:pt x="348995" y="4825"/>
                </a:lnTo>
                <a:lnTo>
                  <a:pt x="348487" y="3428"/>
                </a:lnTo>
                <a:lnTo>
                  <a:pt x="347979" y="2285"/>
                </a:lnTo>
                <a:lnTo>
                  <a:pt x="346582" y="888"/>
                </a:lnTo>
                <a:lnTo>
                  <a:pt x="345185" y="0"/>
                </a:lnTo>
                <a:close/>
              </a:path>
            </a:pathLst>
          </a:custGeom>
          <a:solidFill>
            <a:srgbClr val="FFFFFF">
              <a:alpha val="39999"/>
            </a:srgbClr>
          </a:solidFill>
        </p:spPr>
        <p:txBody>
          <a:bodyPr wrap="square" lIns="0" tIns="0" rIns="0" bIns="0" rtlCol="0"/>
          <a:lstStyle/>
          <a:p>
            <a:endParaRPr/>
          </a:p>
        </p:txBody>
      </p:sp>
      <p:sp>
        <p:nvSpPr>
          <p:cNvPr id="22" name="object 22"/>
          <p:cNvSpPr/>
          <p:nvPr/>
        </p:nvSpPr>
        <p:spPr>
          <a:xfrm>
            <a:off x="7115556" y="3005327"/>
            <a:ext cx="10795" cy="41275"/>
          </a:xfrm>
          <a:custGeom>
            <a:avLst/>
            <a:gdLst/>
            <a:ahLst/>
            <a:cxnLst/>
            <a:rect l="l" t="t" r="r" b="b"/>
            <a:pathLst>
              <a:path w="10795" h="41275">
                <a:moveTo>
                  <a:pt x="5207" y="0"/>
                </a:moveTo>
                <a:lnTo>
                  <a:pt x="0" y="5207"/>
                </a:lnTo>
                <a:lnTo>
                  <a:pt x="508" y="35941"/>
                </a:lnTo>
                <a:lnTo>
                  <a:pt x="508" y="37719"/>
                </a:lnTo>
                <a:lnTo>
                  <a:pt x="2286" y="40512"/>
                </a:lnTo>
                <a:lnTo>
                  <a:pt x="3683" y="41148"/>
                </a:lnTo>
                <a:lnTo>
                  <a:pt x="6985" y="41148"/>
                </a:lnTo>
                <a:lnTo>
                  <a:pt x="8382" y="40512"/>
                </a:lnTo>
                <a:lnTo>
                  <a:pt x="9778" y="39116"/>
                </a:lnTo>
                <a:lnTo>
                  <a:pt x="10668" y="35941"/>
                </a:lnTo>
                <a:lnTo>
                  <a:pt x="10668" y="5207"/>
                </a:lnTo>
                <a:lnTo>
                  <a:pt x="9778" y="2032"/>
                </a:lnTo>
                <a:lnTo>
                  <a:pt x="8382" y="1143"/>
                </a:lnTo>
                <a:lnTo>
                  <a:pt x="6985" y="508"/>
                </a:lnTo>
                <a:lnTo>
                  <a:pt x="5207" y="0"/>
                </a:lnTo>
                <a:close/>
              </a:path>
            </a:pathLst>
          </a:custGeom>
          <a:solidFill>
            <a:srgbClr val="FFFFFF">
              <a:alpha val="39999"/>
            </a:srgbClr>
          </a:solidFill>
        </p:spPr>
        <p:txBody>
          <a:bodyPr wrap="square" lIns="0" tIns="0" rIns="0" bIns="0" rtlCol="0"/>
          <a:lstStyle/>
          <a:p>
            <a:endParaRPr/>
          </a:p>
        </p:txBody>
      </p:sp>
      <p:sp>
        <p:nvSpPr>
          <p:cNvPr id="23" name="object 23"/>
          <p:cNvSpPr/>
          <p:nvPr/>
        </p:nvSpPr>
        <p:spPr>
          <a:xfrm>
            <a:off x="7115556" y="3258311"/>
            <a:ext cx="10795" cy="62865"/>
          </a:xfrm>
          <a:custGeom>
            <a:avLst/>
            <a:gdLst/>
            <a:ahLst/>
            <a:cxnLst/>
            <a:rect l="l" t="t" r="r" b="b"/>
            <a:pathLst>
              <a:path w="10795" h="62864">
                <a:moveTo>
                  <a:pt x="5207" y="0"/>
                </a:moveTo>
                <a:lnTo>
                  <a:pt x="3810" y="508"/>
                </a:lnTo>
                <a:lnTo>
                  <a:pt x="2286" y="888"/>
                </a:lnTo>
                <a:lnTo>
                  <a:pt x="508" y="3683"/>
                </a:lnTo>
                <a:lnTo>
                  <a:pt x="508" y="5461"/>
                </a:lnTo>
                <a:lnTo>
                  <a:pt x="0" y="57276"/>
                </a:lnTo>
                <a:lnTo>
                  <a:pt x="508" y="59054"/>
                </a:lnTo>
                <a:lnTo>
                  <a:pt x="1397" y="60198"/>
                </a:lnTo>
                <a:lnTo>
                  <a:pt x="2286" y="61087"/>
                </a:lnTo>
                <a:lnTo>
                  <a:pt x="3683" y="61975"/>
                </a:lnTo>
                <a:lnTo>
                  <a:pt x="5207" y="62484"/>
                </a:lnTo>
                <a:lnTo>
                  <a:pt x="6985" y="61975"/>
                </a:lnTo>
                <a:lnTo>
                  <a:pt x="9778" y="60198"/>
                </a:lnTo>
                <a:lnTo>
                  <a:pt x="10160" y="59054"/>
                </a:lnTo>
                <a:lnTo>
                  <a:pt x="10668" y="57276"/>
                </a:lnTo>
                <a:lnTo>
                  <a:pt x="10668" y="5461"/>
                </a:lnTo>
                <a:lnTo>
                  <a:pt x="9778" y="2286"/>
                </a:lnTo>
                <a:lnTo>
                  <a:pt x="8382" y="888"/>
                </a:lnTo>
                <a:lnTo>
                  <a:pt x="5207" y="0"/>
                </a:lnTo>
                <a:close/>
              </a:path>
            </a:pathLst>
          </a:custGeom>
          <a:solidFill>
            <a:srgbClr val="FFFFFF">
              <a:alpha val="39999"/>
            </a:srgbClr>
          </a:solidFill>
        </p:spPr>
        <p:txBody>
          <a:bodyPr wrap="square" lIns="0" tIns="0" rIns="0" bIns="0" rtlCol="0"/>
          <a:lstStyle/>
          <a:p>
            <a:endParaRPr/>
          </a:p>
        </p:txBody>
      </p:sp>
      <p:sp>
        <p:nvSpPr>
          <p:cNvPr id="24" name="object 24"/>
          <p:cNvSpPr/>
          <p:nvPr/>
        </p:nvSpPr>
        <p:spPr>
          <a:xfrm>
            <a:off x="7018019" y="3258311"/>
            <a:ext cx="33655" cy="83820"/>
          </a:xfrm>
          <a:custGeom>
            <a:avLst/>
            <a:gdLst/>
            <a:ahLst/>
            <a:cxnLst/>
            <a:rect l="l" t="t" r="r" b="b"/>
            <a:pathLst>
              <a:path w="33654" h="83820">
                <a:moveTo>
                  <a:pt x="29082" y="0"/>
                </a:moveTo>
                <a:lnTo>
                  <a:pt x="27558" y="0"/>
                </a:lnTo>
                <a:lnTo>
                  <a:pt x="25907" y="508"/>
                </a:lnTo>
                <a:lnTo>
                  <a:pt x="24383" y="888"/>
                </a:lnTo>
                <a:lnTo>
                  <a:pt x="22986" y="2286"/>
                </a:lnTo>
                <a:lnTo>
                  <a:pt x="22478" y="3683"/>
                </a:lnTo>
                <a:lnTo>
                  <a:pt x="0" y="77597"/>
                </a:lnTo>
                <a:lnTo>
                  <a:pt x="0" y="80517"/>
                </a:lnTo>
                <a:lnTo>
                  <a:pt x="1015" y="81914"/>
                </a:lnTo>
                <a:lnTo>
                  <a:pt x="2412" y="82930"/>
                </a:lnTo>
                <a:lnTo>
                  <a:pt x="3682" y="83820"/>
                </a:lnTo>
                <a:lnTo>
                  <a:pt x="7111" y="83820"/>
                </a:lnTo>
                <a:lnTo>
                  <a:pt x="8635" y="82930"/>
                </a:lnTo>
                <a:lnTo>
                  <a:pt x="10159" y="81534"/>
                </a:lnTo>
                <a:lnTo>
                  <a:pt x="10795" y="80390"/>
                </a:lnTo>
                <a:lnTo>
                  <a:pt x="33527" y="5079"/>
                </a:lnTo>
                <a:lnTo>
                  <a:pt x="33020" y="3683"/>
                </a:lnTo>
                <a:lnTo>
                  <a:pt x="32003" y="1904"/>
                </a:lnTo>
                <a:lnTo>
                  <a:pt x="31114" y="888"/>
                </a:lnTo>
                <a:lnTo>
                  <a:pt x="29082" y="0"/>
                </a:lnTo>
                <a:close/>
              </a:path>
            </a:pathLst>
          </a:custGeom>
          <a:solidFill>
            <a:srgbClr val="FFFFFF">
              <a:alpha val="39999"/>
            </a:srgbClr>
          </a:solidFill>
        </p:spPr>
        <p:txBody>
          <a:bodyPr wrap="square" lIns="0" tIns="0" rIns="0" bIns="0" rtlCol="0"/>
          <a:lstStyle/>
          <a:p>
            <a:endParaRPr/>
          </a:p>
        </p:txBody>
      </p:sp>
      <p:sp>
        <p:nvSpPr>
          <p:cNvPr id="25" name="object 25"/>
          <p:cNvSpPr/>
          <p:nvPr/>
        </p:nvSpPr>
        <p:spPr>
          <a:xfrm>
            <a:off x="7191756" y="3258311"/>
            <a:ext cx="33655" cy="83820"/>
          </a:xfrm>
          <a:custGeom>
            <a:avLst/>
            <a:gdLst/>
            <a:ahLst/>
            <a:cxnLst/>
            <a:rect l="l" t="t" r="r" b="b"/>
            <a:pathLst>
              <a:path w="33654" h="83820">
                <a:moveTo>
                  <a:pt x="5715" y="0"/>
                </a:moveTo>
                <a:lnTo>
                  <a:pt x="3683" y="0"/>
                </a:lnTo>
                <a:lnTo>
                  <a:pt x="2413" y="888"/>
                </a:lnTo>
                <a:lnTo>
                  <a:pt x="1016" y="1904"/>
                </a:lnTo>
                <a:lnTo>
                  <a:pt x="0" y="3683"/>
                </a:lnTo>
                <a:lnTo>
                  <a:pt x="0" y="6730"/>
                </a:lnTo>
                <a:lnTo>
                  <a:pt x="22478" y="80390"/>
                </a:lnTo>
                <a:lnTo>
                  <a:pt x="22987" y="81534"/>
                </a:lnTo>
                <a:lnTo>
                  <a:pt x="24384" y="82930"/>
                </a:lnTo>
                <a:lnTo>
                  <a:pt x="25908" y="83820"/>
                </a:lnTo>
                <a:lnTo>
                  <a:pt x="29083" y="83820"/>
                </a:lnTo>
                <a:lnTo>
                  <a:pt x="31115" y="82930"/>
                </a:lnTo>
                <a:lnTo>
                  <a:pt x="32003" y="81914"/>
                </a:lnTo>
                <a:lnTo>
                  <a:pt x="33020" y="80517"/>
                </a:lnTo>
                <a:lnTo>
                  <a:pt x="33527" y="78993"/>
                </a:lnTo>
                <a:lnTo>
                  <a:pt x="33020" y="77597"/>
                </a:lnTo>
                <a:lnTo>
                  <a:pt x="10541" y="3683"/>
                </a:lnTo>
                <a:lnTo>
                  <a:pt x="10160" y="2286"/>
                </a:lnTo>
                <a:lnTo>
                  <a:pt x="8636" y="888"/>
                </a:lnTo>
                <a:lnTo>
                  <a:pt x="7112" y="508"/>
                </a:lnTo>
                <a:lnTo>
                  <a:pt x="5715" y="0"/>
                </a:lnTo>
                <a:close/>
              </a:path>
            </a:pathLst>
          </a:custGeom>
          <a:solidFill>
            <a:srgbClr val="FFFFFF">
              <a:alpha val="39999"/>
            </a:srgbClr>
          </a:solidFill>
        </p:spPr>
        <p:txBody>
          <a:bodyPr wrap="square" lIns="0" tIns="0" rIns="0" bIns="0" rtlCol="0"/>
          <a:lstStyle/>
          <a:p>
            <a:endParaRPr/>
          </a:p>
        </p:txBody>
      </p:sp>
      <p:sp>
        <p:nvSpPr>
          <p:cNvPr id="26" name="object 26"/>
          <p:cNvSpPr/>
          <p:nvPr/>
        </p:nvSpPr>
        <p:spPr>
          <a:xfrm>
            <a:off x="6952488" y="3263646"/>
            <a:ext cx="349250" cy="0"/>
          </a:xfrm>
          <a:custGeom>
            <a:avLst/>
            <a:gdLst/>
            <a:ahLst/>
            <a:cxnLst/>
            <a:rect l="l" t="t" r="r" b="b"/>
            <a:pathLst>
              <a:path w="349250">
                <a:moveTo>
                  <a:pt x="0" y="0"/>
                </a:moveTo>
                <a:lnTo>
                  <a:pt x="348995" y="0"/>
                </a:lnTo>
              </a:path>
            </a:pathLst>
          </a:custGeom>
          <a:ln w="10667">
            <a:solidFill>
              <a:srgbClr val="FFFFFF"/>
            </a:solidFill>
          </a:ln>
        </p:spPr>
        <p:txBody>
          <a:bodyPr wrap="square" lIns="0" tIns="0" rIns="0" bIns="0" rtlCol="0"/>
          <a:lstStyle/>
          <a:p>
            <a:endParaRPr/>
          </a:p>
        </p:txBody>
      </p:sp>
      <p:sp>
        <p:nvSpPr>
          <p:cNvPr id="27" name="object 27"/>
          <p:cNvSpPr/>
          <p:nvPr/>
        </p:nvSpPr>
        <p:spPr>
          <a:xfrm>
            <a:off x="5228844" y="4053840"/>
            <a:ext cx="401320" cy="295910"/>
          </a:xfrm>
          <a:custGeom>
            <a:avLst/>
            <a:gdLst/>
            <a:ahLst/>
            <a:cxnLst/>
            <a:rect l="l" t="t" r="r" b="b"/>
            <a:pathLst>
              <a:path w="401320" h="295910">
                <a:moveTo>
                  <a:pt x="394842" y="284480"/>
                </a:moveTo>
                <a:lnTo>
                  <a:pt x="5968" y="284480"/>
                </a:lnTo>
                <a:lnTo>
                  <a:pt x="4063" y="284988"/>
                </a:lnTo>
                <a:lnTo>
                  <a:pt x="2158" y="285750"/>
                </a:lnTo>
                <a:lnTo>
                  <a:pt x="1015" y="286639"/>
                </a:lnTo>
                <a:lnTo>
                  <a:pt x="507" y="288417"/>
                </a:lnTo>
                <a:lnTo>
                  <a:pt x="0" y="290322"/>
                </a:lnTo>
                <a:lnTo>
                  <a:pt x="507" y="292227"/>
                </a:lnTo>
                <a:lnTo>
                  <a:pt x="1015" y="293370"/>
                </a:lnTo>
                <a:lnTo>
                  <a:pt x="2158" y="294767"/>
                </a:lnTo>
                <a:lnTo>
                  <a:pt x="4063" y="295656"/>
                </a:lnTo>
                <a:lnTo>
                  <a:pt x="396493" y="295656"/>
                </a:lnTo>
                <a:lnTo>
                  <a:pt x="397890" y="294767"/>
                </a:lnTo>
                <a:lnTo>
                  <a:pt x="399414" y="293370"/>
                </a:lnTo>
                <a:lnTo>
                  <a:pt x="400303" y="292227"/>
                </a:lnTo>
                <a:lnTo>
                  <a:pt x="400811" y="290322"/>
                </a:lnTo>
                <a:lnTo>
                  <a:pt x="400303" y="288417"/>
                </a:lnTo>
                <a:lnTo>
                  <a:pt x="399414" y="286639"/>
                </a:lnTo>
                <a:lnTo>
                  <a:pt x="397890" y="285750"/>
                </a:lnTo>
                <a:lnTo>
                  <a:pt x="396493" y="284988"/>
                </a:lnTo>
                <a:lnTo>
                  <a:pt x="394842" y="284480"/>
                </a:lnTo>
                <a:close/>
              </a:path>
              <a:path w="401320" h="295910">
                <a:moveTo>
                  <a:pt x="225170" y="0"/>
                </a:moveTo>
                <a:lnTo>
                  <a:pt x="175132" y="0"/>
                </a:lnTo>
                <a:lnTo>
                  <a:pt x="168909" y="1143"/>
                </a:lnTo>
                <a:lnTo>
                  <a:pt x="163829" y="3429"/>
                </a:lnTo>
                <a:lnTo>
                  <a:pt x="160273" y="7620"/>
                </a:lnTo>
                <a:lnTo>
                  <a:pt x="157352" y="12954"/>
                </a:lnTo>
                <a:lnTo>
                  <a:pt x="151383" y="15112"/>
                </a:lnTo>
                <a:lnTo>
                  <a:pt x="145922" y="18796"/>
                </a:lnTo>
                <a:lnTo>
                  <a:pt x="141604" y="23622"/>
                </a:lnTo>
                <a:lnTo>
                  <a:pt x="138683" y="29464"/>
                </a:lnTo>
                <a:lnTo>
                  <a:pt x="138048" y="36195"/>
                </a:lnTo>
                <a:lnTo>
                  <a:pt x="138048" y="66293"/>
                </a:lnTo>
                <a:lnTo>
                  <a:pt x="138683" y="72009"/>
                </a:lnTo>
                <a:lnTo>
                  <a:pt x="141604" y="76962"/>
                </a:lnTo>
                <a:lnTo>
                  <a:pt x="145414" y="80645"/>
                </a:lnTo>
                <a:lnTo>
                  <a:pt x="150494" y="83185"/>
                </a:lnTo>
                <a:lnTo>
                  <a:pt x="150494" y="94996"/>
                </a:lnTo>
                <a:lnTo>
                  <a:pt x="151383" y="103759"/>
                </a:lnTo>
                <a:lnTo>
                  <a:pt x="153542" y="112903"/>
                </a:lnTo>
                <a:lnTo>
                  <a:pt x="157860" y="120523"/>
                </a:lnTo>
                <a:lnTo>
                  <a:pt x="162940" y="127635"/>
                </a:lnTo>
                <a:lnTo>
                  <a:pt x="162940" y="139192"/>
                </a:lnTo>
                <a:lnTo>
                  <a:pt x="161925" y="139192"/>
                </a:lnTo>
                <a:lnTo>
                  <a:pt x="160781" y="139700"/>
                </a:lnTo>
                <a:lnTo>
                  <a:pt x="118363" y="153162"/>
                </a:lnTo>
                <a:lnTo>
                  <a:pt x="80771" y="260223"/>
                </a:lnTo>
                <a:lnTo>
                  <a:pt x="80771" y="268732"/>
                </a:lnTo>
                <a:lnTo>
                  <a:pt x="82676" y="277368"/>
                </a:lnTo>
                <a:lnTo>
                  <a:pt x="87248" y="284480"/>
                </a:lnTo>
                <a:lnTo>
                  <a:pt x="111378" y="284480"/>
                </a:lnTo>
                <a:lnTo>
                  <a:pt x="105917" y="283591"/>
                </a:lnTo>
                <a:lnTo>
                  <a:pt x="100583" y="281305"/>
                </a:lnTo>
                <a:lnTo>
                  <a:pt x="96519" y="277876"/>
                </a:lnTo>
                <a:lnTo>
                  <a:pt x="93725" y="273177"/>
                </a:lnTo>
                <a:lnTo>
                  <a:pt x="92455" y="267843"/>
                </a:lnTo>
                <a:lnTo>
                  <a:pt x="92455" y="262509"/>
                </a:lnTo>
                <a:lnTo>
                  <a:pt x="108965" y="178181"/>
                </a:lnTo>
                <a:lnTo>
                  <a:pt x="156971" y="152654"/>
                </a:lnTo>
                <a:lnTo>
                  <a:pt x="169263" y="152654"/>
                </a:lnTo>
                <a:lnTo>
                  <a:pt x="168655" y="150368"/>
                </a:lnTo>
                <a:lnTo>
                  <a:pt x="170814" y="150368"/>
                </a:lnTo>
                <a:lnTo>
                  <a:pt x="172211" y="149733"/>
                </a:lnTo>
                <a:lnTo>
                  <a:pt x="173735" y="148336"/>
                </a:lnTo>
                <a:lnTo>
                  <a:pt x="174625" y="146939"/>
                </a:lnTo>
                <a:lnTo>
                  <a:pt x="174625" y="137414"/>
                </a:lnTo>
                <a:lnTo>
                  <a:pt x="237235" y="137414"/>
                </a:lnTo>
                <a:lnTo>
                  <a:pt x="237235" y="133477"/>
                </a:lnTo>
                <a:lnTo>
                  <a:pt x="199135" y="133477"/>
                </a:lnTo>
                <a:lnTo>
                  <a:pt x="189483" y="131572"/>
                </a:lnTo>
                <a:lnTo>
                  <a:pt x="161925" y="94996"/>
                </a:lnTo>
                <a:lnTo>
                  <a:pt x="161925" y="69342"/>
                </a:lnTo>
                <a:lnTo>
                  <a:pt x="150494" y="69342"/>
                </a:lnTo>
                <a:lnTo>
                  <a:pt x="149986" y="68072"/>
                </a:lnTo>
                <a:lnTo>
                  <a:pt x="149478" y="66293"/>
                </a:lnTo>
                <a:lnTo>
                  <a:pt x="149478" y="36195"/>
                </a:lnTo>
                <a:lnTo>
                  <a:pt x="150875" y="31242"/>
                </a:lnTo>
                <a:lnTo>
                  <a:pt x="153542" y="27305"/>
                </a:lnTo>
                <a:lnTo>
                  <a:pt x="157352" y="24511"/>
                </a:lnTo>
                <a:lnTo>
                  <a:pt x="162432" y="23622"/>
                </a:lnTo>
                <a:lnTo>
                  <a:pt x="164337" y="23114"/>
                </a:lnTo>
                <a:lnTo>
                  <a:pt x="168909" y="16002"/>
                </a:lnTo>
                <a:lnTo>
                  <a:pt x="169798" y="14351"/>
                </a:lnTo>
                <a:lnTo>
                  <a:pt x="171322" y="12954"/>
                </a:lnTo>
                <a:lnTo>
                  <a:pt x="173227" y="12065"/>
                </a:lnTo>
                <a:lnTo>
                  <a:pt x="175132" y="11557"/>
                </a:lnTo>
                <a:lnTo>
                  <a:pt x="252523" y="11557"/>
                </a:lnTo>
                <a:lnTo>
                  <a:pt x="251840" y="10668"/>
                </a:lnTo>
                <a:lnTo>
                  <a:pt x="244347" y="4826"/>
                </a:lnTo>
                <a:lnTo>
                  <a:pt x="235457" y="1143"/>
                </a:lnTo>
                <a:lnTo>
                  <a:pt x="225170" y="0"/>
                </a:lnTo>
                <a:close/>
              </a:path>
              <a:path w="401320" h="295910">
                <a:moveTo>
                  <a:pt x="275335" y="193929"/>
                </a:moveTo>
                <a:lnTo>
                  <a:pt x="124840" y="193929"/>
                </a:lnTo>
                <a:lnTo>
                  <a:pt x="120268" y="194818"/>
                </a:lnTo>
                <a:lnTo>
                  <a:pt x="116458" y="197231"/>
                </a:lnTo>
                <a:lnTo>
                  <a:pt x="113791" y="201168"/>
                </a:lnTo>
                <a:lnTo>
                  <a:pt x="112981" y="205105"/>
                </a:lnTo>
                <a:lnTo>
                  <a:pt x="112902" y="284480"/>
                </a:lnTo>
                <a:lnTo>
                  <a:pt x="124840" y="284480"/>
                </a:lnTo>
                <a:lnTo>
                  <a:pt x="124332" y="284099"/>
                </a:lnTo>
                <a:lnTo>
                  <a:pt x="124332" y="205486"/>
                </a:lnTo>
                <a:lnTo>
                  <a:pt x="124840" y="205105"/>
                </a:lnTo>
                <a:lnTo>
                  <a:pt x="287438" y="205105"/>
                </a:lnTo>
                <a:lnTo>
                  <a:pt x="286511" y="201168"/>
                </a:lnTo>
                <a:lnTo>
                  <a:pt x="284098" y="197231"/>
                </a:lnTo>
                <a:lnTo>
                  <a:pt x="280034" y="194818"/>
                </a:lnTo>
                <a:lnTo>
                  <a:pt x="275335" y="193929"/>
                </a:lnTo>
                <a:close/>
              </a:path>
              <a:path w="401320" h="295910">
                <a:moveTo>
                  <a:pt x="287438" y="205105"/>
                </a:moveTo>
                <a:lnTo>
                  <a:pt x="275716" y="205105"/>
                </a:lnTo>
                <a:lnTo>
                  <a:pt x="275716" y="284480"/>
                </a:lnTo>
                <a:lnTo>
                  <a:pt x="287527" y="284480"/>
                </a:lnTo>
                <a:lnTo>
                  <a:pt x="287438" y="205105"/>
                </a:lnTo>
                <a:close/>
              </a:path>
              <a:path w="401320" h="295910">
                <a:moveTo>
                  <a:pt x="280828" y="152654"/>
                </a:moveTo>
                <a:lnTo>
                  <a:pt x="243458" y="152654"/>
                </a:lnTo>
                <a:lnTo>
                  <a:pt x="278638" y="163830"/>
                </a:lnTo>
                <a:lnTo>
                  <a:pt x="284606" y="167005"/>
                </a:lnTo>
                <a:lnTo>
                  <a:pt x="288925" y="171958"/>
                </a:lnTo>
                <a:lnTo>
                  <a:pt x="291083" y="178181"/>
                </a:lnTo>
                <a:lnTo>
                  <a:pt x="307847" y="262509"/>
                </a:lnTo>
                <a:lnTo>
                  <a:pt x="308355" y="267843"/>
                </a:lnTo>
                <a:lnTo>
                  <a:pt x="306958" y="273177"/>
                </a:lnTo>
                <a:lnTo>
                  <a:pt x="303783" y="277876"/>
                </a:lnTo>
                <a:lnTo>
                  <a:pt x="299465" y="281305"/>
                </a:lnTo>
                <a:lnTo>
                  <a:pt x="294893" y="283591"/>
                </a:lnTo>
                <a:lnTo>
                  <a:pt x="289432" y="284480"/>
                </a:lnTo>
                <a:lnTo>
                  <a:pt x="313308" y="284480"/>
                </a:lnTo>
                <a:lnTo>
                  <a:pt x="317626" y="277368"/>
                </a:lnTo>
                <a:lnTo>
                  <a:pt x="320039" y="268732"/>
                </a:lnTo>
                <a:lnTo>
                  <a:pt x="319531" y="260223"/>
                </a:lnTo>
                <a:lnTo>
                  <a:pt x="302767" y="176149"/>
                </a:lnTo>
                <a:lnTo>
                  <a:pt x="282447" y="153162"/>
                </a:lnTo>
                <a:lnTo>
                  <a:pt x="280828" y="152654"/>
                </a:lnTo>
                <a:close/>
              </a:path>
              <a:path w="401320" h="295910">
                <a:moveTo>
                  <a:pt x="169263" y="152654"/>
                </a:moveTo>
                <a:lnTo>
                  <a:pt x="156971" y="152654"/>
                </a:lnTo>
                <a:lnTo>
                  <a:pt x="159765" y="162179"/>
                </a:lnTo>
                <a:lnTo>
                  <a:pt x="200025" y="186817"/>
                </a:lnTo>
                <a:lnTo>
                  <a:pt x="210819" y="185801"/>
                </a:lnTo>
                <a:lnTo>
                  <a:pt x="220598" y="182372"/>
                </a:lnTo>
                <a:lnTo>
                  <a:pt x="229488" y="177037"/>
                </a:lnTo>
                <a:lnTo>
                  <a:pt x="230833" y="175641"/>
                </a:lnTo>
                <a:lnTo>
                  <a:pt x="200025" y="175641"/>
                </a:lnTo>
                <a:lnTo>
                  <a:pt x="190880" y="174244"/>
                </a:lnTo>
                <a:lnTo>
                  <a:pt x="182498" y="170561"/>
                </a:lnTo>
                <a:lnTo>
                  <a:pt x="175640" y="165227"/>
                </a:lnTo>
                <a:lnTo>
                  <a:pt x="170814" y="158496"/>
                </a:lnTo>
                <a:lnTo>
                  <a:pt x="169263" y="152654"/>
                </a:lnTo>
                <a:close/>
              </a:path>
              <a:path w="401320" h="295910">
                <a:moveTo>
                  <a:pt x="237235" y="137922"/>
                </a:moveTo>
                <a:lnTo>
                  <a:pt x="225678" y="137922"/>
                </a:lnTo>
                <a:lnTo>
                  <a:pt x="225678" y="145034"/>
                </a:lnTo>
                <a:lnTo>
                  <a:pt x="226186" y="146939"/>
                </a:lnTo>
                <a:lnTo>
                  <a:pt x="227075" y="148336"/>
                </a:lnTo>
                <a:lnTo>
                  <a:pt x="228091" y="149733"/>
                </a:lnTo>
                <a:lnTo>
                  <a:pt x="229742" y="150368"/>
                </a:lnTo>
                <a:lnTo>
                  <a:pt x="231647" y="150368"/>
                </a:lnTo>
                <a:lnTo>
                  <a:pt x="229488" y="158496"/>
                </a:lnTo>
                <a:lnTo>
                  <a:pt x="224662" y="165227"/>
                </a:lnTo>
                <a:lnTo>
                  <a:pt x="218312" y="170561"/>
                </a:lnTo>
                <a:lnTo>
                  <a:pt x="209930" y="174244"/>
                </a:lnTo>
                <a:lnTo>
                  <a:pt x="200025" y="175641"/>
                </a:lnTo>
                <a:lnTo>
                  <a:pt x="230833" y="175641"/>
                </a:lnTo>
                <a:lnTo>
                  <a:pt x="235965" y="170307"/>
                </a:lnTo>
                <a:lnTo>
                  <a:pt x="241045" y="162179"/>
                </a:lnTo>
                <a:lnTo>
                  <a:pt x="243458" y="152654"/>
                </a:lnTo>
                <a:lnTo>
                  <a:pt x="280828" y="152654"/>
                </a:lnTo>
                <a:lnTo>
                  <a:pt x="239521" y="139700"/>
                </a:lnTo>
                <a:lnTo>
                  <a:pt x="238632" y="139192"/>
                </a:lnTo>
                <a:lnTo>
                  <a:pt x="237235" y="139192"/>
                </a:lnTo>
                <a:lnTo>
                  <a:pt x="237235" y="137922"/>
                </a:lnTo>
                <a:close/>
              </a:path>
              <a:path w="401320" h="295910">
                <a:moveTo>
                  <a:pt x="237235" y="137414"/>
                </a:moveTo>
                <a:lnTo>
                  <a:pt x="174625" y="137414"/>
                </a:lnTo>
                <a:lnTo>
                  <a:pt x="182117" y="141097"/>
                </a:lnTo>
                <a:lnTo>
                  <a:pt x="190500" y="143637"/>
                </a:lnTo>
                <a:lnTo>
                  <a:pt x="198881" y="144526"/>
                </a:lnTo>
                <a:lnTo>
                  <a:pt x="200025" y="144526"/>
                </a:lnTo>
                <a:lnTo>
                  <a:pt x="209422" y="143637"/>
                </a:lnTo>
                <a:lnTo>
                  <a:pt x="217804" y="141605"/>
                </a:lnTo>
                <a:lnTo>
                  <a:pt x="225678" y="137922"/>
                </a:lnTo>
                <a:lnTo>
                  <a:pt x="237235" y="137922"/>
                </a:lnTo>
                <a:lnTo>
                  <a:pt x="237235" y="137414"/>
                </a:lnTo>
                <a:close/>
              </a:path>
              <a:path w="401320" h="295910">
                <a:moveTo>
                  <a:pt x="248449" y="53721"/>
                </a:moveTo>
                <a:lnTo>
                  <a:pt x="231647" y="53721"/>
                </a:lnTo>
                <a:lnTo>
                  <a:pt x="233552" y="54229"/>
                </a:lnTo>
                <a:lnTo>
                  <a:pt x="235457" y="55118"/>
                </a:lnTo>
                <a:lnTo>
                  <a:pt x="236981" y="56261"/>
                </a:lnTo>
                <a:lnTo>
                  <a:pt x="237616" y="58166"/>
                </a:lnTo>
                <a:lnTo>
                  <a:pt x="238125" y="60452"/>
                </a:lnTo>
                <a:lnTo>
                  <a:pt x="238125" y="96647"/>
                </a:lnTo>
                <a:lnTo>
                  <a:pt x="214121" y="130683"/>
                </a:lnTo>
                <a:lnTo>
                  <a:pt x="199135" y="133477"/>
                </a:lnTo>
                <a:lnTo>
                  <a:pt x="237235" y="133477"/>
                </a:lnTo>
                <a:lnTo>
                  <a:pt x="237235" y="128651"/>
                </a:lnTo>
                <a:lnTo>
                  <a:pt x="242950" y="121412"/>
                </a:lnTo>
                <a:lnTo>
                  <a:pt x="246506" y="113792"/>
                </a:lnTo>
                <a:lnTo>
                  <a:pt x="249427" y="105156"/>
                </a:lnTo>
                <a:lnTo>
                  <a:pt x="249935" y="96647"/>
                </a:lnTo>
                <a:lnTo>
                  <a:pt x="249935" y="83185"/>
                </a:lnTo>
                <a:lnTo>
                  <a:pt x="254888" y="80645"/>
                </a:lnTo>
                <a:lnTo>
                  <a:pt x="259206" y="76962"/>
                </a:lnTo>
                <a:lnTo>
                  <a:pt x="261365" y="72009"/>
                </a:lnTo>
                <a:lnTo>
                  <a:pt x="261840" y="69342"/>
                </a:lnTo>
                <a:lnTo>
                  <a:pt x="249935" y="69342"/>
                </a:lnTo>
                <a:lnTo>
                  <a:pt x="249935" y="60452"/>
                </a:lnTo>
                <a:lnTo>
                  <a:pt x="248919" y="54737"/>
                </a:lnTo>
                <a:lnTo>
                  <a:pt x="248449" y="53721"/>
                </a:lnTo>
                <a:close/>
              </a:path>
              <a:path w="401320" h="295910">
                <a:moveTo>
                  <a:pt x="231647" y="42418"/>
                </a:moveTo>
                <a:lnTo>
                  <a:pt x="168909" y="42418"/>
                </a:lnTo>
                <a:lnTo>
                  <a:pt x="162940" y="43307"/>
                </a:lnTo>
                <a:lnTo>
                  <a:pt x="157860" y="46101"/>
                </a:lnTo>
                <a:lnTo>
                  <a:pt x="154050" y="49530"/>
                </a:lnTo>
                <a:lnTo>
                  <a:pt x="151383" y="54737"/>
                </a:lnTo>
                <a:lnTo>
                  <a:pt x="150494" y="60452"/>
                </a:lnTo>
                <a:lnTo>
                  <a:pt x="150494" y="69342"/>
                </a:lnTo>
                <a:lnTo>
                  <a:pt x="161925" y="69342"/>
                </a:lnTo>
                <a:lnTo>
                  <a:pt x="161925" y="60452"/>
                </a:lnTo>
                <a:lnTo>
                  <a:pt x="162432" y="58166"/>
                </a:lnTo>
                <a:lnTo>
                  <a:pt x="163448" y="56261"/>
                </a:lnTo>
                <a:lnTo>
                  <a:pt x="164845" y="55118"/>
                </a:lnTo>
                <a:lnTo>
                  <a:pt x="166750" y="54229"/>
                </a:lnTo>
                <a:lnTo>
                  <a:pt x="168909" y="53721"/>
                </a:lnTo>
                <a:lnTo>
                  <a:pt x="248449" y="53721"/>
                </a:lnTo>
                <a:lnTo>
                  <a:pt x="246506" y="49530"/>
                </a:lnTo>
                <a:lnTo>
                  <a:pt x="242442" y="46101"/>
                </a:lnTo>
                <a:lnTo>
                  <a:pt x="237235" y="43307"/>
                </a:lnTo>
                <a:lnTo>
                  <a:pt x="231647" y="42418"/>
                </a:lnTo>
                <a:close/>
              </a:path>
              <a:path w="401320" h="295910">
                <a:moveTo>
                  <a:pt x="252523" y="11557"/>
                </a:moveTo>
                <a:lnTo>
                  <a:pt x="225170" y="11557"/>
                </a:lnTo>
                <a:lnTo>
                  <a:pt x="233552" y="12954"/>
                </a:lnTo>
                <a:lnTo>
                  <a:pt x="240537" y="16002"/>
                </a:lnTo>
                <a:lnTo>
                  <a:pt x="245998" y="21336"/>
                </a:lnTo>
                <a:lnTo>
                  <a:pt x="249427" y="28067"/>
                </a:lnTo>
                <a:lnTo>
                  <a:pt x="250825" y="36195"/>
                </a:lnTo>
                <a:lnTo>
                  <a:pt x="250825" y="68072"/>
                </a:lnTo>
                <a:lnTo>
                  <a:pt x="249935" y="69342"/>
                </a:lnTo>
                <a:lnTo>
                  <a:pt x="261840" y="69342"/>
                </a:lnTo>
                <a:lnTo>
                  <a:pt x="262381" y="66293"/>
                </a:lnTo>
                <a:lnTo>
                  <a:pt x="262381" y="36195"/>
                </a:lnTo>
                <a:lnTo>
                  <a:pt x="261365" y="26416"/>
                </a:lnTo>
                <a:lnTo>
                  <a:pt x="257301" y="17780"/>
                </a:lnTo>
                <a:lnTo>
                  <a:pt x="252523" y="11557"/>
                </a:lnTo>
                <a:close/>
              </a:path>
            </a:pathLst>
          </a:custGeom>
          <a:solidFill>
            <a:srgbClr val="FFFFFF">
              <a:alpha val="30195"/>
            </a:srgbClr>
          </a:solidFill>
        </p:spPr>
        <p:txBody>
          <a:bodyPr wrap="square" lIns="0" tIns="0" rIns="0" bIns="0" rtlCol="0"/>
          <a:lstStyle/>
          <a:p>
            <a:endParaRPr/>
          </a:p>
        </p:txBody>
      </p:sp>
      <p:sp>
        <p:nvSpPr>
          <p:cNvPr id="28" name="object 28"/>
          <p:cNvSpPr/>
          <p:nvPr/>
        </p:nvSpPr>
        <p:spPr>
          <a:xfrm>
            <a:off x="5411723" y="4283964"/>
            <a:ext cx="36830" cy="35560"/>
          </a:xfrm>
          <a:custGeom>
            <a:avLst/>
            <a:gdLst/>
            <a:ahLst/>
            <a:cxnLst/>
            <a:rect l="l" t="t" r="r" b="b"/>
            <a:pathLst>
              <a:path w="36829" h="35560">
                <a:moveTo>
                  <a:pt x="17906" y="0"/>
                </a:moveTo>
                <a:lnTo>
                  <a:pt x="0" y="17272"/>
                </a:lnTo>
                <a:lnTo>
                  <a:pt x="1015" y="23113"/>
                </a:lnTo>
                <a:lnTo>
                  <a:pt x="3048" y="27940"/>
                </a:lnTo>
                <a:lnTo>
                  <a:pt x="7365" y="31623"/>
                </a:lnTo>
                <a:lnTo>
                  <a:pt x="12446" y="34417"/>
                </a:lnTo>
                <a:lnTo>
                  <a:pt x="17906" y="35052"/>
                </a:lnTo>
                <a:lnTo>
                  <a:pt x="24129" y="34417"/>
                </a:lnTo>
                <a:lnTo>
                  <a:pt x="29210" y="31623"/>
                </a:lnTo>
                <a:lnTo>
                  <a:pt x="32765" y="27940"/>
                </a:lnTo>
                <a:lnTo>
                  <a:pt x="35045" y="24003"/>
                </a:lnTo>
                <a:lnTo>
                  <a:pt x="17906" y="24003"/>
                </a:lnTo>
                <a:lnTo>
                  <a:pt x="16255" y="23494"/>
                </a:lnTo>
                <a:lnTo>
                  <a:pt x="14350" y="22606"/>
                </a:lnTo>
                <a:lnTo>
                  <a:pt x="12953" y="21209"/>
                </a:lnTo>
                <a:lnTo>
                  <a:pt x="11937" y="19558"/>
                </a:lnTo>
                <a:lnTo>
                  <a:pt x="11429" y="17272"/>
                </a:lnTo>
                <a:lnTo>
                  <a:pt x="11937" y="15493"/>
                </a:lnTo>
                <a:lnTo>
                  <a:pt x="12953" y="13843"/>
                </a:lnTo>
                <a:lnTo>
                  <a:pt x="14350" y="12446"/>
                </a:lnTo>
                <a:lnTo>
                  <a:pt x="16255" y="11556"/>
                </a:lnTo>
                <a:lnTo>
                  <a:pt x="17906" y="11049"/>
                </a:lnTo>
                <a:lnTo>
                  <a:pt x="35045" y="11049"/>
                </a:lnTo>
                <a:lnTo>
                  <a:pt x="32765" y="7112"/>
                </a:lnTo>
                <a:lnTo>
                  <a:pt x="29210" y="3048"/>
                </a:lnTo>
                <a:lnTo>
                  <a:pt x="24129" y="888"/>
                </a:lnTo>
                <a:lnTo>
                  <a:pt x="17906" y="0"/>
                </a:lnTo>
                <a:close/>
              </a:path>
              <a:path w="36829" h="35560">
                <a:moveTo>
                  <a:pt x="35045" y="11049"/>
                </a:moveTo>
                <a:lnTo>
                  <a:pt x="17906" y="11049"/>
                </a:lnTo>
                <a:lnTo>
                  <a:pt x="20320" y="11556"/>
                </a:lnTo>
                <a:lnTo>
                  <a:pt x="22225" y="12446"/>
                </a:lnTo>
                <a:lnTo>
                  <a:pt x="23622" y="13843"/>
                </a:lnTo>
                <a:lnTo>
                  <a:pt x="24637" y="15493"/>
                </a:lnTo>
                <a:lnTo>
                  <a:pt x="24891" y="17272"/>
                </a:lnTo>
                <a:lnTo>
                  <a:pt x="24637" y="19558"/>
                </a:lnTo>
                <a:lnTo>
                  <a:pt x="23622" y="21209"/>
                </a:lnTo>
                <a:lnTo>
                  <a:pt x="22225" y="22606"/>
                </a:lnTo>
                <a:lnTo>
                  <a:pt x="20320" y="23494"/>
                </a:lnTo>
                <a:lnTo>
                  <a:pt x="17906" y="24003"/>
                </a:lnTo>
                <a:lnTo>
                  <a:pt x="35045" y="24003"/>
                </a:lnTo>
                <a:lnTo>
                  <a:pt x="35560" y="23113"/>
                </a:lnTo>
                <a:lnTo>
                  <a:pt x="36575" y="17272"/>
                </a:lnTo>
                <a:lnTo>
                  <a:pt x="35560" y="11937"/>
                </a:lnTo>
                <a:lnTo>
                  <a:pt x="35045" y="11049"/>
                </a:lnTo>
                <a:close/>
              </a:path>
            </a:pathLst>
          </a:custGeom>
          <a:solidFill>
            <a:srgbClr val="FFFFFF">
              <a:alpha val="30195"/>
            </a:srgbClr>
          </a:solidFill>
        </p:spPr>
        <p:txBody>
          <a:bodyPr wrap="square" lIns="0" tIns="0" rIns="0" bIns="0" rtlCol="0"/>
          <a:lstStyle/>
          <a:p>
            <a:endParaRPr/>
          </a:p>
        </p:txBody>
      </p:sp>
      <p:sp>
        <p:nvSpPr>
          <p:cNvPr id="29" name="object 29"/>
          <p:cNvSpPr/>
          <p:nvPr/>
        </p:nvSpPr>
        <p:spPr>
          <a:xfrm>
            <a:off x="3578352" y="3009900"/>
            <a:ext cx="295910" cy="326390"/>
          </a:xfrm>
          <a:custGeom>
            <a:avLst/>
            <a:gdLst/>
            <a:ahLst/>
            <a:cxnLst/>
            <a:rect l="l" t="t" r="r" b="b"/>
            <a:pathLst>
              <a:path w="295910" h="326389">
                <a:moveTo>
                  <a:pt x="282194" y="94614"/>
                </a:moveTo>
                <a:lnTo>
                  <a:pt x="38481" y="94614"/>
                </a:lnTo>
                <a:lnTo>
                  <a:pt x="37592" y="99060"/>
                </a:lnTo>
                <a:lnTo>
                  <a:pt x="35687" y="112522"/>
                </a:lnTo>
                <a:lnTo>
                  <a:pt x="35687" y="125984"/>
                </a:lnTo>
                <a:lnTo>
                  <a:pt x="37084" y="139573"/>
                </a:lnTo>
                <a:lnTo>
                  <a:pt x="0" y="203580"/>
                </a:lnTo>
                <a:lnTo>
                  <a:pt x="40894" y="212725"/>
                </a:lnTo>
                <a:lnTo>
                  <a:pt x="40894" y="278891"/>
                </a:lnTo>
                <a:lnTo>
                  <a:pt x="95250" y="278891"/>
                </a:lnTo>
                <a:lnTo>
                  <a:pt x="95250" y="326136"/>
                </a:lnTo>
                <a:lnTo>
                  <a:pt x="225044" y="326136"/>
                </a:lnTo>
                <a:lnTo>
                  <a:pt x="225044" y="315849"/>
                </a:lnTo>
                <a:lnTo>
                  <a:pt x="105790" y="315849"/>
                </a:lnTo>
                <a:lnTo>
                  <a:pt x="105790" y="268350"/>
                </a:lnTo>
                <a:lnTo>
                  <a:pt x="51435" y="268350"/>
                </a:lnTo>
                <a:lnTo>
                  <a:pt x="51435" y="204088"/>
                </a:lnTo>
                <a:lnTo>
                  <a:pt x="16763" y="196341"/>
                </a:lnTo>
                <a:lnTo>
                  <a:pt x="48387" y="141350"/>
                </a:lnTo>
                <a:lnTo>
                  <a:pt x="47878" y="139573"/>
                </a:lnTo>
                <a:lnTo>
                  <a:pt x="46482" y="127888"/>
                </a:lnTo>
                <a:lnTo>
                  <a:pt x="46482" y="116204"/>
                </a:lnTo>
                <a:lnTo>
                  <a:pt x="47878" y="105283"/>
                </a:lnTo>
                <a:lnTo>
                  <a:pt x="283787" y="105283"/>
                </a:lnTo>
                <a:lnTo>
                  <a:pt x="282701" y="99060"/>
                </a:lnTo>
                <a:lnTo>
                  <a:pt x="282194" y="94614"/>
                </a:lnTo>
                <a:close/>
              </a:path>
              <a:path w="295910" h="326389">
                <a:moveTo>
                  <a:pt x="283787" y="105283"/>
                </a:moveTo>
                <a:lnTo>
                  <a:pt x="272923" y="105283"/>
                </a:lnTo>
                <a:lnTo>
                  <a:pt x="274320" y="121158"/>
                </a:lnTo>
                <a:lnTo>
                  <a:pt x="274197" y="141350"/>
                </a:lnTo>
                <a:lnTo>
                  <a:pt x="265430" y="186182"/>
                </a:lnTo>
                <a:lnTo>
                  <a:pt x="240792" y="225298"/>
                </a:lnTo>
                <a:lnTo>
                  <a:pt x="214502" y="247396"/>
                </a:lnTo>
                <a:lnTo>
                  <a:pt x="214502" y="315849"/>
                </a:lnTo>
                <a:lnTo>
                  <a:pt x="225044" y="315849"/>
                </a:lnTo>
                <a:lnTo>
                  <a:pt x="225044" y="253237"/>
                </a:lnTo>
                <a:lnTo>
                  <a:pt x="238633" y="242315"/>
                </a:lnTo>
                <a:lnTo>
                  <a:pt x="269367" y="203580"/>
                </a:lnTo>
                <a:lnTo>
                  <a:pt x="284225" y="156717"/>
                </a:lnTo>
                <a:lnTo>
                  <a:pt x="285114" y="121158"/>
                </a:lnTo>
                <a:lnTo>
                  <a:pt x="284607" y="109982"/>
                </a:lnTo>
                <a:lnTo>
                  <a:pt x="283787" y="105283"/>
                </a:lnTo>
                <a:close/>
              </a:path>
              <a:path w="295910" h="326389">
                <a:moveTo>
                  <a:pt x="78994" y="0"/>
                </a:moveTo>
                <a:lnTo>
                  <a:pt x="40894" y="17907"/>
                </a:lnTo>
                <a:lnTo>
                  <a:pt x="30225" y="47244"/>
                </a:lnTo>
                <a:lnTo>
                  <a:pt x="31114" y="56896"/>
                </a:lnTo>
                <a:lnTo>
                  <a:pt x="34036" y="65659"/>
                </a:lnTo>
                <a:lnTo>
                  <a:pt x="38100" y="73787"/>
                </a:lnTo>
                <a:lnTo>
                  <a:pt x="44069" y="80645"/>
                </a:lnTo>
                <a:lnTo>
                  <a:pt x="51435" y="86867"/>
                </a:lnTo>
                <a:lnTo>
                  <a:pt x="51435" y="94614"/>
                </a:lnTo>
                <a:lnTo>
                  <a:pt x="62737" y="94614"/>
                </a:lnTo>
                <a:lnTo>
                  <a:pt x="62737" y="80645"/>
                </a:lnTo>
                <a:lnTo>
                  <a:pt x="59817" y="79248"/>
                </a:lnTo>
                <a:lnTo>
                  <a:pt x="53339" y="74802"/>
                </a:lnTo>
                <a:lnTo>
                  <a:pt x="48387" y="68961"/>
                </a:lnTo>
                <a:lnTo>
                  <a:pt x="44069" y="62611"/>
                </a:lnTo>
                <a:lnTo>
                  <a:pt x="41910" y="54990"/>
                </a:lnTo>
                <a:lnTo>
                  <a:pt x="40894" y="47244"/>
                </a:lnTo>
                <a:lnTo>
                  <a:pt x="42418" y="37719"/>
                </a:lnTo>
                <a:lnTo>
                  <a:pt x="78994" y="10287"/>
                </a:lnTo>
                <a:lnTo>
                  <a:pt x="109220" y="10287"/>
                </a:lnTo>
                <a:lnTo>
                  <a:pt x="100330" y="4952"/>
                </a:lnTo>
                <a:lnTo>
                  <a:pt x="90043" y="1397"/>
                </a:lnTo>
                <a:lnTo>
                  <a:pt x="78994" y="0"/>
                </a:lnTo>
                <a:close/>
              </a:path>
              <a:path w="295910" h="326389">
                <a:moveTo>
                  <a:pt x="78994" y="31496"/>
                </a:moveTo>
                <a:lnTo>
                  <a:pt x="72517" y="32892"/>
                </a:lnTo>
                <a:lnTo>
                  <a:pt x="67310" y="36575"/>
                </a:lnTo>
                <a:lnTo>
                  <a:pt x="64135" y="41528"/>
                </a:lnTo>
                <a:lnTo>
                  <a:pt x="62737" y="47244"/>
                </a:lnTo>
                <a:lnTo>
                  <a:pt x="63246" y="52197"/>
                </a:lnTo>
                <a:lnTo>
                  <a:pt x="65532" y="56896"/>
                </a:lnTo>
                <a:lnTo>
                  <a:pt x="69214" y="59816"/>
                </a:lnTo>
                <a:lnTo>
                  <a:pt x="73278" y="62229"/>
                </a:lnTo>
                <a:lnTo>
                  <a:pt x="73278" y="94614"/>
                </a:lnTo>
                <a:lnTo>
                  <a:pt x="84074" y="94614"/>
                </a:lnTo>
                <a:lnTo>
                  <a:pt x="84074" y="62229"/>
                </a:lnTo>
                <a:lnTo>
                  <a:pt x="88519" y="59816"/>
                </a:lnTo>
                <a:lnTo>
                  <a:pt x="91948" y="56896"/>
                </a:lnTo>
                <a:lnTo>
                  <a:pt x="94100" y="52704"/>
                </a:lnTo>
                <a:lnTo>
                  <a:pt x="78994" y="52704"/>
                </a:lnTo>
                <a:lnTo>
                  <a:pt x="77088" y="52197"/>
                </a:lnTo>
                <a:lnTo>
                  <a:pt x="75692" y="51688"/>
                </a:lnTo>
                <a:lnTo>
                  <a:pt x="74168" y="50291"/>
                </a:lnTo>
                <a:lnTo>
                  <a:pt x="73787" y="49149"/>
                </a:lnTo>
                <a:lnTo>
                  <a:pt x="73278" y="47244"/>
                </a:lnTo>
                <a:lnTo>
                  <a:pt x="73787" y="45847"/>
                </a:lnTo>
                <a:lnTo>
                  <a:pt x="74168" y="44069"/>
                </a:lnTo>
                <a:lnTo>
                  <a:pt x="75692" y="43307"/>
                </a:lnTo>
                <a:lnTo>
                  <a:pt x="77088" y="42417"/>
                </a:lnTo>
                <a:lnTo>
                  <a:pt x="94070" y="42417"/>
                </a:lnTo>
                <a:lnTo>
                  <a:pt x="93852" y="41528"/>
                </a:lnTo>
                <a:lnTo>
                  <a:pt x="90550" y="36575"/>
                </a:lnTo>
                <a:lnTo>
                  <a:pt x="84962" y="32892"/>
                </a:lnTo>
                <a:lnTo>
                  <a:pt x="78994" y="31496"/>
                </a:lnTo>
                <a:close/>
              </a:path>
              <a:path w="295910" h="326389">
                <a:moveTo>
                  <a:pt x="109220" y="10287"/>
                </a:moveTo>
                <a:lnTo>
                  <a:pt x="78994" y="10287"/>
                </a:lnTo>
                <a:lnTo>
                  <a:pt x="89026" y="11684"/>
                </a:lnTo>
                <a:lnTo>
                  <a:pt x="97917" y="15875"/>
                </a:lnTo>
                <a:lnTo>
                  <a:pt x="105790" y="21209"/>
                </a:lnTo>
                <a:lnTo>
                  <a:pt x="111378" y="28828"/>
                </a:lnTo>
                <a:lnTo>
                  <a:pt x="115570" y="37719"/>
                </a:lnTo>
                <a:lnTo>
                  <a:pt x="117094" y="47244"/>
                </a:lnTo>
                <a:lnTo>
                  <a:pt x="116077" y="54990"/>
                </a:lnTo>
                <a:lnTo>
                  <a:pt x="95250" y="80645"/>
                </a:lnTo>
                <a:lnTo>
                  <a:pt x="95250" y="94614"/>
                </a:lnTo>
                <a:lnTo>
                  <a:pt x="105790" y="94614"/>
                </a:lnTo>
                <a:lnTo>
                  <a:pt x="105790" y="86867"/>
                </a:lnTo>
                <a:lnTo>
                  <a:pt x="113284" y="80645"/>
                </a:lnTo>
                <a:lnTo>
                  <a:pt x="119252" y="73405"/>
                </a:lnTo>
                <a:lnTo>
                  <a:pt x="123951" y="65277"/>
                </a:lnTo>
                <a:lnTo>
                  <a:pt x="126619" y="56387"/>
                </a:lnTo>
                <a:lnTo>
                  <a:pt x="141224" y="49149"/>
                </a:lnTo>
                <a:lnTo>
                  <a:pt x="153225" y="49149"/>
                </a:lnTo>
                <a:lnTo>
                  <a:pt x="152176" y="46862"/>
                </a:lnTo>
                <a:lnTo>
                  <a:pt x="127635" y="46862"/>
                </a:lnTo>
                <a:lnTo>
                  <a:pt x="126364" y="36067"/>
                </a:lnTo>
                <a:lnTo>
                  <a:pt x="122555" y="26035"/>
                </a:lnTo>
                <a:lnTo>
                  <a:pt x="116586" y="17525"/>
                </a:lnTo>
                <a:lnTo>
                  <a:pt x="109220" y="10287"/>
                </a:lnTo>
                <a:close/>
              </a:path>
              <a:path w="295910" h="326389">
                <a:moveTo>
                  <a:pt x="153225" y="49149"/>
                </a:moveTo>
                <a:lnTo>
                  <a:pt x="141224" y="49149"/>
                </a:lnTo>
                <a:lnTo>
                  <a:pt x="148209" y="63626"/>
                </a:lnTo>
                <a:lnTo>
                  <a:pt x="141477" y="64770"/>
                </a:lnTo>
                <a:lnTo>
                  <a:pt x="136017" y="68072"/>
                </a:lnTo>
                <a:lnTo>
                  <a:pt x="131445" y="72389"/>
                </a:lnTo>
                <a:lnTo>
                  <a:pt x="128524" y="77850"/>
                </a:lnTo>
                <a:lnTo>
                  <a:pt x="127635" y="84327"/>
                </a:lnTo>
                <a:lnTo>
                  <a:pt x="127635" y="94614"/>
                </a:lnTo>
                <a:lnTo>
                  <a:pt x="138430" y="94614"/>
                </a:lnTo>
                <a:lnTo>
                  <a:pt x="138430" y="84327"/>
                </a:lnTo>
                <a:lnTo>
                  <a:pt x="139319" y="80137"/>
                </a:lnTo>
                <a:lnTo>
                  <a:pt x="141477" y="76580"/>
                </a:lnTo>
                <a:lnTo>
                  <a:pt x="145287" y="74295"/>
                </a:lnTo>
                <a:lnTo>
                  <a:pt x="149351" y="73787"/>
                </a:lnTo>
                <a:lnTo>
                  <a:pt x="203708" y="73787"/>
                </a:lnTo>
                <a:lnTo>
                  <a:pt x="210185" y="72389"/>
                </a:lnTo>
                <a:lnTo>
                  <a:pt x="216408" y="69850"/>
                </a:lnTo>
                <a:lnTo>
                  <a:pt x="220980" y="64770"/>
                </a:lnTo>
                <a:lnTo>
                  <a:pt x="222002" y="63119"/>
                </a:lnTo>
                <a:lnTo>
                  <a:pt x="159638" y="63119"/>
                </a:lnTo>
                <a:lnTo>
                  <a:pt x="153225" y="49149"/>
                </a:lnTo>
                <a:close/>
              </a:path>
              <a:path w="295910" h="326389">
                <a:moveTo>
                  <a:pt x="164719" y="73787"/>
                </a:moveTo>
                <a:lnTo>
                  <a:pt x="152781" y="73787"/>
                </a:lnTo>
                <a:lnTo>
                  <a:pt x="162560" y="94614"/>
                </a:lnTo>
                <a:lnTo>
                  <a:pt x="174498" y="94614"/>
                </a:lnTo>
                <a:lnTo>
                  <a:pt x="164719" y="73787"/>
                </a:lnTo>
                <a:close/>
              </a:path>
              <a:path w="295910" h="326389">
                <a:moveTo>
                  <a:pt x="197231" y="73787"/>
                </a:moveTo>
                <a:lnTo>
                  <a:pt x="185293" y="73787"/>
                </a:lnTo>
                <a:lnTo>
                  <a:pt x="194818" y="94614"/>
                </a:lnTo>
                <a:lnTo>
                  <a:pt x="207137" y="94614"/>
                </a:lnTo>
                <a:lnTo>
                  <a:pt x="197231" y="73787"/>
                </a:lnTo>
                <a:close/>
              </a:path>
              <a:path w="295910" h="326389">
                <a:moveTo>
                  <a:pt x="295656" y="0"/>
                </a:moveTo>
                <a:lnTo>
                  <a:pt x="264033" y="23113"/>
                </a:lnTo>
                <a:lnTo>
                  <a:pt x="232410" y="94614"/>
                </a:lnTo>
                <a:lnTo>
                  <a:pt x="244221" y="94614"/>
                </a:lnTo>
                <a:lnTo>
                  <a:pt x="271525" y="33274"/>
                </a:lnTo>
                <a:lnTo>
                  <a:pt x="295656" y="33274"/>
                </a:lnTo>
                <a:lnTo>
                  <a:pt x="295656" y="28448"/>
                </a:lnTo>
                <a:lnTo>
                  <a:pt x="285114" y="28448"/>
                </a:lnTo>
                <a:lnTo>
                  <a:pt x="278892" y="25653"/>
                </a:lnTo>
                <a:lnTo>
                  <a:pt x="285114" y="21209"/>
                </a:lnTo>
                <a:lnTo>
                  <a:pt x="295656" y="21209"/>
                </a:lnTo>
                <a:lnTo>
                  <a:pt x="295656" y="0"/>
                </a:lnTo>
                <a:close/>
              </a:path>
              <a:path w="295910" h="326389">
                <a:moveTo>
                  <a:pt x="295656" y="33274"/>
                </a:moveTo>
                <a:lnTo>
                  <a:pt x="271525" y="33274"/>
                </a:lnTo>
                <a:lnTo>
                  <a:pt x="283718" y="39115"/>
                </a:lnTo>
                <a:lnTo>
                  <a:pt x="259461" y="94614"/>
                </a:lnTo>
                <a:lnTo>
                  <a:pt x="271525" y="94614"/>
                </a:lnTo>
                <a:lnTo>
                  <a:pt x="295656" y="37719"/>
                </a:lnTo>
                <a:lnTo>
                  <a:pt x="295656" y="33274"/>
                </a:lnTo>
                <a:close/>
              </a:path>
              <a:path w="295910" h="326389">
                <a:moveTo>
                  <a:pt x="174650" y="17525"/>
                </a:moveTo>
                <a:lnTo>
                  <a:pt x="147700" y="17525"/>
                </a:lnTo>
                <a:lnTo>
                  <a:pt x="169037" y="26542"/>
                </a:lnTo>
                <a:lnTo>
                  <a:pt x="163957" y="29337"/>
                </a:lnTo>
                <a:lnTo>
                  <a:pt x="180086" y="63119"/>
                </a:lnTo>
                <a:lnTo>
                  <a:pt x="192277" y="63119"/>
                </a:lnTo>
                <a:lnTo>
                  <a:pt x="178308" y="34289"/>
                </a:lnTo>
                <a:lnTo>
                  <a:pt x="194818" y="26035"/>
                </a:lnTo>
                <a:lnTo>
                  <a:pt x="174650" y="17525"/>
                </a:lnTo>
                <a:close/>
              </a:path>
              <a:path w="295910" h="326389">
                <a:moveTo>
                  <a:pt x="225044" y="31496"/>
                </a:moveTo>
                <a:lnTo>
                  <a:pt x="214502" y="31496"/>
                </a:lnTo>
                <a:lnTo>
                  <a:pt x="214502" y="52704"/>
                </a:lnTo>
                <a:lnTo>
                  <a:pt x="213487" y="56896"/>
                </a:lnTo>
                <a:lnTo>
                  <a:pt x="211200" y="59816"/>
                </a:lnTo>
                <a:lnTo>
                  <a:pt x="208025" y="62229"/>
                </a:lnTo>
                <a:lnTo>
                  <a:pt x="203708" y="63119"/>
                </a:lnTo>
                <a:lnTo>
                  <a:pt x="222002" y="63119"/>
                </a:lnTo>
                <a:lnTo>
                  <a:pt x="224282" y="59436"/>
                </a:lnTo>
                <a:lnTo>
                  <a:pt x="225044" y="52704"/>
                </a:lnTo>
                <a:lnTo>
                  <a:pt x="225044" y="31496"/>
                </a:lnTo>
                <a:close/>
              </a:path>
              <a:path w="295910" h="326389">
                <a:moveTo>
                  <a:pt x="94070" y="42417"/>
                </a:moveTo>
                <a:lnTo>
                  <a:pt x="80899" y="42417"/>
                </a:lnTo>
                <a:lnTo>
                  <a:pt x="82169" y="43307"/>
                </a:lnTo>
                <a:lnTo>
                  <a:pt x="83058" y="44069"/>
                </a:lnTo>
                <a:lnTo>
                  <a:pt x="84074" y="45847"/>
                </a:lnTo>
                <a:lnTo>
                  <a:pt x="84074" y="49149"/>
                </a:lnTo>
                <a:lnTo>
                  <a:pt x="83058" y="50291"/>
                </a:lnTo>
                <a:lnTo>
                  <a:pt x="82169" y="51688"/>
                </a:lnTo>
                <a:lnTo>
                  <a:pt x="80899" y="52197"/>
                </a:lnTo>
                <a:lnTo>
                  <a:pt x="78994" y="52704"/>
                </a:lnTo>
                <a:lnTo>
                  <a:pt x="94100" y="52704"/>
                </a:lnTo>
                <a:lnTo>
                  <a:pt x="94361" y="52197"/>
                </a:lnTo>
                <a:lnTo>
                  <a:pt x="95250" y="47244"/>
                </a:lnTo>
                <a:lnTo>
                  <a:pt x="94070" y="42417"/>
                </a:lnTo>
                <a:close/>
              </a:path>
              <a:path w="295910" h="326389">
                <a:moveTo>
                  <a:pt x="140335" y="3048"/>
                </a:moveTo>
                <a:lnTo>
                  <a:pt x="127635" y="46862"/>
                </a:lnTo>
                <a:lnTo>
                  <a:pt x="152176" y="46862"/>
                </a:lnTo>
                <a:lnTo>
                  <a:pt x="147744" y="37211"/>
                </a:lnTo>
                <a:lnTo>
                  <a:pt x="141477" y="37211"/>
                </a:lnTo>
                <a:lnTo>
                  <a:pt x="147700" y="17525"/>
                </a:lnTo>
                <a:lnTo>
                  <a:pt x="174650" y="17525"/>
                </a:lnTo>
                <a:lnTo>
                  <a:pt x="140335" y="3048"/>
                </a:lnTo>
                <a:close/>
              </a:path>
              <a:path w="295910" h="326389">
                <a:moveTo>
                  <a:pt x="146812" y="35178"/>
                </a:moveTo>
                <a:lnTo>
                  <a:pt x="141477" y="37211"/>
                </a:lnTo>
                <a:lnTo>
                  <a:pt x="147744" y="37211"/>
                </a:lnTo>
                <a:lnTo>
                  <a:pt x="146812" y="35178"/>
                </a:lnTo>
                <a:close/>
              </a:path>
              <a:path w="295910" h="326389">
                <a:moveTo>
                  <a:pt x="236347" y="0"/>
                </a:moveTo>
                <a:lnTo>
                  <a:pt x="203708" y="0"/>
                </a:lnTo>
                <a:lnTo>
                  <a:pt x="203708" y="31496"/>
                </a:lnTo>
                <a:lnTo>
                  <a:pt x="236347" y="31496"/>
                </a:lnTo>
                <a:lnTo>
                  <a:pt x="236347" y="21209"/>
                </a:lnTo>
                <a:lnTo>
                  <a:pt x="214502" y="21209"/>
                </a:lnTo>
                <a:lnTo>
                  <a:pt x="214502" y="10287"/>
                </a:lnTo>
                <a:lnTo>
                  <a:pt x="236347" y="10287"/>
                </a:lnTo>
                <a:lnTo>
                  <a:pt x="236347" y="0"/>
                </a:lnTo>
                <a:close/>
              </a:path>
              <a:path w="295910" h="326389">
                <a:moveTo>
                  <a:pt x="295656" y="21209"/>
                </a:moveTo>
                <a:lnTo>
                  <a:pt x="285114" y="21209"/>
                </a:lnTo>
                <a:lnTo>
                  <a:pt x="285114" y="28448"/>
                </a:lnTo>
                <a:lnTo>
                  <a:pt x="295656" y="28448"/>
                </a:lnTo>
                <a:lnTo>
                  <a:pt x="295656" y="21209"/>
                </a:lnTo>
                <a:close/>
              </a:path>
              <a:path w="295910" h="326389">
                <a:moveTo>
                  <a:pt x="236347" y="10287"/>
                </a:moveTo>
                <a:lnTo>
                  <a:pt x="225044" y="10287"/>
                </a:lnTo>
                <a:lnTo>
                  <a:pt x="225044" y="21209"/>
                </a:lnTo>
                <a:lnTo>
                  <a:pt x="236347" y="21209"/>
                </a:lnTo>
                <a:lnTo>
                  <a:pt x="236347" y="10287"/>
                </a:lnTo>
                <a:close/>
              </a:path>
            </a:pathLst>
          </a:custGeom>
          <a:solidFill>
            <a:srgbClr val="FFB91F"/>
          </a:solidFill>
        </p:spPr>
        <p:txBody>
          <a:bodyPr wrap="square" lIns="0" tIns="0" rIns="0" bIns="0" rtlCol="0"/>
          <a:lstStyle/>
          <a:p>
            <a:endParaRPr/>
          </a:p>
        </p:txBody>
      </p:sp>
      <p:sp>
        <p:nvSpPr>
          <p:cNvPr id="30" name="object 30"/>
          <p:cNvSpPr/>
          <p:nvPr/>
        </p:nvSpPr>
        <p:spPr>
          <a:xfrm>
            <a:off x="3640835" y="3130295"/>
            <a:ext cx="55244" cy="27940"/>
          </a:xfrm>
          <a:custGeom>
            <a:avLst/>
            <a:gdLst/>
            <a:ahLst/>
            <a:cxnLst/>
            <a:rect l="l" t="t" r="r" b="b"/>
            <a:pathLst>
              <a:path w="55245" h="27939">
                <a:moveTo>
                  <a:pt x="10667" y="0"/>
                </a:moveTo>
                <a:lnTo>
                  <a:pt x="0" y="0"/>
                </a:lnTo>
                <a:lnTo>
                  <a:pt x="1015" y="7619"/>
                </a:lnTo>
                <a:lnTo>
                  <a:pt x="27050" y="27431"/>
                </a:lnTo>
                <a:lnTo>
                  <a:pt x="34543" y="26415"/>
                </a:lnTo>
                <a:lnTo>
                  <a:pt x="41275" y="24256"/>
                </a:lnTo>
                <a:lnTo>
                  <a:pt x="46354" y="19812"/>
                </a:lnTo>
                <a:lnTo>
                  <a:pt x="49024" y="16637"/>
                </a:lnTo>
                <a:lnTo>
                  <a:pt x="27050" y="16637"/>
                </a:lnTo>
                <a:lnTo>
                  <a:pt x="21971" y="15620"/>
                </a:lnTo>
                <a:lnTo>
                  <a:pt x="17399" y="13715"/>
                </a:lnTo>
                <a:lnTo>
                  <a:pt x="13969" y="10540"/>
                </a:lnTo>
                <a:lnTo>
                  <a:pt x="11556" y="5587"/>
                </a:lnTo>
                <a:lnTo>
                  <a:pt x="10667" y="0"/>
                </a:lnTo>
                <a:close/>
              </a:path>
              <a:path w="55245" h="27939">
                <a:moveTo>
                  <a:pt x="54863" y="0"/>
                </a:moveTo>
                <a:lnTo>
                  <a:pt x="43561" y="0"/>
                </a:lnTo>
                <a:lnTo>
                  <a:pt x="42544" y="5587"/>
                </a:lnTo>
                <a:lnTo>
                  <a:pt x="40386" y="10540"/>
                </a:lnTo>
                <a:lnTo>
                  <a:pt x="36956" y="13715"/>
                </a:lnTo>
                <a:lnTo>
                  <a:pt x="32385" y="15620"/>
                </a:lnTo>
                <a:lnTo>
                  <a:pt x="27050" y="16637"/>
                </a:lnTo>
                <a:lnTo>
                  <a:pt x="49024" y="16637"/>
                </a:lnTo>
                <a:lnTo>
                  <a:pt x="51053" y="14224"/>
                </a:lnTo>
                <a:lnTo>
                  <a:pt x="53848" y="7619"/>
                </a:lnTo>
                <a:lnTo>
                  <a:pt x="54863" y="0"/>
                </a:lnTo>
                <a:close/>
              </a:path>
            </a:pathLst>
          </a:custGeom>
          <a:solidFill>
            <a:srgbClr val="FFB91F"/>
          </a:solidFill>
        </p:spPr>
        <p:txBody>
          <a:bodyPr wrap="square" lIns="0" tIns="0" rIns="0" bIns="0" rtlCol="0"/>
          <a:lstStyle/>
          <a:p>
            <a:endParaRPr/>
          </a:p>
        </p:txBody>
      </p:sp>
      <p:sp>
        <p:nvSpPr>
          <p:cNvPr id="31" name="object 31"/>
          <p:cNvSpPr/>
          <p:nvPr/>
        </p:nvSpPr>
        <p:spPr>
          <a:xfrm>
            <a:off x="8807195" y="4245864"/>
            <a:ext cx="48895" cy="47625"/>
          </a:xfrm>
          <a:custGeom>
            <a:avLst/>
            <a:gdLst/>
            <a:ahLst/>
            <a:cxnLst/>
            <a:rect l="l" t="t" r="r" b="b"/>
            <a:pathLst>
              <a:path w="48895" h="47625">
                <a:moveTo>
                  <a:pt x="24637" y="0"/>
                </a:moveTo>
                <a:lnTo>
                  <a:pt x="0" y="23749"/>
                </a:lnTo>
                <a:lnTo>
                  <a:pt x="1015" y="31368"/>
                </a:lnTo>
                <a:lnTo>
                  <a:pt x="4825" y="37592"/>
                </a:lnTo>
                <a:lnTo>
                  <a:pt x="9778" y="42925"/>
                </a:lnTo>
                <a:lnTo>
                  <a:pt x="16763" y="46100"/>
                </a:lnTo>
                <a:lnTo>
                  <a:pt x="24637" y="47243"/>
                </a:lnTo>
                <a:lnTo>
                  <a:pt x="32003" y="46100"/>
                </a:lnTo>
                <a:lnTo>
                  <a:pt x="38988" y="42925"/>
                </a:lnTo>
                <a:lnTo>
                  <a:pt x="43942" y="37592"/>
                </a:lnTo>
                <a:lnTo>
                  <a:pt x="44797" y="36194"/>
                </a:lnTo>
                <a:lnTo>
                  <a:pt x="24637" y="36194"/>
                </a:lnTo>
                <a:lnTo>
                  <a:pt x="19557" y="35306"/>
                </a:lnTo>
                <a:lnTo>
                  <a:pt x="15239" y="32766"/>
                </a:lnTo>
                <a:lnTo>
                  <a:pt x="12700" y="28575"/>
                </a:lnTo>
                <a:lnTo>
                  <a:pt x="11683" y="23749"/>
                </a:lnTo>
                <a:lnTo>
                  <a:pt x="12700" y="18923"/>
                </a:lnTo>
                <a:lnTo>
                  <a:pt x="15239" y="15240"/>
                </a:lnTo>
                <a:lnTo>
                  <a:pt x="19557" y="12700"/>
                </a:lnTo>
                <a:lnTo>
                  <a:pt x="24637" y="11303"/>
                </a:lnTo>
                <a:lnTo>
                  <a:pt x="44797" y="11303"/>
                </a:lnTo>
                <a:lnTo>
                  <a:pt x="43942" y="9906"/>
                </a:lnTo>
                <a:lnTo>
                  <a:pt x="38988" y="4572"/>
                </a:lnTo>
                <a:lnTo>
                  <a:pt x="32003" y="1397"/>
                </a:lnTo>
                <a:lnTo>
                  <a:pt x="24637" y="0"/>
                </a:lnTo>
                <a:close/>
              </a:path>
              <a:path w="48895" h="47625">
                <a:moveTo>
                  <a:pt x="44797" y="11303"/>
                </a:moveTo>
                <a:lnTo>
                  <a:pt x="24637" y="11303"/>
                </a:lnTo>
                <a:lnTo>
                  <a:pt x="29209" y="12700"/>
                </a:lnTo>
                <a:lnTo>
                  <a:pt x="33527" y="15240"/>
                </a:lnTo>
                <a:lnTo>
                  <a:pt x="36068" y="18923"/>
                </a:lnTo>
                <a:lnTo>
                  <a:pt x="37083" y="23749"/>
                </a:lnTo>
                <a:lnTo>
                  <a:pt x="36068" y="28575"/>
                </a:lnTo>
                <a:lnTo>
                  <a:pt x="33527" y="32766"/>
                </a:lnTo>
                <a:lnTo>
                  <a:pt x="29209" y="35306"/>
                </a:lnTo>
                <a:lnTo>
                  <a:pt x="24637" y="36194"/>
                </a:lnTo>
                <a:lnTo>
                  <a:pt x="44797" y="36194"/>
                </a:lnTo>
                <a:lnTo>
                  <a:pt x="47751" y="31368"/>
                </a:lnTo>
                <a:lnTo>
                  <a:pt x="48768" y="23749"/>
                </a:lnTo>
                <a:lnTo>
                  <a:pt x="47751" y="16129"/>
                </a:lnTo>
                <a:lnTo>
                  <a:pt x="44797" y="11303"/>
                </a:lnTo>
                <a:close/>
              </a:path>
            </a:pathLst>
          </a:custGeom>
          <a:solidFill>
            <a:srgbClr val="000000">
              <a:alpha val="39999"/>
            </a:srgbClr>
          </a:solidFill>
        </p:spPr>
        <p:txBody>
          <a:bodyPr wrap="square" lIns="0" tIns="0" rIns="0" bIns="0" rtlCol="0"/>
          <a:lstStyle/>
          <a:p>
            <a:endParaRPr/>
          </a:p>
        </p:txBody>
      </p:sp>
      <p:sp>
        <p:nvSpPr>
          <p:cNvPr id="32" name="object 32"/>
          <p:cNvSpPr/>
          <p:nvPr/>
        </p:nvSpPr>
        <p:spPr>
          <a:xfrm>
            <a:off x="8656319" y="4101084"/>
            <a:ext cx="349250" cy="337185"/>
          </a:xfrm>
          <a:custGeom>
            <a:avLst/>
            <a:gdLst/>
            <a:ahLst/>
            <a:cxnLst/>
            <a:rect l="l" t="t" r="r" b="b"/>
            <a:pathLst>
              <a:path w="349250" h="337185">
                <a:moveTo>
                  <a:pt x="49529" y="174244"/>
                </a:moveTo>
                <a:lnTo>
                  <a:pt x="37973" y="174244"/>
                </a:lnTo>
                <a:lnTo>
                  <a:pt x="39497" y="190373"/>
                </a:lnTo>
                <a:lnTo>
                  <a:pt x="56641" y="236093"/>
                </a:lnTo>
                <a:lnTo>
                  <a:pt x="90297" y="272669"/>
                </a:lnTo>
                <a:lnTo>
                  <a:pt x="135254" y="295148"/>
                </a:lnTo>
                <a:lnTo>
                  <a:pt x="168782" y="300482"/>
                </a:lnTo>
                <a:lnTo>
                  <a:pt x="168782" y="336804"/>
                </a:lnTo>
                <a:lnTo>
                  <a:pt x="180212" y="336804"/>
                </a:lnTo>
                <a:lnTo>
                  <a:pt x="180212" y="300482"/>
                </a:lnTo>
                <a:lnTo>
                  <a:pt x="197484" y="298831"/>
                </a:lnTo>
                <a:lnTo>
                  <a:pt x="213740" y="295148"/>
                </a:lnTo>
                <a:lnTo>
                  <a:pt x="229488" y="289306"/>
                </a:lnTo>
                <a:lnTo>
                  <a:pt x="168782" y="289306"/>
                </a:lnTo>
                <a:lnTo>
                  <a:pt x="149605" y="287020"/>
                </a:lnTo>
                <a:lnTo>
                  <a:pt x="99695" y="265684"/>
                </a:lnTo>
                <a:lnTo>
                  <a:pt x="64261" y="225679"/>
                </a:lnTo>
                <a:lnTo>
                  <a:pt x="51815" y="192532"/>
                </a:lnTo>
                <a:lnTo>
                  <a:pt x="49529" y="174244"/>
                </a:lnTo>
                <a:close/>
              </a:path>
              <a:path w="349250" h="337185">
                <a:moveTo>
                  <a:pt x="86995" y="174244"/>
                </a:moveTo>
                <a:lnTo>
                  <a:pt x="75056" y="174244"/>
                </a:lnTo>
                <a:lnTo>
                  <a:pt x="76961" y="188087"/>
                </a:lnTo>
                <a:lnTo>
                  <a:pt x="94614" y="225679"/>
                </a:lnTo>
                <a:lnTo>
                  <a:pt x="126873" y="252984"/>
                </a:lnTo>
                <a:lnTo>
                  <a:pt x="168782" y="264287"/>
                </a:lnTo>
                <a:lnTo>
                  <a:pt x="168782" y="289306"/>
                </a:lnTo>
                <a:lnTo>
                  <a:pt x="180212" y="289306"/>
                </a:lnTo>
                <a:lnTo>
                  <a:pt x="180212" y="264287"/>
                </a:lnTo>
                <a:lnTo>
                  <a:pt x="196469" y="262001"/>
                </a:lnTo>
                <a:lnTo>
                  <a:pt x="211835" y="257556"/>
                </a:lnTo>
                <a:lnTo>
                  <a:pt x="221061" y="252984"/>
                </a:lnTo>
                <a:lnTo>
                  <a:pt x="168782" y="252984"/>
                </a:lnTo>
                <a:lnTo>
                  <a:pt x="154431" y="250825"/>
                </a:lnTo>
                <a:lnTo>
                  <a:pt x="117601" y="232791"/>
                </a:lnTo>
                <a:lnTo>
                  <a:pt x="93725" y="200660"/>
                </a:lnTo>
                <a:lnTo>
                  <a:pt x="88900" y="187579"/>
                </a:lnTo>
                <a:lnTo>
                  <a:pt x="86995" y="174244"/>
                </a:lnTo>
                <a:close/>
              </a:path>
              <a:path w="349250" h="337185">
                <a:moveTo>
                  <a:pt x="311403" y="174244"/>
                </a:moveTo>
                <a:lnTo>
                  <a:pt x="299338" y="174244"/>
                </a:lnTo>
                <a:lnTo>
                  <a:pt x="297179" y="192532"/>
                </a:lnTo>
                <a:lnTo>
                  <a:pt x="291846" y="209677"/>
                </a:lnTo>
                <a:lnTo>
                  <a:pt x="262762" y="253873"/>
                </a:lnTo>
                <a:lnTo>
                  <a:pt x="217297" y="282194"/>
                </a:lnTo>
                <a:lnTo>
                  <a:pt x="180212" y="289306"/>
                </a:lnTo>
                <a:lnTo>
                  <a:pt x="229488" y="289306"/>
                </a:lnTo>
                <a:lnTo>
                  <a:pt x="271018" y="262001"/>
                </a:lnTo>
                <a:lnTo>
                  <a:pt x="299720" y="221234"/>
                </a:lnTo>
                <a:lnTo>
                  <a:pt x="309499" y="190373"/>
                </a:lnTo>
                <a:lnTo>
                  <a:pt x="311403" y="174244"/>
                </a:lnTo>
                <a:close/>
              </a:path>
              <a:path w="349250" h="337185">
                <a:moveTo>
                  <a:pt x="180212" y="228346"/>
                </a:moveTo>
                <a:lnTo>
                  <a:pt x="168782" y="228346"/>
                </a:lnTo>
                <a:lnTo>
                  <a:pt x="168782" y="252984"/>
                </a:lnTo>
                <a:lnTo>
                  <a:pt x="180212" y="252984"/>
                </a:lnTo>
                <a:lnTo>
                  <a:pt x="180212" y="228346"/>
                </a:lnTo>
                <a:close/>
              </a:path>
              <a:path w="349250" h="337185">
                <a:moveTo>
                  <a:pt x="273938" y="174244"/>
                </a:moveTo>
                <a:lnTo>
                  <a:pt x="261747" y="174244"/>
                </a:lnTo>
                <a:lnTo>
                  <a:pt x="260096" y="187579"/>
                </a:lnTo>
                <a:lnTo>
                  <a:pt x="255777" y="200660"/>
                </a:lnTo>
                <a:lnTo>
                  <a:pt x="231139" y="232791"/>
                </a:lnTo>
                <a:lnTo>
                  <a:pt x="194563" y="250825"/>
                </a:lnTo>
                <a:lnTo>
                  <a:pt x="180212" y="252984"/>
                </a:lnTo>
                <a:lnTo>
                  <a:pt x="221061" y="252984"/>
                </a:lnTo>
                <a:lnTo>
                  <a:pt x="259587" y="218440"/>
                </a:lnTo>
                <a:lnTo>
                  <a:pt x="271525" y="189992"/>
                </a:lnTo>
                <a:lnTo>
                  <a:pt x="273938" y="174244"/>
                </a:lnTo>
                <a:close/>
              </a:path>
              <a:path w="349250" h="337185">
                <a:moveTo>
                  <a:pt x="112140" y="163068"/>
                </a:moveTo>
                <a:lnTo>
                  <a:pt x="0" y="163068"/>
                </a:lnTo>
                <a:lnTo>
                  <a:pt x="0" y="174244"/>
                </a:lnTo>
                <a:lnTo>
                  <a:pt x="112140" y="174244"/>
                </a:lnTo>
                <a:lnTo>
                  <a:pt x="112140" y="163068"/>
                </a:lnTo>
                <a:close/>
              </a:path>
              <a:path w="349250" h="337185">
                <a:moveTo>
                  <a:pt x="348996" y="163068"/>
                </a:moveTo>
                <a:lnTo>
                  <a:pt x="236854" y="163068"/>
                </a:lnTo>
                <a:lnTo>
                  <a:pt x="236854" y="174244"/>
                </a:lnTo>
                <a:lnTo>
                  <a:pt x="348996" y="174244"/>
                </a:lnTo>
                <a:lnTo>
                  <a:pt x="348996" y="163068"/>
                </a:lnTo>
                <a:close/>
              </a:path>
              <a:path w="349250" h="337185">
                <a:moveTo>
                  <a:pt x="180212" y="0"/>
                </a:moveTo>
                <a:lnTo>
                  <a:pt x="168782" y="0"/>
                </a:lnTo>
                <a:lnTo>
                  <a:pt x="168782" y="36195"/>
                </a:lnTo>
                <a:lnTo>
                  <a:pt x="151510" y="37973"/>
                </a:lnTo>
                <a:lnTo>
                  <a:pt x="104266" y="54610"/>
                </a:lnTo>
                <a:lnTo>
                  <a:pt x="66166" y="87376"/>
                </a:lnTo>
                <a:lnTo>
                  <a:pt x="43560" y="130175"/>
                </a:lnTo>
                <a:lnTo>
                  <a:pt x="37973" y="163068"/>
                </a:lnTo>
                <a:lnTo>
                  <a:pt x="49529" y="163068"/>
                </a:lnTo>
                <a:lnTo>
                  <a:pt x="51434" y="145923"/>
                </a:lnTo>
                <a:lnTo>
                  <a:pt x="55752" y="129921"/>
                </a:lnTo>
                <a:lnTo>
                  <a:pt x="80136" y="88265"/>
                </a:lnTo>
                <a:lnTo>
                  <a:pt x="118999" y="59563"/>
                </a:lnTo>
                <a:lnTo>
                  <a:pt x="168782" y="47498"/>
                </a:lnTo>
                <a:lnTo>
                  <a:pt x="229488" y="47498"/>
                </a:lnTo>
                <a:lnTo>
                  <a:pt x="213740" y="41656"/>
                </a:lnTo>
                <a:lnTo>
                  <a:pt x="197484" y="37973"/>
                </a:lnTo>
                <a:lnTo>
                  <a:pt x="180212" y="36195"/>
                </a:lnTo>
                <a:lnTo>
                  <a:pt x="180212" y="0"/>
                </a:lnTo>
                <a:close/>
              </a:path>
              <a:path w="349250" h="337185">
                <a:moveTo>
                  <a:pt x="180212" y="47498"/>
                </a:moveTo>
                <a:lnTo>
                  <a:pt x="168782" y="47498"/>
                </a:lnTo>
                <a:lnTo>
                  <a:pt x="168782" y="72517"/>
                </a:lnTo>
                <a:lnTo>
                  <a:pt x="152019" y="74803"/>
                </a:lnTo>
                <a:lnTo>
                  <a:pt x="109727" y="94996"/>
                </a:lnTo>
                <a:lnTo>
                  <a:pt x="82423" y="131572"/>
                </a:lnTo>
                <a:lnTo>
                  <a:pt x="75056" y="163068"/>
                </a:lnTo>
                <a:lnTo>
                  <a:pt x="86995" y="163068"/>
                </a:lnTo>
                <a:lnTo>
                  <a:pt x="88900" y="148717"/>
                </a:lnTo>
                <a:lnTo>
                  <a:pt x="93218" y="135763"/>
                </a:lnTo>
                <a:lnTo>
                  <a:pt x="117348" y="103759"/>
                </a:lnTo>
                <a:lnTo>
                  <a:pt x="154431" y="85979"/>
                </a:lnTo>
                <a:lnTo>
                  <a:pt x="168782" y="83566"/>
                </a:lnTo>
                <a:lnTo>
                  <a:pt x="221614" y="83566"/>
                </a:lnTo>
                <a:lnTo>
                  <a:pt x="208406" y="77851"/>
                </a:lnTo>
                <a:lnTo>
                  <a:pt x="194563" y="74295"/>
                </a:lnTo>
                <a:lnTo>
                  <a:pt x="180212" y="72517"/>
                </a:lnTo>
                <a:lnTo>
                  <a:pt x="180212" y="47498"/>
                </a:lnTo>
                <a:close/>
              </a:path>
              <a:path w="349250" h="337185">
                <a:moveTo>
                  <a:pt x="221614" y="83566"/>
                </a:moveTo>
                <a:lnTo>
                  <a:pt x="180212" y="83566"/>
                </a:lnTo>
                <a:lnTo>
                  <a:pt x="194563" y="85979"/>
                </a:lnTo>
                <a:lnTo>
                  <a:pt x="208152" y="89916"/>
                </a:lnTo>
                <a:lnTo>
                  <a:pt x="240919" y="113284"/>
                </a:lnTo>
                <a:lnTo>
                  <a:pt x="260096" y="149225"/>
                </a:lnTo>
                <a:lnTo>
                  <a:pt x="261747" y="163068"/>
                </a:lnTo>
                <a:lnTo>
                  <a:pt x="273938" y="163068"/>
                </a:lnTo>
                <a:lnTo>
                  <a:pt x="261747" y="122809"/>
                </a:lnTo>
                <a:lnTo>
                  <a:pt x="233552" y="90805"/>
                </a:lnTo>
                <a:lnTo>
                  <a:pt x="221614" y="83566"/>
                </a:lnTo>
                <a:close/>
              </a:path>
              <a:path w="349250" h="337185">
                <a:moveTo>
                  <a:pt x="229488" y="47498"/>
                </a:moveTo>
                <a:lnTo>
                  <a:pt x="180212" y="47498"/>
                </a:lnTo>
                <a:lnTo>
                  <a:pt x="199389" y="49530"/>
                </a:lnTo>
                <a:lnTo>
                  <a:pt x="217297" y="54610"/>
                </a:lnTo>
                <a:lnTo>
                  <a:pt x="262762" y="82931"/>
                </a:lnTo>
                <a:lnTo>
                  <a:pt x="291846" y="127127"/>
                </a:lnTo>
                <a:lnTo>
                  <a:pt x="299338" y="163068"/>
                </a:lnTo>
                <a:lnTo>
                  <a:pt x="311403" y="163068"/>
                </a:lnTo>
                <a:lnTo>
                  <a:pt x="299720" y="115062"/>
                </a:lnTo>
                <a:lnTo>
                  <a:pt x="271018" y="74803"/>
                </a:lnTo>
                <a:lnTo>
                  <a:pt x="244348" y="54610"/>
                </a:lnTo>
                <a:lnTo>
                  <a:pt x="229488" y="47498"/>
                </a:lnTo>
                <a:close/>
              </a:path>
              <a:path w="349250" h="337185">
                <a:moveTo>
                  <a:pt x="180212" y="83566"/>
                </a:moveTo>
                <a:lnTo>
                  <a:pt x="168782" y="83566"/>
                </a:lnTo>
                <a:lnTo>
                  <a:pt x="168782" y="108458"/>
                </a:lnTo>
                <a:lnTo>
                  <a:pt x="180212" y="108458"/>
                </a:lnTo>
                <a:lnTo>
                  <a:pt x="180212" y="83566"/>
                </a:lnTo>
                <a:close/>
              </a:path>
            </a:pathLst>
          </a:custGeom>
          <a:solidFill>
            <a:srgbClr val="000000">
              <a:alpha val="39999"/>
            </a:srgbClr>
          </a:solidFill>
        </p:spPr>
        <p:txBody>
          <a:bodyPr wrap="square" lIns="0" tIns="0" rIns="0" bIns="0" rtlCol="0"/>
          <a:lstStyle/>
          <a:p>
            <a:endParaRPr/>
          </a:p>
        </p:txBody>
      </p:sp>
      <p:sp>
        <p:nvSpPr>
          <p:cNvPr id="33" name="object 33"/>
          <p:cNvSpPr txBox="1"/>
          <p:nvPr/>
        </p:nvSpPr>
        <p:spPr>
          <a:xfrm>
            <a:off x="3316604" y="2626233"/>
            <a:ext cx="926465" cy="620395"/>
          </a:xfrm>
          <a:prstGeom prst="rect">
            <a:avLst/>
          </a:prstGeom>
        </p:spPr>
        <p:txBody>
          <a:bodyPr vert="horz" wrap="square" lIns="0" tIns="57785" rIns="0" bIns="0" rtlCol="0">
            <a:spAutoFit/>
          </a:bodyPr>
          <a:lstStyle/>
          <a:p>
            <a:pPr marL="12700" marR="5080">
              <a:lnSpc>
                <a:spcPct val="80100"/>
              </a:lnSpc>
              <a:spcBef>
                <a:spcPts val="455"/>
              </a:spcBef>
            </a:pPr>
            <a:r>
              <a:rPr sz="1500" b="1" spc="-10" dirty="0">
                <a:solidFill>
                  <a:srgbClr val="FFFFFF"/>
                </a:solidFill>
                <a:latin typeface="Arial"/>
                <a:cs typeface="Arial"/>
              </a:rPr>
              <a:t>Account  </a:t>
            </a:r>
            <a:r>
              <a:rPr sz="1500" b="1" spc="-5" dirty="0">
                <a:solidFill>
                  <a:srgbClr val="FFFFFF"/>
                </a:solidFill>
                <a:latin typeface="Arial"/>
                <a:cs typeface="Arial"/>
              </a:rPr>
              <a:t>O</a:t>
            </a:r>
            <a:r>
              <a:rPr sz="1500" b="1" spc="-10" dirty="0">
                <a:solidFill>
                  <a:srgbClr val="FFFFFF"/>
                </a:solidFill>
                <a:latin typeface="Arial"/>
                <a:cs typeface="Arial"/>
              </a:rPr>
              <a:t>p</a:t>
            </a:r>
            <a:r>
              <a:rPr sz="1500" b="1" dirty="0">
                <a:solidFill>
                  <a:srgbClr val="FFFFFF"/>
                </a:solidFill>
                <a:latin typeface="Arial"/>
                <a:cs typeface="Arial"/>
              </a:rPr>
              <a:t>er</a:t>
            </a:r>
            <a:r>
              <a:rPr sz="1500" b="1" spc="5" dirty="0">
                <a:solidFill>
                  <a:srgbClr val="FFFFFF"/>
                </a:solidFill>
                <a:latin typeface="Arial"/>
                <a:cs typeface="Arial"/>
              </a:rPr>
              <a:t>a</a:t>
            </a:r>
            <a:r>
              <a:rPr sz="1500" b="1" dirty="0">
                <a:solidFill>
                  <a:srgbClr val="FFFFFF"/>
                </a:solidFill>
                <a:latin typeface="Arial"/>
                <a:cs typeface="Arial"/>
              </a:rPr>
              <a:t>ti</a:t>
            </a:r>
            <a:r>
              <a:rPr sz="1500" b="1" spc="-10" dirty="0">
                <a:solidFill>
                  <a:srgbClr val="FFFFFF"/>
                </a:solidFill>
                <a:latin typeface="Arial"/>
                <a:cs typeface="Arial"/>
              </a:rPr>
              <a:t>o</a:t>
            </a:r>
            <a:r>
              <a:rPr sz="1500" b="1" dirty="0">
                <a:solidFill>
                  <a:srgbClr val="FFFFFF"/>
                </a:solidFill>
                <a:latin typeface="Arial"/>
                <a:cs typeface="Arial"/>
              </a:rPr>
              <a:t>n  Related</a:t>
            </a:r>
            <a:endParaRPr sz="1500">
              <a:latin typeface="Arial"/>
              <a:cs typeface="Arial"/>
            </a:endParaRPr>
          </a:p>
        </p:txBody>
      </p:sp>
      <p:sp>
        <p:nvSpPr>
          <p:cNvPr id="34" name="object 34"/>
          <p:cNvSpPr txBox="1"/>
          <p:nvPr/>
        </p:nvSpPr>
        <p:spPr>
          <a:xfrm>
            <a:off x="6228079" y="2480795"/>
            <a:ext cx="1109345" cy="653415"/>
          </a:xfrm>
          <a:prstGeom prst="rect">
            <a:avLst/>
          </a:prstGeom>
        </p:spPr>
        <p:txBody>
          <a:bodyPr vert="horz" wrap="square" lIns="0" tIns="73660" rIns="0" bIns="0" rtlCol="0">
            <a:spAutoFit/>
          </a:bodyPr>
          <a:lstStyle/>
          <a:p>
            <a:pPr marL="12700">
              <a:lnSpc>
                <a:spcPct val="100000"/>
              </a:lnSpc>
              <a:spcBef>
                <a:spcPts val="580"/>
              </a:spcBef>
            </a:pPr>
            <a:r>
              <a:rPr sz="2100" b="1" spc="-10" dirty="0">
                <a:solidFill>
                  <a:srgbClr val="FFFFFF"/>
                </a:solidFill>
                <a:latin typeface="Arial"/>
                <a:cs typeface="Arial"/>
              </a:rPr>
              <a:t>03</a:t>
            </a:r>
            <a:endParaRPr sz="2100">
              <a:latin typeface="Arial"/>
              <a:cs typeface="Arial"/>
            </a:endParaRPr>
          </a:p>
          <a:p>
            <a:pPr marL="104775">
              <a:lnSpc>
                <a:spcPct val="100000"/>
              </a:lnSpc>
              <a:spcBef>
                <a:spcPts val="320"/>
              </a:spcBef>
            </a:pPr>
            <a:r>
              <a:rPr sz="1350" b="1" spc="-5" dirty="0">
                <a:solidFill>
                  <a:srgbClr val="FFFFFF"/>
                </a:solidFill>
                <a:latin typeface="Arial"/>
                <a:cs typeface="Arial"/>
              </a:rPr>
              <a:t>Diversion</a:t>
            </a:r>
            <a:r>
              <a:rPr sz="1350" b="1" spc="-60" dirty="0">
                <a:solidFill>
                  <a:srgbClr val="FFFFFF"/>
                </a:solidFill>
                <a:latin typeface="Arial"/>
                <a:cs typeface="Arial"/>
              </a:rPr>
              <a:t> </a:t>
            </a:r>
            <a:r>
              <a:rPr sz="1350" b="1" dirty="0">
                <a:solidFill>
                  <a:srgbClr val="FFFFFF"/>
                </a:solidFill>
                <a:latin typeface="Arial"/>
                <a:cs typeface="Arial"/>
              </a:rPr>
              <a:t>of</a:t>
            </a:r>
            <a:endParaRPr sz="1350">
              <a:latin typeface="Arial"/>
              <a:cs typeface="Arial"/>
            </a:endParaRPr>
          </a:p>
        </p:txBody>
      </p:sp>
      <p:sp>
        <p:nvSpPr>
          <p:cNvPr id="35" name="object 35"/>
          <p:cNvSpPr txBox="1"/>
          <p:nvPr/>
        </p:nvSpPr>
        <p:spPr>
          <a:xfrm>
            <a:off x="6320154" y="3066415"/>
            <a:ext cx="494665" cy="232410"/>
          </a:xfrm>
          <a:prstGeom prst="rect">
            <a:avLst/>
          </a:prstGeom>
        </p:spPr>
        <p:txBody>
          <a:bodyPr vert="horz" wrap="square" lIns="0" tIns="13335" rIns="0" bIns="0" rtlCol="0">
            <a:spAutoFit/>
          </a:bodyPr>
          <a:lstStyle/>
          <a:p>
            <a:pPr marL="12700">
              <a:lnSpc>
                <a:spcPct val="100000"/>
              </a:lnSpc>
              <a:spcBef>
                <a:spcPts val="105"/>
              </a:spcBef>
            </a:pPr>
            <a:r>
              <a:rPr sz="1350" b="1" dirty="0">
                <a:solidFill>
                  <a:srgbClr val="FFFFFF"/>
                </a:solidFill>
                <a:latin typeface="Arial"/>
                <a:cs typeface="Arial"/>
              </a:rPr>
              <a:t>funds</a:t>
            </a:r>
            <a:endParaRPr sz="1350">
              <a:latin typeface="Arial"/>
              <a:cs typeface="Arial"/>
            </a:endParaRPr>
          </a:p>
        </p:txBody>
      </p:sp>
      <p:sp>
        <p:nvSpPr>
          <p:cNvPr id="36" name="object 36"/>
          <p:cNvSpPr txBox="1"/>
          <p:nvPr/>
        </p:nvSpPr>
        <p:spPr>
          <a:xfrm>
            <a:off x="4983860" y="3811346"/>
            <a:ext cx="896619" cy="561975"/>
          </a:xfrm>
          <a:prstGeom prst="rect">
            <a:avLst/>
          </a:prstGeom>
        </p:spPr>
        <p:txBody>
          <a:bodyPr vert="horz" wrap="square" lIns="0" tIns="52705" rIns="0" bIns="0" rtlCol="0">
            <a:spAutoFit/>
          </a:bodyPr>
          <a:lstStyle/>
          <a:p>
            <a:pPr marL="12700" marR="5080" algn="just">
              <a:lnSpc>
                <a:spcPts val="1300"/>
              </a:lnSpc>
              <a:spcBef>
                <a:spcPts val="415"/>
              </a:spcBef>
            </a:pPr>
            <a:r>
              <a:rPr sz="1350" b="1" dirty="0">
                <a:solidFill>
                  <a:srgbClr val="FFFFFF"/>
                </a:solidFill>
                <a:latin typeface="Arial"/>
                <a:cs typeface="Arial"/>
              </a:rPr>
              <a:t>Document  Concea</a:t>
            </a:r>
            <a:r>
              <a:rPr sz="1350" b="1" spc="-10" dirty="0">
                <a:solidFill>
                  <a:srgbClr val="FFFFFF"/>
                </a:solidFill>
                <a:latin typeface="Arial"/>
                <a:cs typeface="Arial"/>
              </a:rPr>
              <a:t>l</a:t>
            </a:r>
            <a:r>
              <a:rPr sz="1350" b="1" dirty="0">
                <a:solidFill>
                  <a:srgbClr val="FFFFFF"/>
                </a:solidFill>
                <a:latin typeface="Arial"/>
                <a:cs typeface="Arial"/>
              </a:rPr>
              <a:t>ed  or</a:t>
            </a:r>
            <a:r>
              <a:rPr sz="1350" b="1" spc="-90" dirty="0">
                <a:solidFill>
                  <a:srgbClr val="FFFFFF"/>
                </a:solidFill>
                <a:latin typeface="Arial"/>
                <a:cs typeface="Arial"/>
              </a:rPr>
              <a:t> </a:t>
            </a:r>
            <a:r>
              <a:rPr sz="1350" b="1" dirty="0">
                <a:solidFill>
                  <a:srgbClr val="FFFFFF"/>
                </a:solidFill>
                <a:latin typeface="Arial"/>
                <a:cs typeface="Arial"/>
              </a:rPr>
              <a:t>falsified</a:t>
            </a:r>
            <a:endParaRPr sz="1350">
              <a:latin typeface="Arial"/>
              <a:cs typeface="Arial"/>
            </a:endParaRPr>
          </a:p>
        </p:txBody>
      </p:sp>
      <p:sp>
        <p:nvSpPr>
          <p:cNvPr id="37" name="object 37"/>
          <p:cNvSpPr txBox="1"/>
          <p:nvPr/>
        </p:nvSpPr>
        <p:spPr>
          <a:xfrm>
            <a:off x="7975854" y="3398646"/>
            <a:ext cx="1466850" cy="578485"/>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Arial"/>
                <a:cs typeface="Arial"/>
              </a:rPr>
              <a:t>04</a:t>
            </a:r>
            <a:endParaRPr sz="2100">
              <a:latin typeface="Arial"/>
              <a:cs typeface="Arial"/>
            </a:endParaRPr>
          </a:p>
          <a:p>
            <a:pPr marL="21590">
              <a:lnSpc>
                <a:spcPct val="100000"/>
              </a:lnSpc>
              <a:spcBef>
                <a:spcPts val="30"/>
              </a:spcBef>
            </a:pPr>
            <a:r>
              <a:rPr sz="1500" b="1" spc="-5" dirty="0">
                <a:solidFill>
                  <a:srgbClr val="FFFFFF"/>
                </a:solidFill>
                <a:latin typeface="Arial"/>
                <a:cs typeface="Arial"/>
              </a:rPr>
              <a:t>Security</a:t>
            </a:r>
            <a:r>
              <a:rPr sz="1500" b="1" spc="-55" dirty="0">
                <a:solidFill>
                  <a:srgbClr val="FFFFFF"/>
                </a:solidFill>
                <a:latin typeface="Arial"/>
                <a:cs typeface="Arial"/>
              </a:rPr>
              <a:t> </a:t>
            </a:r>
            <a:r>
              <a:rPr sz="1500" b="1" dirty="0">
                <a:solidFill>
                  <a:srgbClr val="FFFFFF"/>
                </a:solidFill>
                <a:latin typeface="Arial"/>
                <a:cs typeface="Arial"/>
              </a:rPr>
              <a:t>related</a:t>
            </a:r>
            <a:endParaRPr sz="1500">
              <a:latin typeface="Arial"/>
              <a:cs typeface="Arial"/>
            </a:endParaRPr>
          </a:p>
        </p:txBody>
      </p:sp>
      <p:sp>
        <p:nvSpPr>
          <p:cNvPr id="38" name="object 38"/>
          <p:cNvSpPr txBox="1">
            <a:spLocks noGrp="1"/>
          </p:cNvSpPr>
          <p:nvPr>
            <p:ph type="title"/>
          </p:nvPr>
        </p:nvSpPr>
        <p:spPr>
          <a:xfrm>
            <a:off x="1748153" y="977264"/>
            <a:ext cx="4479925" cy="505267"/>
          </a:xfrm>
          <a:prstGeom prst="rect">
            <a:avLst/>
          </a:prstGeom>
        </p:spPr>
        <p:txBody>
          <a:bodyPr vert="horz" wrap="square" lIns="0" tIns="12700" rIns="0" bIns="0" rtlCol="0">
            <a:spAutoFit/>
          </a:bodyPr>
          <a:lstStyle/>
          <a:p>
            <a:pPr marL="12700">
              <a:lnSpc>
                <a:spcPct val="100000"/>
              </a:lnSpc>
              <a:spcBef>
                <a:spcPts val="100"/>
              </a:spcBef>
            </a:pPr>
            <a:r>
              <a:rPr sz="3200" spc="-85" dirty="0">
                <a:latin typeface="Trebuchet MS"/>
                <a:cs typeface="Trebuchet MS"/>
              </a:rPr>
              <a:t>What</a:t>
            </a:r>
            <a:r>
              <a:rPr sz="3200" spc="-480" dirty="0">
                <a:latin typeface="Trebuchet MS"/>
                <a:cs typeface="Trebuchet MS"/>
              </a:rPr>
              <a:t> </a:t>
            </a:r>
            <a:r>
              <a:rPr sz="3200" spc="-125" dirty="0">
                <a:latin typeface="Trebuchet MS"/>
                <a:cs typeface="Trebuchet MS"/>
              </a:rPr>
              <a:t>we </a:t>
            </a:r>
            <a:r>
              <a:rPr sz="3200" spc="-145" dirty="0">
                <a:latin typeface="Trebuchet MS"/>
                <a:cs typeface="Trebuchet MS"/>
              </a:rPr>
              <a:t>will </a:t>
            </a:r>
            <a:r>
              <a:rPr sz="3200" spc="-150" dirty="0">
                <a:latin typeface="Trebuchet MS"/>
                <a:cs typeface="Trebuchet MS"/>
              </a:rPr>
              <a:t>talk </a:t>
            </a:r>
            <a:r>
              <a:rPr sz="3200" spc="-100" dirty="0">
                <a:latin typeface="Trebuchet MS"/>
                <a:cs typeface="Trebuchet MS"/>
              </a:rPr>
              <a:t>about</a:t>
            </a:r>
            <a:endParaRPr sz="3200" dirty="0">
              <a:latin typeface="Trebuchet MS"/>
              <a:cs typeface="Trebuchet MS"/>
            </a:endParaRPr>
          </a:p>
        </p:txBody>
      </p:sp>
      <p:sp>
        <p:nvSpPr>
          <p:cNvPr id="39" name="Down Arrow 38"/>
          <p:cNvSpPr/>
          <p:nvPr/>
        </p:nvSpPr>
        <p:spPr>
          <a:xfrm>
            <a:off x="3558539" y="1447800"/>
            <a:ext cx="484632" cy="3931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Date Placeholder 39"/>
          <p:cNvSpPr>
            <a:spLocks noGrp="1"/>
          </p:cNvSpPr>
          <p:nvPr>
            <p:ph type="dt" sz="half" idx="6"/>
          </p:nvPr>
        </p:nvSpPr>
        <p:spPr/>
        <p:txBody>
          <a:bodyPr/>
          <a:lstStyle/>
          <a:p>
            <a:r>
              <a:rPr lang="en-US" smtClean="0"/>
              <a:t>01/04/2018 DOON</a:t>
            </a:r>
            <a:endParaRPr lang="en-US"/>
          </a:p>
        </p:txBody>
      </p:sp>
      <p:sp>
        <p:nvSpPr>
          <p:cNvPr id="41" name="Footer Placeholder 40"/>
          <p:cNvSpPr>
            <a:spLocks noGrp="1"/>
          </p:cNvSpPr>
          <p:nvPr>
            <p:ph type="ftr" sz="quarter" idx="5"/>
          </p:nvPr>
        </p:nvSpPr>
        <p:spPr/>
        <p:txBody>
          <a:bodyPr/>
          <a:lstStyle/>
          <a:p>
            <a:r>
              <a:rPr lang="en-IN" smtClean="0"/>
              <a:t>CA Amresh Overview of Bank Audits 18</a:t>
            </a:r>
            <a:endParaRPr lang="en-IN"/>
          </a:p>
        </p:txBody>
      </p:sp>
      <p:sp>
        <p:nvSpPr>
          <p:cNvPr id="42" name="Slide Number Placeholder 41"/>
          <p:cNvSpPr>
            <a:spLocks noGrp="1"/>
          </p:cNvSpPr>
          <p:nvPr>
            <p:ph type="sldNum" sz="quarter" idx="7"/>
          </p:nvPr>
        </p:nvSpPr>
        <p:spPr/>
        <p:txBody>
          <a:bodyPr/>
          <a:lstStyle/>
          <a:p>
            <a:fld id="{B6F15528-21DE-4FAA-801E-634DDDAF4B2B}" type="slidenum">
              <a:rPr lang="en-IN" smtClean="0"/>
              <a:pPr/>
              <a:t>30</a:t>
            </a:fld>
            <a:endParaRPr lang="en-IN"/>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980688" y="1126236"/>
            <a:ext cx="6845934" cy="4640580"/>
          </a:xfrm>
          <a:custGeom>
            <a:avLst/>
            <a:gdLst/>
            <a:ahLst/>
            <a:cxnLst/>
            <a:rect l="l" t="t" r="r" b="b"/>
            <a:pathLst>
              <a:path w="6845934" h="4640580">
                <a:moveTo>
                  <a:pt x="6072378" y="0"/>
                </a:moveTo>
                <a:lnTo>
                  <a:pt x="0" y="0"/>
                </a:lnTo>
                <a:lnTo>
                  <a:pt x="0" y="4640580"/>
                </a:lnTo>
                <a:lnTo>
                  <a:pt x="6072378" y="4640580"/>
                </a:lnTo>
                <a:lnTo>
                  <a:pt x="6121285" y="4639058"/>
                </a:lnTo>
                <a:lnTo>
                  <a:pt x="6169385" y="4634553"/>
                </a:lnTo>
                <a:lnTo>
                  <a:pt x="6216586" y="4627155"/>
                </a:lnTo>
                <a:lnTo>
                  <a:pt x="6262799" y="4616955"/>
                </a:lnTo>
                <a:lnTo>
                  <a:pt x="6307932" y="4604044"/>
                </a:lnTo>
                <a:lnTo>
                  <a:pt x="6351895" y="4588512"/>
                </a:lnTo>
                <a:lnTo>
                  <a:pt x="6394597" y="4570451"/>
                </a:lnTo>
                <a:lnTo>
                  <a:pt x="6435948" y="4549950"/>
                </a:lnTo>
                <a:lnTo>
                  <a:pt x="6475856" y="4527100"/>
                </a:lnTo>
                <a:lnTo>
                  <a:pt x="6514232" y="4501992"/>
                </a:lnTo>
                <a:lnTo>
                  <a:pt x="6550984" y="4474717"/>
                </a:lnTo>
                <a:lnTo>
                  <a:pt x="6586022" y="4445365"/>
                </a:lnTo>
                <a:lnTo>
                  <a:pt x="6619255" y="4414027"/>
                </a:lnTo>
                <a:lnTo>
                  <a:pt x="6650593" y="4380794"/>
                </a:lnTo>
                <a:lnTo>
                  <a:pt x="6679945" y="4345756"/>
                </a:lnTo>
                <a:lnTo>
                  <a:pt x="6707220" y="4309004"/>
                </a:lnTo>
                <a:lnTo>
                  <a:pt x="6732328" y="4270628"/>
                </a:lnTo>
                <a:lnTo>
                  <a:pt x="6755178" y="4230720"/>
                </a:lnTo>
                <a:lnTo>
                  <a:pt x="6775679" y="4189369"/>
                </a:lnTo>
                <a:lnTo>
                  <a:pt x="6793740" y="4146667"/>
                </a:lnTo>
                <a:lnTo>
                  <a:pt x="6809272" y="4102704"/>
                </a:lnTo>
                <a:lnTo>
                  <a:pt x="6822183" y="4057571"/>
                </a:lnTo>
                <a:lnTo>
                  <a:pt x="6832383" y="4011358"/>
                </a:lnTo>
                <a:lnTo>
                  <a:pt x="6839781" y="3964157"/>
                </a:lnTo>
                <a:lnTo>
                  <a:pt x="6844286" y="3916057"/>
                </a:lnTo>
                <a:lnTo>
                  <a:pt x="6845808" y="3867150"/>
                </a:lnTo>
                <a:lnTo>
                  <a:pt x="6845808" y="773429"/>
                </a:lnTo>
                <a:lnTo>
                  <a:pt x="6844286" y="724522"/>
                </a:lnTo>
                <a:lnTo>
                  <a:pt x="6839781" y="676422"/>
                </a:lnTo>
                <a:lnTo>
                  <a:pt x="6832383" y="629221"/>
                </a:lnTo>
                <a:lnTo>
                  <a:pt x="6822183" y="583008"/>
                </a:lnTo>
                <a:lnTo>
                  <a:pt x="6809272" y="537875"/>
                </a:lnTo>
                <a:lnTo>
                  <a:pt x="6793740" y="493912"/>
                </a:lnTo>
                <a:lnTo>
                  <a:pt x="6775679" y="451210"/>
                </a:lnTo>
                <a:lnTo>
                  <a:pt x="6755178" y="409859"/>
                </a:lnTo>
                <a:lnTo>
                  <a:pt x="6732328" y="369951"/>
                </a:lnTo>
                <a:lnTo>
                  <a:pt x="6707220" y="331575"/>
                </a:lnTo>
                <a:lnTo>
                  <a:pt x="6679945" y="294823"/>
                </a:lnTo>
                <a:lnTo>
                  <a:pt x="6650593" y="259785"/>
                </a:lnTo>
                <a:lnTo>
                  <a:pt x="6619255" y="226552"/>
                </a:lnTo>
                <a:lnTo>
                  <a:pt x="6586022" y="195214"/>
                </a:lnTo>
                <a:lnTo>
                  <a:pt x="6550984" y="165862"/>
                </a:lnTo>
                <a:lnTo>
                  <a:pt x="6514232" y="138587"/>
                </a:lnTo>
                <a:lnTo>
                  <a:pt x="6475856" y="113479"/>
                </a:lnTo>
                <a:lnTo>
                  <a:pt x="6435948" y="90629"/>
                </a:lnTo>
                <a:lnTo>
                  <a:pt x="6394597" y="70128"/>
                </a:lnTo>
                <a:lnTo>
                  <a:pt x="6351895" y="52067"/>
                </a:lnTo>
                <a:lnTo>
                  <a:pt x="6307932" y="36535"/>
                </a:lnTo>
                <a:lnTo>
                  <a:pt x="6262799" y="23624"/>
                </a:lnTo>
                <a:lnTo>
                  <a:pt x="6216586" y="13424"/>
                </a:lnTo>
                <a:lnTo>
                  <a:pt x="6169385" y="6026"/>
                </a:lnTo>
                <a:lnTo>
                  <a:pt x="6121285" y="1521"/>
                </a:lnTo>
                <a:lnTo>
                  <a:pt x="6072378" y="0"/>
                </a:lnTo>
                <a:close/>
              </a:path>
            </a:pathLst>
          </a:custGeom>
          <a:solidFill>
            <a:srgbClr val="F8D6CD">
              <a:alpha val="90194"/>
            </a:srgbClr>
          </a:solidFill>
        </p:spPr>
        <p:txBody>
          <a:bodyPr wrap="square" lIns="0" tIns="0" rIns="0" bIns="0" rtlCol="0"/>
          <a:lstStyle/>
          <a:p>
            <a:endParaRPr/>
          </a:p>
        </p:txBody>
      </p:sp>
      <p:sp>
        <p:nvSpPr>
          <p:cNvPr id="3" name="object 3"/>
          <p:cNvSpPr/>
          <p:nvPr/>
        </p:nvSpPr>
        <p:spPr>
          <a:xfrm>
            <a:off x="3980688" y="1126236"/>
            <a:ext cx="6845934" cy="4640580"/>
          </a:xfrm>
          <a:custGeom>
            <a:avLst/>
            <a:gdLst/>
            <a:ahLst/>
            <a:cxnLst/>
            <a:rect l="l" t="t" r="r" b="b"/>
            <a:pathLst>
              <a:path w="6845934" h="4640580">
                <a:moveTo>
                  <a:pt x="6845808" y="773429"/>
                </a:moveTo>
                <a:lnTo>
                  <a:pt x="6845808" y="3867150"/>
                </a:lnTo>
                <a:lnTo>
                  <a:pt x="6844286" y="3916057"/>
                </a:lnTo>
                <a:lnTo>
                  <a:pt x="6839781" y="3964157"/>
                </a:lnTo>
                <a:lnTo>
                  <a:pt x="6832383" y="4011358"/>
                </a:lnTo>
                <a:lnTo>
                  <a:pt x="6822183" y="4057571"/>
                </a:lnTo>
                <a:lnTo>
                  <a:pt x="6809272" y="4102704"/>
                </a:lnTo>
                <a:lnTo>
                  <a:pt x="6793740" y="4146667"/>
                </a:lnTo>
                <a:lnTo>
                  <a:pt x="6775679" y="4189369"/>
                </a:lnTo>
                <a:lnTo>
                  <a:pt x="6755178" y="4230720"/>
                </a:lnTo>
                <a:lnTo>
                  <a:pt x="6732328" y="4270628"/>
                </a:lnTo>
                <a:lnTo>
                  <a:pt x="6707220" y="4309004"/>
                </a:lnTo>
                <a:lnTo>
                  <a:pt x="6679945" y="4345756"/>
                </a:lnTo>
                <a:lnTo>
                  <a:pt x="6650593" y="4380794"/>
                </a:lnTo>
                <a:lnTo>
                  <a:pt x="6619255" y="4414027"/>
                </a:lnTo>
                <a:lnTo>
                  <a:pt x="6586022" y="4445365"/>
                </a:lnTo>
                <a:lnTo>
                  <a:pt x="6550984" y="4474717"/>
                </a:lnTo>
                <a:lnTo>
                  <a:pt x="6514232" y="4501992"/>
                </a:lnTo>
                <a:lnTo>
                  <a:pt x="6475856" y="4527100"/>
                </a:lnTo>
                <a:lnTo>
                  <a:pt x="6435948" y="4549950"/>
                </a:lnTo>
                <a:lnTo>
                  <a:pt x="6394597" y="4570451"/>
                </a:lnTo>
                <a:lnTo>
                  <a:pt x="6351895" y="4588512"/>
                </a:lnTo>
                <a:lnTo>
                  <a:pt x="6307932" y="4604044"/>
                </a:lnTo>
                <a:lnTo>
                  <a:pt x="6262799" y="4616955"/>
                </a:lnTo>
                <a:lnTo>
                  <a:pt x="6216586" y="4627155"/>
                </a:lnTo>
                <a:lnTo>
                  <a:pt x="6169385" y="4634553"/>
                </a:lnTo>
                <a:lnTo>
                  <a:pt x="6121285" y="4639058"/>
                </a:lnTo>
                <a:lnTo>
                  <a:pt x="6072378" y="4640580"/>
                </a:lnTo>
                <a:lnTo>
                  <a:pt x="0" y="4640580"/>
                </a:lnTo>
                <a:lnTo>
                  <a:pt x="0" y="0"/>
                </a:lnTo>
                <a:lnTo>
                  <a:pt x="6072378" y="0"/>
                </a:lnTo>
                <a:lnTo>
                  <a:pt x="6121285" y="1521"/>
                </a:lnTo>
                <a:lnTo>
                  <a:pt x="6169385" y="6026"/>
                </a:lnTo>
                <a:lnTo>
                  <a:pt x="6216586" y="13424"/>
                </a:lnTo>
                <a:lnTo>
                  <a:pt x="6262799" y="23624"/>
                </a:lnTo>
                <a:lnTo>
                  <a:pt x="6307932" y="36535"/>
                </a:lnTo>
                <a:lnTo>
                  <a:pt x="6351895" y="52067"/>
                </a:lnTo>
                <a:lnTo>
                  <a:pt x="6394597" y="70128"/>
                </a:lnTo>
                <a:lnTo>
                  <a:pt x="6435948" y="90629"/>
                </a:lnTo>
                <a:lnTo>
                  <a:pt x="6475856" y="113479"/>
                </a:lnTo>
                <a:lnTo>
                  <a:pt x="6514232" y="138587"/>
                </a:lnTo>
                <a:lnTo>
                  <a:pt x="6550984" y="165862"/>
                </a:lnTo>
                <a:lnTo>
                  <a:pt x="6586022" y="195214"/>
                </a:lnTo>
                <a:lnTo>
                  <a:pt x="6619255" y="226552"/>
                </a:lnTo>
                <a:lnTo>
                  <a:pt x="6650593" y="259785"/>
                </a:lnTo>
                <a:lnTo>
                  <a:pt x="6679945" y="294823"/>
                </a:lnTo>
                <a:lnTo>
                  <a:pt x="6707220" y="331575"/>
                </a:lnTo>
                <a:lnTo>
                  <a:pt x="6732328" y="369951"/>
                </a:lnTo>
                <a:lnTo>
                  <a:pt x="6755178" y="409859"/>
                </a:lnTo>
                <a:lnTo>
                  <a:pt x="6775679" y="451210"/>
                </a:lnTo>
                <a:lnTo>
                  <a:pt x="6793740" y="493912"/>
                </a:lnTo>
                <a:lnTo>
                  <a:pt x="6809272" y="537875"/>
                </a:lnTo>
                <a:lnTo>
                  <a:pt x="6822183" y="583008"/>
                </a:lnTo>
                <a:lnTo>
                  <a:pt x="6832383" y="629221"/>
                </a:lnTo>
                <a:lnTo>
                  <a:pt x="6839781" y="676422"/>
                </a:lnTo>
                <a:lnTo>
                  <a:pt x="6844286" y="724522"/>
                </a:lnTo>
                <a:lnTo>
                  <a:pt x="6845808" y="773429"/>
                </a:lnTo>
                <a:close/>
              </a:path>
            </a:pathLst>
          </a:custGeom>
          <a:ln w="12192">
            <a:solidFill>
              <a:srgbClr val="F8D6CD"/>
            </a:solidFill>
          </a:ln>
        </p:spPr>
        <p:txBody>
          <a:bodyPr wrap="square" lIns="0" tIns="0" rIns="0" bIns="0" rtlCol="0"/>
          <a:lstStyle/>
          <a:p>
            <a:endParaRPr/>
          </a:p>
        </p:txBody>
      </p:sp>
      <p:sp>
        <p:nvSpPr>
          <p:cNvPr id="4" name="object 4"/>
          <p:cNvSpPr txBox="1"/>
          <p:nvPr/>
        </p:nvSpPr>
        <p:spPr>
          <a:xfrm>
            <a:off x="4216653" y="1906905"/>
            <a:ext cx="5622290" cy="1477136"/>
          </a:xfrm>
          <a:prstGeom prst="rect">
            <a:avLst/>
          </a:prstGeom>
        </p:spPr>
        <p:txBody>
          <a:bodyPr vert="horz" wrap="square" lIns="0" tIns="36830" rIns="0" bIns="0" rtlCol="0">
            <a:spAutoFit/>
          </a:bodyPr>
          <a:lstStyle/>
          <a:p>
            <a:pPr marL="12700">
              <a:lnSpc>
                <a:spcPct val="100000"/>
              </a:lnSpc>
              <a:spcBef>
                <a:spcPts val="290"/>
              </a:spcBef>
            </a:pPr>
            <a:r>
              <a:rPr lang="en-IN" sz="2400" spc="-200" dirty="0">
                <a:latin typeface="Arial"/>
                <a:cs typeface="Arial"/>
              </a:rPr>
              <a:t> </a:t>
            </a:r>
            <a:r>
              <a:rPr lang="en-IN" sz="2400" spc="-200" dirty="0" smtClean="0">
                <a:latin typeface="Arial"/>
                <a:cs typeface="Arial"/>
              </a:rPr>
              <a:t>   RISK</a:t>
            </a:r>
            <a:endParaRPr lang="en-IN" sz="2400" dirty="0" smtClean="0">
              <a:latin typeface="Arial"/>
              <a:cs typeface="Arial"/>
            </a:endParaRPr>
          </a:p>
          <a:p>
            <a:pPr marL="241300" marR="5080" indent="-228600">
              <a:lnSpc>
                <a:spcPct val="91700"/>
              </a:lnSpc>
              <a:spcBef>
                <a:spcPts val="430"/>
              </a:spcBef>
              <a:buChar char="•"/>
              <a:tabLst>
                <a:tab pos="241300" algn="l"/>
              </a:tabLst>
            </a:pPr>
            <a:r>
              <a:rPr sz="2400" spc="-145" dirty="0" smtClean="0">
                <a:latin typeface="Arial"/>
                <a:cs typeface="Arial"/>
              </a:rPr>
              <a:t>Repeated </a:t>
            </a:r>
            <a:r>
              <a:rPr sz="2400" spc="-125" dirty="0">
                <a:latin typeface="Arial"/>
                <a:cs typeface="Arial"/>
              </a:rPr>
              <a:t>instances </a:t>
            </a:r>
            <a:r>
              <a:rPr sz="2400" spc="-5" dirty="0">
                <a:latin typeface="Arial"/>
                <a:cs typeface="Arial"/>
              </a:rPr>
              <a:t>of </a:t>
            </a:r>
            <a:r>
              <a:rPr sz="2400" spc="-90" dirty="0">
                <a:latin typeface="Arial"/>
                <a:cs typeface="Arial"/>
              </a:rPr>
              <a:t>high </a:t>
            </a:r>
            <a:r>
              <a:rPr sz="2400" spc="-110" dirty="0">
                <a:latin typeface="Arial"/>
                <a:cs typeface="Arial"/>
              </a:rPr>
              <a:t>value </a:t>
            </a:r>
            <a:r>
              <a:rPr sz="2400" spc="-120" dirty="0">
                <a:latin typeface="Arial"/>
                <a:cs typeface="Arial"/>
              </a:rPr>
              <a:t>cheque  </a:t>
            </a:r>
            <a:r>
              <a:rPr sz="2400" spc="-130" dirty="0">
                <a:latin typeface="Arial"/>
                <a:cs typeface="Arial"/>
              </a:rPr>
              <a:t>bounces </a:t>
            </a:r>
            <a:r>
              <a:rPr sz="2400" spc="-65" dirty="0">
                <a:latin typeface="Arial"/>
                <a:cs typeface="Arial"/>
              </a:rPr>
              <a:t>. </a:t>
            </a:r>
            <a:r>
              <a:rPr sz="2400" spc="-140" dirty="0">
                <a:latin typeface="Arial"/>
                <a:cs typeface="Arial"/>
              </a:rPr>
              <a:t>Done </a:t>
            </a:r>
            <a:r>
              <a:rPr sz="2400" spc="20" dirty="0">
                <a:latin typeface="Arial"/>
                <a:cs typeface="Arial"/>
              </a:rPr>
              <a:t>to </a:t>
            </a:r>
            <a:r>
              <a:rPr sz="2400" spc="-105" dirty="0">
                <a:latin typeface="Arial"/>
                <a:cs typeface="Arial"/>
              </a:rPr>
              <a:t>reduce </a:t>
            </a:r>
            <a:r>
              <a:rPr sz="2400" spc="-100" dirty="0" smtClean="0">
                <a:latin typeface="Arial"/>
                <a:cs typeface="Arial"/>
              </a:rPr>
              <a:t>account</a:t>
            </a:r>
            <a:r>
              <a:rPr lang="en-IN" sz="2400" spc="-100" dirty="0" smtClean="0">
                <a:latin typeface="Arial"/>
                <a:cs typeface="Arial"/>
              </a:rPr>
              <a:t> </a:t>
            </a:r>
            <a:r>
              <a:rPr sz="2400" spc="-400" dirty="0" smtClean="0">
                <a:latin typeface="Arial"/>
                <a:cs typeface="Arial"/>
              </a:rPr>
              <a:t> </a:t>
            </a:r>
            <a:r>
              <a:rPr sz="2400" spc="-140" dirty="0">
                <a:latin typeface="Arial"/>
                <a:cs typeface="Arial"/>
              </a:rPr>
              <a:t>balances  </a:t>
            </a:r>
            <a:r>
              <a:rPr sz="2400" spc="-114" dirty="0">
                <a:latin typeface="Arial"/>
                <a:cs typeface="Arial"/>
              </a:rPr>
              <a:t>and </a:t>
            </a:r>
            <a:r>
              <a:rPr sz="2400" spc="-60" dirty="0">
                <a:latin typeface="Arial"/>
                <a:cs typeface="Arial"/>
              </a:rPr>
              <a:t>maintain </a:t>
            </a:r>
            <a:r>
              <a:rPr sz="2400" spc="-70" dirty="0">
                <a:latin typeface="Arial"/>
                <a:cs typeface="Arial"/>
              </a:rPr>
              <a:t>under</a:t>
            </a:r>
            <a:r>
              <a:rPr sz="2400" spc="-225" dirty="0">
                <a:latin typeface="Arial"/>
                <a:cs typeface="Arial"/>
              </a:rPr>
              <a:t> </a:t>
            </a:r>
            <a:r>
              <a:rPr sz="2400" spc="-30" dirty="0" smtClean="0">
                <a:latin typeface="Arial"/>
                <a:cs typeface="Arial"/>
              </a:rPr>
              <a:t>limits</a:t>
            </a:r>
            <a:r>
              <a:rPr lang="en-IN" sz="2400" spc="-30" dirty="0" smtClean="0">
                <a:latin typeface="Arial"/>
                <a:cs typeface="Arial"/>
              </a:rPr>
              <a:t>  </a:t>
            </a:r>
            <a:endParaRPr sz="2400" dirty="0">
              <a:latin typeface="Arial"/>
              <a:cs typeface="Arial"/>
            </a:endParaRPr>
          </a:p>
        </p:txBody>
      </p:sp>
      <p:sp>
        <p:nvSpPr>
          <p:cNvPr id="5" name="object 5"/>
          <p:cNvSpPr txBox="1"/>
          <p:nvPr/>
        </p:nvSpPr>
        <p:spPr>
          <a:xfrm>
            <a:off x="4216653" y="4063585"/>
            <a:ext cx="6070347" cy="1547218"/>
          </a:xfrm>
          <a:prstGeom prst="rect">
            <a:avLst/>
          </a:prstGeom>
        </p:spPr>
        <p:txBody>
          <a:bodyPr vert="horz" wrap="square" lIns="0" tIns="38735" rIns="0" bIns="0" rtlCol="0">
            <a:spAutoFit/>
          </a:bodyPr>
          <a:lstStyle/>
          <a:p>
            <a:pPr marL="12700">
              <a:lnSpc>
                <a:spcPct val="100000"/>
              </a:lnSpc>
              <a:spcBef>
                <a:spcPts val="305"/>
              </a:spcBef>
            </a:pPr>
            <a:endParaRPr lang="en-IN" sz="2400" spc="-40" dirty="0" smtClean="0">
              <a:latin typeface="Arial"/>
              <a:cs typeface="Arial"/>
            </a:endParaRPr>
          </a:p>
          <a:p>
            <a:pPr marL="12700">
              <a:lnSpc>
                <a:spcPct val="100000"/>
              </a:lnSpc>
              <a:spcBef>
                <a:spcPts val="305"/>
              </a:spcBef>
            </a:pPr>
            <a:r>
              <a:rPr lang="en-IN" sz="2400" spc="-40" dirty="0" smtClean="0">
                <a:latin typeface="Arial"/>
                <a:cs typeface="Arial"/>
              </a:rPr>
              <a:t>    AUDIT</a:t>
            </a:r>
            <a:endParaRPr lang="en-IN" sz="2400" dirty="0" smtClean="0">
              <a:latin typeface="Arial"/>
              <a:cs typeface="Arial"/>
            </a:endParaRPr>
          </a:p>
          <a:p>
            <a:pPr marL="241300" marR="5080" indent="-228600">
              <a:lnSpc>
                <a:spcPts val="2630"/>
              </a:lnSpc>
              <a:spcBef>
                <a:spcPts val="505"/>
              </a:spcBef>
              <a:buChar char="•"/>
              <a:tabLst>
                <a:tab pos="241300" algn="l"/>
              </a:tabLst>
            </a:pPr>
            <a:r>
              <a:rPr sz="2400" spc="-40" dirty="0" smtClean="0">
                <a:latin typeface="Arial"/>
                <a:cs typeface="Arial"/>
              </a:rPr>
              <a:t>Auditor </a:t>
            </a:r>
            <a:r>
              <a:rPr sz="2400" spc="15" dirty="0">
                <a:latin typeface="Arial"/>
                <a:cs typeface="Arial"/>
              </a:rPr>
              <a:t>to</a:t>
            </a:r>
            <a:r>
              <a:rPr sz="2400" spc="-459" dirty="0">
                <a:latin typeface="Arial"/>
                <a:cs typeface="Arial"/>
              </a:rPr>
              <a:t> </a:t>
            </a:r>
            <a:r>
              <a:rPr sz="2400" spc="-70" dirty="0">
                <a:latin typeface="Arial"/>
                <a:cs typeface="Arial"/>
              </a:rPr>
              <a:t>review </a:t>
            </a:r>
            <a:r>
              <a:rPr sz="2400" spc="-90" dirty="0">
                <a:latin typeface="Arial"/>
                <a:cs typeface="Arial"/>
              </a:rPr>
              <a:t>exception </a:t>
            </a:r>
            <a:r>
              <a:rPr sz="2400" spc="-55" dirty="0">
                <a:latin typeface="Arial"/>
                <a:cs typeface="Arial"/>
              </a:rPr>
              <a:t>reports </a:t>
            </a:r>
            <a:r>
              <a:rPr sz="2400" spc="-80" dirty="0">
                <a:latin typeface="Arial"/>
                <a:cs typeface="Arial"/>
              </a:rPr>
              <a:t>on </a:t>
            </a:r>
            <a:r>
              <a:rPr sz="2400" spc="-165" dirty="0">
                <a:latin typeface="Arial"/>
                <a:cs typeface="Arial"/>
              </a:rPr>
              <a:t>Cheque  </a:t>
            </a:r>
            <a:r>
              <a:rPr sz="2400" spc="-135" dirty="0">
                <a:latin typeface="Arial"/>
                <a:cs typeface="Arial"/>
              </a:rPr>
              <a:t>bounces</a:t>
            </a:r>
            <a:endParaRPr sz="2400" dirty="0">
              <a:latin typeface="Arial"/>
              <a:cs typeface="Arial"/>
            </a:endParaRPr>
          </a:p>
        </p:txBody>
      </p:sp>
      <p:sp>
        <p:nvSpPr>
          <p:cNvPr id="6" name="object 6"/>
          <p:cNvSpPr/>
          <p:nvPr/>
        </p:nvSpPr>
        <p:spPr>
          <a:xfrm>
            <a:off x="1103375" y="1185672"/>
            <a:ext cx="2723515" cy="1431290"/>
          </a:xfrm>
          <a:custGeom>
            <a:avLst/>
            <a:gdLst/>
            <a:ahLst/>
            <a:cxnLst/>
            <a:rect l="l" t="t" r="r" b="b"/>
            <a:pathLst>
              <a:path w="2723515" h="1431289">
                <a:moveTo>
                  <a:pt x="2484882" y="0"/>
                </a:moveTo>
                <a:lnTo>
                  <a:pt x="238506" y="0"/>
                </a:lnTo>
                <a:lnTo>
                  <a:pt x="190438" y="4846"/>
                </a:lnTo>
                <a:lnTo>
                  <a:pt x="145668" y="18746"/>
                </a:lnTo>
                <a:lnTo>
                  <a:pt x="105154" y="40739"/>
                </a:lnTo>
                <a:lnTo>
                  <a:pt x="69856" y="69865"/>
                </a:lnTo>
                <a:lnTo>
                  <a:pt x="40732" y="105165"/>
                </a:lnTo>
                <a:lnTo>
                  <a:pt x="18742" y="145678"/>
                </a:lnTo>
                <a:lnTo>
                  <a:pt x="4845" y="190445"/>
                </a:lnTo>
                <a:lnTo>
                  <a:pt x="0" y="238505"/>
                </a:lnTo>
                <a:lnTo>
                  <a:pt x="0" y="1192529"/>
                </a:lnTo>
                <a:lnTo>
                  <a:pt x="4845" y="1240590"/>
                </a:lnTo>
                <a:lnTo>
                  <a:pt x="18742" y="1285357"/>
                </a:lnTo>
                <a:lnTo>
                  <a:pt x="40732" y="1325870"/>
                </a:lnTo>
                <a:lnTo>
                  <a:pt x="69856" y="1361170"/>
                </a:lnTo>
                <a:lnTo>
                  <a:pt x="105154" y="1390296"/>
                </a:lnTo>
                <a:lnTo>
                  <a:pt x="145668" y="1412289"/>
                </a:lnTo>
                <a:lnTo>
                  <a:pt x="190438" y="1426189"/>
                </a:lnTo>
                <a:lnTo>
                  <a:pt x="238506" y="1431036"/>
                </a:lnTo>
                <a:lnTo>
                  <a:pt x="2484882" y="1431036"/>
                </a:lnTo>
                <a:lnTo>
                  <a:pt x="2532942" y="1426189"/>
                </a:lnTo>
                <a:lnTo>
                  <a:pt x="2577709" y="1412289"/>
                </a:lnTo>
                <a:lnTo>
                  <a:pt x="2618222" y="1390296"/>
                </a:lnTo>
                <a:lnTo>
                  <a:pt x="2653522" y="1361170"/>
                </a:lnTo>
                <a:lnTo>
                  <a:pt x="2682648" y="1325870"/>
                </a:lnTo>
                <a:lnTo>
                  <a:pt x="2704641" y="1285357"/>
                </a:lnTo>
                <a:lnTo>
                  <a:pt x="2718541" y="1240590"/>
                </a:lnTo>
                <a:lnTo>
                  <a:pt x="2723388" y="1192529"/>
                </a:lnTo>
                <a:lnTo>
                  <a:pt x="2723388" y="238505"/>
                </a:lnTo>
                <a:lnTo>
                  <a:pt x="2718541" y="190445"/>
                </a:lnTo>
                <a:lnTo>
                  <a:pt x="2704641" y="145678"/>
                </a:lnTo>
                <a:lnTo>
                  <a:pt x="2682648" y="105165"/>
                </a:lnTo>
                <a:lnTo>
                  <a:pt x="2653522" y="69865"/>
                </a:lnTo>
                <a:lnTo>
                  <a:pt x="2618222" y="40739"/>
                </a:lnTo>
                <a:lnTo>
                  <a:pt x="2577709" y="18746"/>
                </a:lnTo>
                <a:lnTo>
                  <a:pt x="2532942" y="4846"/>
                </a:lnTo>
                <a:lnTo>
                  <a:pt x="2484882" y="0"/>
                </a:lnTo>
                <a:close/>
              </a:path>
            </a:pathLst>
          </a:custGeom>
          <a:solidFill>
            <a:srgbClr val="EC7C30"/>
          </a:solidFill>
        </p:spPr>
        <p:txBody>
          <a:bodyPr wrap="square" lIns="0" tIns="0" rIns="0" bIns="0" rtlCol="0"/>
          <a:lstStyle/>
          <a:p>
            <a:endParaRPr/>
          </a:p>
        </p:txBody>
      </p:sp>
      <p:sp>
        <p:nvSpPr>
          <p:cNvPr id="7" name="object 7"/>
          <p:cNvSpPr txBox="1"/>
          <p:nvPr/>
        </p:nvSpPr>
        <p:spPr>
          <a:xfrm>
            <a:off x="1279652" y="1501597"/>
            <a:ext cx="2369185" cy="727075"/>
          </a:xfrm>
          <a:prstGeom prst="rect">
            <a:avLst/>
          </a:prstGeom>
        </p:spPr>
        <p:txBody>
          <a:bodyPr vert="horz" wrap="square" lIns="0" tIns="12700" rIns="0" bIns="0" rtlCol="0">
            <a:spAutoFit/>
          </a:bodyPr>
          <a:lstStyle/>
          <a:p>
            <a:pPr algn="ctr">
              <a:lnSpc>
                <a:spcPts val="2760"/>
              </a:lnSpc>
              <a:spcBef>
                <a:spcPts val="100"/>
              </a:spcBef>
            </a:pPr>
            <a:r>
              <a:rPr sz="2400" spc="-95" dirty="0">
                <a:solidFill>
                  <a:srgbClr val="FFFFFF"/>
                </a:solidFill>
                <a:latin typeface="Arial"/>
                <a:cs typeface="Arial"/>
              </a:rPr>
              <a:t>Frequent</a:t>
            </a:r>
            <a:r>
              <a:rPr sz="2400" spc="-190" dirty="0">
                <a:solidFill>
                  <a:srgbClr val="FFFFFF"/>
                </a:solidFill>
                <a:latin typeface="Arial"/>
                <a:cs typeface="Arial"/>
              </a:rPr>
              <a:t> </a:t>
            </a:r>
            <a:r>
              <a:rPr sz="2400" spc="-125" dirty="0">
                <a:solidFill>
                  <a:srgbClr val="FFFFFF"/>
                </a:solidFill>
                <a:latin typeface="Arial"/>
                <a:cs typeface="Arial"/>
              </a:rPr>
              <a:t>Bouncing</a:t>
            </a:r>
            <a:endParaRPr sz="2400">
              <a:latin typeface="Arial"/>
              <a:cs typeface="Arial"/>
            </a:endParaRPr>
          </a:p>
          <a:p>
            <a:pPr algn="ctr">
              <a:lnSpc>
                <a:spcPts val="2760"/>
              </a:lnSpc>
            </a:pPr>
            <a:r>
              <a:rPr sz="2400" spc="-5" dirty="0">
                <a:solidFill>
                  <a:srgbClr val="FFFFFF"/>
                </a:solidFill>
                <a:latin typeface="Arial"/>
                <a:cs typeface="Arial"/>
              </a:rPr>
              <a:t>of</a:t>
            </a:r>
            <a:r>
              <a:rPr sz="2400" spc="-140" dirty="0">
                <a:solidFill>
                  <a:srgbClr val="FFFFFF"/>
                </a:solidFill>
                <a:latin typeface="Arial"/>
                <a:cs typeface="Arial"/>
              </a:rPr>
              <a:t> </a:t>
            </a:r>
            <a:r>
              <a:rPr sz="2400" spc="-180" dirty="0">
                <a:solidFill>
                  <a:srgbClr val="FFFFFF"/>
                </a:solidFill>
                <a:latin typeface="Arial"/>
                <a:cs typeface="Arial"/>
              </a:rPr>
              <a:t>Cheques</a:t>
            </a:r>
            <a:endParaRPr sz="2400">
              <a:latin typeface="Arial"/>
              <a:cs typeface="Arial"/>
            </a:endParaRPr>
          </a:p>
        </p:txBody>
      </p:sp>
      <p:sp>
        <p:nvSpPr>
          <p:cNvPr id="8" name="object 8"/>
          <p:cNvSpPr/>
          <p:nvPr/>
        </p:nvSpPr>
        <p:spPr>
          <a:xfrm>
            <a:off x="0" y="0"/>
            <a:ext cx="12189460" cy="762000"/>
          </a:xfrm>
          <a:custGeom>
            <a:avLst/>
            <a:gdLst/>
            <a:ahLst/>
            <a:cxnLst/>
            <a:rect l="l" t="t" r="r" b="b"/>
            <a:pathLst>
              <a:path w="12189460" h="762000">
                <a:moveTo>
                  <a:pt x="0" y="762000"/>
                </a:moveTo>
                <a:lnTo>
                  <a:pt x="12188952" y="762000"/>
                </a:lnTo>
                <a:lnTo>
                  <a:pt x="12188952" y="0"/>
                </a:lnTo>
                <a:lnTo>
                  <a:pt x="0" y="0"/>
                </a:lnTo>
                <a:lnTo>
                  <a:pt x="0" y="762000"/>
                </a:lnTo>
                <a:close/>
              </a:path>
            </a:pathLst>
          </a:custGeom>
          <a:solidFill>
            <a:srgbClr val="404040"/>
          </a:solidFill>
        </p:spPr>
        <p:txBody>
          <a:bodyPr wrap="square" lIns="0" tIns="0" rIns="0" bIns="0" rtlCol="0"/>
          <a:lstStyle/>
          <a:p>
            <a:endParaRPr/>
          </a:p>
        </p:txBody>
      </p:sp>
      <p:sp>
        <p:nvSpPr>
          <p:cNvPr id="9" name="object 9"/>
          <p:cNvSpPr txBox="1">
            <a:spLocks noGrp="1"/>
          </p:cNvSpPr>
          <p:nvPr>
            <p:ph type="title"/>
          </p:nvPr>
        </p:nvSpPr>
        <p:spPr>
          <a:xfrm>
            <a:off x="3300855" y="711"/>
            <a:ext cx="6833745" cy="627736"/>
          </a:xfrm>
          <a:prstGeom prst="rect">
            <a:avLst/>
          </a:prstGeom>
        </p:spPr>
        <p:txBody>
          <a:bodyPr vert="horz" wrap="square" lIns="0" tIns="12065" rIns="0" bIns="0" rtlCol="0">
            <a:spAutoFit/>
          </a:bodyPr>
          <a:lstStyle/>
          <a:p>
            <a:pPr marL="15875">
              <a:lnSpc>
                <a:spcPct val="100000"/>
              </a:lnSpc>
              <a:spcBef>
                <a:spcPts val="95"/>
              </a:spcBef>
            </a:pPr>
            <a:r>
              <a:rPr spc="-170" dirty="0"/>
              <a:t>Account </a:t>
            </a:r>
            <a:r>
              <a:rPr spc="-135" dirty="0"/>
              <a:t>Operation</a:t>
            </a:r>
            <a:r>
              <a:rPr spc="-315" dirty="0"/>
              <a:t> </a:t>
            </a:r>
            <a:r>
              <a:rPr spc="-215" dirty="0" smtClean="0"/>
              <a:t>Related</a:t>
            </a:r>
            <a:r>
              <a:rPr lang="en-IN" spc="-215" dirty="0" smtClean="0"/>
              <a:t>-1/10</a:t>
            </a:r>
            <a:endParaRPr spc="-215" dirty="0"/>
          </a:p>
        </p:txBody>
      </p:sp>
      <p:sp>
        <p:nvSpPr>
          <p:cNvPr id="10" name="object 10"/>
          <p:cNvSpPr/>
          <p:nvPr/>
        </p:nvSpPr>
        <p:spPr>
          <a:xfrm>
            <a:off x="1203960" y="2732532"/>
            <a:ext cx="1440180" cy="1440180"/>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1595627" y="3095244"/>
            <a:ext cx="1440180" cy="1440179"/>
          </a:xfrm>
          <a:prstGeom prst="rect">
            <a:avLst/>
          </a:prstGeom>
          <a:blipFill>
            <a:blip r:embed="rId2" cstate="print"/>
            <a:stretch>
              <a:fillRect/>
            </a:stretch>
          </a:blipFill>
        </p:spPr>
        <p:txBody>
          <a:bodyPr wrap="square" lIns="0" tIns="0" rIns="0" bIns="0" rtlCol="0"/>
          <a:lstStyle/>
          <a:p>
            <a:endParaRPr/>
          </a:p>
        </p:txBody>
      </p:sp>
      <p:sp>
        <p:nvSpPr>
          <p:cNvPr id="12" name="object 12"/>
          <p:cNvSpPr/>
          <p:nvPr/>
        </p:nvSpPr>
        <p:spPr>
          <a:xfrm>
            <a:off x="2135123" y="3493008"/>
            <a:ext cx="1441703" cy="1441703"/>
          </a:xfrm>
          <a:prstGeom prst="rect">
            <a:avLst/>
          </a:prstGeom>
          <a:blipFill>
            <a:blip r:embed="rId2" cstate="print"/>
            <a:stretch>
              <a:fillRect/>
            </a:stretch>
          </a:blipFill>
        </p:spPr>
        <p:txBody>
          <a:bodyPr wrap="square" lIns="0" tIns="0" rIns="0" bIns="0" rtlCol="0"/>
          <a:lstStyle/>
          <a:p>
            <a:endParaRPr/>
          </a:p>
        </p:txBody>
      </p:sp>
      <p:sp>
        <p:nvSpPr>
          <p:cNvPr id="13" name="object 13"/>
          <p:cNvSpPr/>
          <p:nvPr/>
        </p:nvSpPr>
        <p:spPr>
          <a:xfrm>
            <a:off x="1139952" y="3787140"/>
            <a:ext cx="1440180" cy="1441704"/>
          </a:xfrm>
          <a:prstGeom prst="rect">
            <a:avLst/>
          </a:prstGeom>
          <a:blipFill>
            <a:blip r:embed="rId2" cstate="print"/>
            <a:stretch>
              <a:fillRect/>
            </a:stretch>
          </a:blipFill>
        </p:spPr>
        <p:txBody>
          <a:bodyPr wrap="square" lIns="0" tIns="0" rIns="0" bIns="0" rtlCol="0"/>
          <a:lstStyle/>
          <a:p>
            <a:endParaRPr/>
          </a:p>
        </p:txBody>
      </p:sp>
      <p:sp>
        <p:nvSpPr>
          <p:cNvPr id="14" name="object 14"/>
          <p:cNvSpPr/>
          <p:nvPr/>
        </p:nvSpPr>
        <p:spPr>
          <a:xfrm>
            <a:off x="2310383" y="4338828"/>
            <a:ext cx="1440180" cy="1441704"/>
          </a:xfrm>
          <a:prstGeom prst="rect">
            <a:avLst/>
          </a:prstGeom>
          <a:blipFill>
            <a:blip r:embed="rId2" cstate="print"/>
            <a:stretch>
              <a:fillRect/>
            </a:stretch>
          </a:blipFill>
        </p:spPr>
        <p:txBody>
          <a:bodyPr wrap="square" lIns="0" tIns="0" rIns="0" bIns="0" rtlCol="0"/>
          <a:lstStyle/>
          <a:p>
            <a:endParaRPr/>
          </a:p>
        </p:txBody>
      </p:sp>
      <p:sp>
        <p:nvSpPr>
          <p:cNvPr id="15" name="Date Placeholder 14"/>
          <p:cNvSpPr>
            <a:spLocks noGrp="1"/>
          </p:cNvSpPr>
          <p:nvPr>
            <p:ph type="dt" sz="half" idx="6"/>
          </p:nvPr>
        </p:nvSpPr>
        <p:spPr/>
        <p:txBody>
          <a:bodyPr/>
          <a:lstStyle/>
          <a:p>
            <a:r>
              <a:rPr lang="en-US" smtClean="0"/>
              <a:t>01/04/2018 DOON</a:t>
            </a:r>
            <a:endParaRPr lang="en-US"/>
          </a:p>
        </p:txBody>
      </p:sp>
      <p:sp>
        <p:nvSpPr>
          <p:cNvPr id="16" name="Footer Placeholder 15"/>
          <p:cNvSpPr>
            <a:spLocks noGrp="1"/>
          </p:cNvSpPr>
          <p:nvPr>
            <p:ph type="ftr" sz="quarter" idx="5"/>
          </p:nvPr>
        </p:nvSpPr>
        <p:spPr/>
        <p:txBody>
          <a:bodyPr/>
          <a:lstStyle/>
          <a:p>
            <a:r>
              <a:rPr lang="en-IN" smtClean="0"/>
              <a:t>CA Amresh Overview of Bank Audits 18</a:t>
            </a:r>
            <a:endParaRPr lang="en-IN"/>
          </a:p>
        </p:txBody>
      </p:sp>
      <p:sp>
        <p:nvSpPr>
          <p:cNvPr id="17" name="Slide Number Placeholder 16"/>
          <p:cNvSpPr>
            <a:spLocks noGrp="1"/>
          </p:cNvSpPr>
          <p:nvPr>
            <p:ph type="sldNum" sz="quarter" idx="7"/>
          </p:nvPr>
        </p:nvSpPr>
        <p:spPr/>
        <p:txBody>
          <a:bodyPr/>
          <a:lstStyle/>
          <a:p>
            <a:fld id="{B6F15528-21DE-4FAA-801E-634DDDAF4B2B}" type="slidenum">
              <a:rPr lang="en-IN" smtClean="0"/>
              <a:pPr/>
              <a:t>31</a:t>
            </a:fld>
            <a:endParaRPr lang="en-IN"/>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014215" y="1126236"/>
            <a:ext cx="6845934" cy="4640580"/>
          </a:xfrm>
          <a:custGeom>
            <a:avLst/>
            <a:gdLst/>
            <a:ahLst/>
            <a:cxnLst/>
            <a:rect l="l" t="t" r="r" b="b"/>
            <a:pathLst>
              <a:path w="6845934" h="4640580">
                <a:moveTo>
                  <a:pt x="6072378" y="0"/>
                </a:moveTo>
                <a:lnTo>
                  <a:pt x="0" y="0"/>
                </a:lnTo>
                <a:lnTo>
                  <a:pt x="0" y="4640580"/>
                </a:lnTo>
                <a:lnTo>
                  <a:pt x="6072378" y="4640580"/>
                </a:lnTo>
                <a:lnTo>
                  <a:pt x="6121285" y="4639058"/>
                </a:lnTo>
                <a:lnTo>
                  <a:pt x="6169385" y="4634553"/>
                </a:lnTo>
                <a:lnTo>
                  <a:pt x="6216586" y="4627155"/>
                </a:lnTo>
                <a:lnTo>
                  <a:pt x="6262799" y="4616955"/>
                </a:lnTo>
                <a:lnTo>
                  <a:pt x="6307932" y="4604044"/>
                </a:lnTo>
                <a:lnTo>
                  <a:pt x="6351895" y="4588512"/>
                </a:lnTo>
                <a:lnTo>
                  <a:pt x="6394597" y="4570451"/>
                </a:lnTo>
                <a:lnTo>
                  <a:pt x="6435948" y="4549950"/>
                </a:lnTo>
                <a:lnTo>
                  <a:pt x="6475856" y="4527100"/>
                </a:lnTo>
                <a:lnTo>
                  <a:pt x="6514232" y="4501992"/>
                </a:lnTo>
                <a:lnTo>
                  <a:pt x="6550984" y="4474717"/>
                </a:lnTo>
                <a:lnTo>
                  <a:pt x="6586022" y="4445365"/>
                </a:lnTo>
                <a:lnTo>
                  <a:pt x="6619255" y="4414027"/>
                </a:lnTo>
                <a:lnTo>
                  <a:pt x="6650593" y="4380794"/>
                </a:lnTo>
                <a:lnTo>
                  <a:pt x="6679945" y="4345756"/>
                </a:lnTo>
                <a:lnTo>
                  <a:pt x="6707220" y="4309004"/>
                </a:lnTo>
                <a:lnTo>
                  <a:pt x="6732328" y="4270628"/>
                </a:lnTo>
                <a:lnTo>
                  <a:pt x="6755178" y="4230720"/>
                </a:lnTo>
                <a:lnTo>
                  <a:pt x="6775679" y="4189369"/>
                </a:lnTo>
                <a:lnTo>
                  <a:pt x="6793740" y="4146667"/>
                </a:lnTo>
                <a:lnTo>
                  <a:pt x="6809272" y="4102704"/>
                </a:lnTo>
                <a:lnTo>
                  <a:pt x="6822183" y="4057571"/>
                </a:lnTo>
                <a:lnTo>
                  <a:pt x="6832383" y="4011358"/>
                </a:lnTo>
                <a:lnTo>
                  <a:pt x="6839781" y="3964157"/>
                </a:lnTo>
                <a:lnTo>
                  <a:pt x="6844286" y="3916057"/>
                </a:lnTo>
                <a:lnTo>
                  <a:pt x="6845808" y="3867150"/>
                </a:lnTo>
                <a:lnTo>
                  <a:pt x="6845808" y="773429"/>
                </a:lnTo>
                <a:lnTo>
                  <a:pt x="6844286" y="724522"/>
                </a:lnTo>
                <a:lnTo>
                  <a:pt x="6839781" y="676422"/>
                </a:lnTo>
                <a:lnTo>
                  <a:pt x="6832383" y="629221"/>
                </a:lnTo>
                <a:lnTo>
                  <a:pt x="6822183" y="583008"/>
                </a:lnTo>
                <a:lnTo>
                  <a:pt x="6809272" y="537875"/>
                </a:lnTo>
                <a:lnTo>
                  <a:pt x="6793740" y="493912"/>
                </a:lnTo>
                <a:lnTo>
                  <a:pt x="6775679" y="451210"/>
                </a:lnTo>
                <a:lnTo>
                  <a:pt x="6755178" y="409859"/>
                </a:lnTo>
                <a:lnTo>
                  <a:pt x="6732328" y="369951"/>
                </a:lnTo>
                <a:lnTo>
                  <a:pt x="6707220" y="331575"/>
                </a:lnTo>
                <a:lnTo>
                  <a:pt x="6679945" y="294823"/>
                </a:lnTo>
                <a:lnTo>
                  <a:pt x="6650593" y="259785"/>
                </a:lnTo>
                <a:lnTo>
                  <a:pt x="6619255" y="226552"/>
                </a:lnTo>
                <a:lnTo>
                  <a:pt x="6586022" y="195214"/>
                </a:lnTo>
                <a:lnTo>
                  <a:pt x="6550984" y="165862"/>
                </a:lnTo>
                <a:lnTo>
                  <a:pt x="6514232" y="138587"/>
                </a:lnTo>
                <a:lnTo>
                  <a:pt x="6475856" y="113479"/>
                </a:lnTo>
                <a:lnTo>
                  <a:pt x="6435948" y="90629"/>
                </a:lnTo>
                <a:lnTo>
                  <a:pt x="6394597" y="70128"/>
                </a:lnTo>
                <a:lnTo>
                  <a:pt x="6351895" y="52067"/>
                </a:lnTo>
                <a:lnTo>
                  <a:pt x="6307932" y="36535"/>
                </a:lnTo>
                <a:lnTo>
                  <a:pt x="6262799" y="23624"/>
                </a:lnTo>
                <a:lnTo>
                  <a:pt x="6216586" y="13424"/>
                </a:lnTo>
                <a:lnTo>
                  <a:pt x="6169385" y="6026"/>
                </a:lnTo>
                <a:lnTo>
                  <a:pt x="6121285" y="1521"/>
                </a:lnTo>
                <a:lnTo>
                  <a:pt x="6072378" y="0"/>
                </a:lnTo>
                <a:close/>
              </a:path>
            </a:pathLst>
          </a:custGeom>
          <a:solidFill>
            <a:srgbClr val="E0E0E0">
              <a:alpha val="90194"/>
            </a:srgbClr>
          </a:solidFill>
        </p:spPr>
        <p:txBody>
          <a:bodyPr wrap="square" lIns="0" tIns="0" rIns="0" bIns="0" rtlCol="0"/>
          <a:lstStyle/>
          <a:p>
            <a:endParaRPr/>
          </a:p>
        </p:txBody>
      </p:sp>
      <p:sp>
        <p:nvSpPr>
          <p:cNvPr id="3" name="object 3"/>
          <p:cNvSpPr/>
          <p:nvPr/>
        </p:nvSpPr>
        <p:spPr>
          <a:xfrm>
            <a:off x="4014215" y="1126236"/>
            <a:ext cx="6845934" cy="4640580"/>
          </a:xfrm>
          <a:custGeom>
            <a:avLst/>
            <a:gdLst/>
            <a:ahLst/>
            <a:cxnLst/>
            <a:rect l="l" t="t" r="r" b="b"/>
            <a:pathLst>
              <a:path w="6845934" h="4640580">
                <a:moveTo>
                  <a:pt x="6845808" y="773429"/>
                </a:moveTo>
                <a:lnTo>
                  <a:pt x="6845808" y="3867150"/>
                </a:lnTo>
                <a:lnTo>
                  <a:pt x="6844286" y="3916057"/>
                </a:lnTo>
                <a:lnTo>
                  <a:pt x="6839781" y="3964157"/>
                </a:lnTo>
                <a:lnTo>
                  <a:pt x="6832383" y="4011358"/>
                </a:lnTo>
                <a:lnTo>
                  <a:pt x="6822183" y="4057571"/>
                </a:lnTo>
                <a:lnTo>
                  <a:pt x="6809272" y="4102704"/>
                </a:lnTo>
                <a:lnTo>
                  <a:pt x="6793740" y="4146667"/>
                </a:lnTo>
                <a:lnTo>
                  <a:pt x="6775679" y="4189369"/>
                </a:lnTo>
                <a:lnTo>
                  <a:pt x="6755178" y="4230720"/>
                </a:lnTo>
                <a:lnTo>
                  <a:pt x="6732328" y="4270628"/>
                </a:lnTo>
                <a:lnTo>
                  <a:pt x="6707220" y="4309004"/>
                </a:lnTo>
                <a:lnTo>
                  <a:pt x="6679945" y="4345756"/>
                </a:lnTo>
                <a:lnTo>
                  <a:pt x="6650593" y="4380794"/>
                </a:lnTo>
                <a:lnTo>
                  <a:pt x="6619255" y="4414027"/>
                </a:lnTo>
                <a:lnTo>
                  <a:pt x="6586022" y="4445365"/>
                </a:lnTo>
                <a:lnTo>
                  <a:pt x="6550984" y="4474717"/>
                </a:lnTo>
                <a:lnTo>
                  <a:pt x="6514232" y="4501992"/>
                </a:lnTo>
                <a:lnTo>
                  <a:pt x="6475856" y="4527100"/>
                </a:lnTo>
                <a:lnTo>
                  <a:pt x="6435948" y="4549950"/>
                </a:lnTo>
                <a:lnTo>
                  <a:pt x="6394597" y="4570451"/>
                </a:lnTo>
                <a:lnTo>
                  <a:pt x="6351895" y="4588512"/>
                </a:lnTo>
                <a:lnTo>
                  <a:pt x="6307932" y="4604044"/>
                </a:lnTo>
                <a:lnTo>
                  <a:pt x="6262799" y="4616955"/>
                </a:lnTo>
                <a:lnTo>
                  <a:pt x="6216586" y="4627155"/>
                </a:lnTo>
                <a:lnTo>
                  <a:pt x="6169385" y="4634553"/>
                </a:lnTo>
                <a:lnTo>
                  <a:pt x="6121285" y="4639058"/>
                </a:lnTo>
                <a:lnTo>
                  <a:pt x="6072378" y="4640580"/>
                </a:lnTo>
                <a:lnTo>
                  <a:pt x="0" y="4640580"/>
                </a:lnTo>
                <a:lnTo>
                  <a:pt x="0" y="0"/>
                </a:lnTo>
                <a:lnTo>
                  <a:pt x="6072378" y="0"/>
                </a:lnTo>
                <a:lnTo>
                  <a:pt x="6121285" y="1521"/>
                </a:lnTo>
                <a:lnTo>
                  <a:pt x="6169385" y="6026"/>
                </a:lnTo>
                <a:lnTo>
                  <a:pt x="6216586" y="13424"/>
                </a:lnTo>
                <a:lnTo>
                  <a:pt x="6262799" y="23624"/>
                </a:lnTo>
                <a:lnTo>
                  <a:pt x="6307932" y="36535"/>
                </a:lnTo>
                <a:lnTo>
                  <a:pt x="6351895" y="52067"/>
                </a:lnTo>
                <a:lnTo>
                  <a:pt x="6394597" y="70128"/>
                </a:lnTo>
                <a:lnTo>
                  <a:pt x="6435948" y="90629"/>
                </a:lnTo>
                <a:lnTo>
                  <a:pt x="6475856" y="113479"/>
                </a:lnTo>
                <a:lnTo>
                  <a:pt x="6514232" y="138587"/>
                </a:lnTo>
                <a:lnTo>
                  <a:pt x="6550984" y="165862"/>
                </a:lnTo>
                <a:lnTo>
                  <a:pt x="6586022" y="195214"/>
                </a:lnTo>
                <a:lnTo>
                  <a:pt x="6619255" y="226552"/>
                </a:lnTo>
                <a:lnTo>
                  <a:pt x="6650593" y="259785"/>
                </a:lnTo>
                <a:lnTo>
                  <a:pt x="6679945" y="294823"/>
                </a:lnTo>
                <a:lnTo>
                  <a:pt x="6707220" y="331575"/>
                </a:lnTo>
                <a:lnTo>
                  <a:pt x="6732328" y="369951"/>
                </a:lnTo>
                <a:lnTo>
                  <a:pt x="6755178" y="409859"/>
                </a:lnTo>
                <a:lnTo>
                  <a:pt x="6775679" y="451210"/>
                </a:lnTo>
                <a:lnTo>
                  <a:pt x="6793740" y="493912"/>
                </a:lnTo>
                <a:lnTo>
                  <a:pt x="6809272" y="537875"/>
                </a:lnTo>
                <a:lnTo>
                  <a:pt x="6822183" y="583008"/>
                </a:lnTo>
                <a:lnTo>
                  <a:pt x="6832383" y="629221"/>
                </a:lnTo>
                <a:lnTo>
                  <a:pt x="6839781" y="676422"/>
                </a:lnTo>
                <a:lnTo>
                  <a:pt x="6844286" y="724522"/>
                </a:lnTo>
                <a:lnTo>
                  <a:pt x="6845808" y="773429"/>
                </a:lnTo>
                <a:close/>
              </a:path>
            </a:pathLst>
          </a:custGeom>
          <a:ln w="12192">
            <a:solidFill>
              <a:srgbClr val="E0E0E0"/>
            </a:solidFill>
          </a:ln>
        </p:spPr>
        <p:txBody>
          <a:bodyPr wrap="square" lIns="0" tIns="0" rIns="0" bIns="0" rtlCol="0"/>
          <a:lstStyle/>
          <a:p>
            <a:endParaRPr/>
          </a:p>
        </p:txBody>
      </p:sp>
      <p:sp>
        <p:nvSpPr>
          <p:cNvPr id="4" name="object 4"/>
          <p:cNvSpPr txBox="1"/>
          <p:nvPr/>
        </p:nvSpPr>
        <p:spPr>
          <a:xfrm>
            <a:off x="4249928" y="2046477"/>
            <a:ext cx="6112510" cy="1141095"/>
          </a:xfrm>
          <a:prstGeom prst="rect">
            <a:avLst/>
          </a:prstGeom>
        </p:spPr>
        <p:txBody>
          <a:bodyPr vert="horz" wrap="square" lIns="0" tIns="36830" rIns="0" bIns="0" rtlCol="0">
            <a:spAutoFit/>
          </a:bodyPr>
          <a:lstStyle/>
          <a:p>
            <a:pPr marL="12700">
              <a:lnSpc>
                <a:spcPct val="100000"/>
              </a:lnSpc>
              <a:spcBef>
                <a:spcPts val="290"/>
              </a:spcBef>
            </a:pPr>
            <a:r>
              <a:rPr sz="2400" spc="-200" dirty="0">
                <a:latin typeface="Arial"/>
                <a:cs typeface="Arial"/>
              </a:rPr>
              <a:t>Risk</a:t>
            </a:r>
            <a:endParaRPr sz="2400">
              <a:latin typeface="Arial"/>
              <a:cs typeface="Arial"/>
            </a:endParaRPr>
          </a:p>
          <a:p>
            <a:pPr marL="241300" indent="-228600">
              <a:lnSpc>
                <a:spcPts val="2760"/>
              </a:lnSpc>
              <a:spcBef>
                <a:spcPts val="195"/>
              </a:spcBef>
              <a:buChar char="•"/>
              <a:tabLst>
                <a:tab pos="241300" algn="l"/>
              </a:tabLst>
            </a:pPr>
            <a:r>
              <a:rPr sz="2400" spc="-100" dirty="0">
                <a:latin typeface="Arial"/>
                <a:cs typeface="Arial"/>
              </a:rPr>
              <a:t>Export </a:t>
            </a:r>
            <a:r>
              <a:rPr sz="2400" spc="-70" dirty="0">
                <a:latin typeface="Arial"/>
                <a:cs typeface="Arial"/>
              </a:rPr>
              <a:t>realisation </a:t>
            </a:r>
            <a:r>
              <a:rPr sz="2400" spc="-5" dirty="0">
                <a:latin typeface="Arial"/>
                <a:cs typeface="Arial"/>
              </a:rPr>
              <a:t>of </a:t>
            </a:r>
            <a:r>
              <a:rPr sz="2400" spc="-130" dirty="0">
                <a:latin typeface="Arial"/>
                <a:cs typeface="Arial"/>
              </a:rPr>
              <a:t>Foreign </a:t>
            </a:r>
            <a:r>
              <a:rPr sz="2400" spc="-260" dirty="0">
                <a:latin typeface="Arial"/>
                <a:cs typeface="Arial"/>
              </a:rPr>
              <a:t>LC’s </a:t>
            </a:r>
            <a:r>
              <a:rPr sz="2400" spc="260" dirty="0">
                <a:latin typeface="Arial"/>
                <a:cs typeface="Arial"/>
              </a:rPr>
              <a:t>/</a:t>
            </a:r>
            <a:r>
              <a:rPr sz="2400" spc="-229" dirty="0">
                <a:latin typeface="Arial"/>
                <a:cs typeface="Arial"/>
              </a:rPr>
              <a:t> </a:t>
            </a:r>
            <a:r>
              <a:rPr sz="2400" spc="-105" dirty="0">
                <a:latin typeface="Arial"/>
                <a:cs typeface="Arial"/>
              </a:rPr>
              <a:t>Bills </a:t>
            </a:r>
            <a:r>
              <a:rPr sz="2400" spc="-95" dirty="0">
                <a:latin typeface="Arial"/>
                <a:cs typeface="Arial"/>
              </a:rPr>
              <a:t>pending</a:t>
            </a:r>
            <a:endParaRPr sz="2400">
              <a:latin typeface="Arial"/>
              <a:cs typeface="Arial"/>
            </a:endParaRPr>
          </a:p>
          <a:p>
            <a:pPr marL="241300">
              <a:lnSpc>
                <a:spcPts val="2760"/>
              </a:lnSpc>
            </a:pPr>
            <a:r>
              <a:rPr sz="2400" spc="-10" dirty="0">
                <a:latin typeface="Arial"/>
                <a:cs typeface="Arial"/>
              </a:rPr>
              <a:t>for </a:t>
            </a:r>
            <a:r>
              <a:rPr sz="2400" spc="-185" dirty="0">
                <a:latin typeface="Arial"/>
                <a:cs typeface="Arial"/>
              </a:rPr>
              <a:t>a </a:t>
            </a:r>
            <a:r>
              <a:rPr sz="2400" spc="-90" dirty="0">
                <a:latin typeface="Arial"/>
                <a:cs typeface="Arial"/>
              </a:rPr>
              <a:t>long</a:t>
            </a:r>
            <a:r>
              <a:rPr sz="2400" spc="-200" dirty="0">
                <a:latin typeface="Arial"/>
                <a:cs typeface="Arial"/>
              </a:rPr>
              <a:t> </a:t>
            </a:r>
            <a:r>
              <a:rPr sz="2400" spc="-20" dirty="0">
                <a:latin typeface="Arial"/>
                <a:cs typeface="Arial"/>
              </a:rPr>
              <a:t>time</a:t>
            </a:r>
            <a:endParaRPr sz="2400">
              <a:latin typeface="Arial"/>
              <a:cs typeface="Arial"/>
            </a:endParaRPr>
          </a:p>
        </p:txBody>
      </p:sp>
      <p:sp>
        <p:nvSpPr>
          <p:cNvPr id="5" name="object 5"/>
          <p:cNvSpPr txBox="1"/>
          <p:nvPr/>
        </p:nvSpPr>
        <p:spPr>
          <a:xfrm>
            <a:off x="4249928" y="3554423"/>
            <a:ext cx="4859020" cy="805815"/>
          </a:xfrm>
          <a:prstGeom prst="rect">
            <a:avLst/>
          </a:prstGeom>
        </p:spPr>
        <p:txBody>
          <a:bodyPr vert="horz" wrap="square" lIns="0" tIns="36830" rIns="0" bIns="0" rtlCol="0">
            <a:spAutoFit/>
          </a:bodyPr>
          <a:lstStyle/>
          <a:p>
            <a:pPr marL="12700">
              <a:lnSpc>
                <a:spcPct val="100000"/>
              </a:lnSpc>
              <a:spcBef>
                <a:spcPts val="290"/>
              </a:spcBef>
            </a:pPr>
            <a:r>
              <a:rPr sz="2400" spc="-45" dirty="0">
                <a:latin typeface="Arial"/>
                <a:cs typeface="Arial"/>
              </a:rPr>
              <a:t>Audit</a:t>
            </a:r>
            <a:endParaRPr sz="2400">
              <a:latin typeface="Arial"/>
              <a:cs typeface="Arial"/>
            </a:endParaRPr>
          </a:p>
          <a:p>
            <a:pPr marL="241300" indent="-228600">
              <a:lnSpc>
                <a:spcPct val="100000"/>
              </a:lnSpc>
              <a:spcBef>
                <a:spcPts val="190"/>
              </a:spcBef>
              <a:buChar char="•"/>
              <a:tabLst>
                <a:tab pos="241300" algn="l"/>
              </a:tabLst>
            </a:pPr>
            <a:r>
              <a:rPr sz="2400" spc="-40" dirty="0">
                <a:latin typeface="Arial"/>
                <a:cs typeface="Arial"/>
              </a:rPr>
              <a:t>Auditor </a:t>
            </a:r>
            <a:r>
              <a:rPr sz="2400" spc="20" dirty="0">
                <a:latin typeface="Arial"/>
                <a:cs typeface="Arial"/>
              </a:rPr>
              <a:t>to </a:t>
            </a:r>
            <a:r>
              <a:rPr sz="2400" spc="-70" dirty="0">
                <a:latin typeface="Arial"/>
                <a:cs typeface="Arial"/>
              </a:rPr>
              <a:t>review </a:t>
            </a:r>
            <a:r>
              <a:rPr sz="2400" spc="-100" dirty="0">
                <a:latin typeface="Arial"/>
                <a:cs typeface="Arial"/>
              </a:rPr>
              <a:t>Export </a:t>
            </a:r>
            <a:r>
              <a:rPr sz="2400" spc="-60" dirty="0">
                <a:latin typeface="Arial"/>
                <a:cs typeface="Arial"/>
              </a:rPr>
              <a:t>bills</a:t>
            </a:r>
            <a:r>
              <a:rPr sz="2400" spc="-484" dirty="0">
                <a:latin typeface="Arial"/>
                <a:cs typeface="Arial"/>
              </a:rPr>
              <a:t> </a:t>
            </a:r>
            <a:r>
              <a:rPr sz="2400" spc="-80" dirty="0">
                <a:latin typeface="Arial"/>
                <a:cs typeface="Arial"/>
              </a:rPr>
              <a:t>register</a:t>
            </a:r>
            <a:endParaRPr sz="2400">
              <a:latin typeface="Arial"/>
              <a:cs typeface="Arial"/>
            </a:endParaRPr>
          </a:p>
        </p:txBody>
      </p:sp>
      <p:sp>
        <p:nvSpPr>
          <p:cNvPr id="6" name="object 6"/>
          <p:cNvSpPr/>
          <p:nvPr/>
        </p:nvSpPr>
        <p:spPr>
          <a:xfrm>
            <a:off x="938783" y="1126236"/>
            <a:ext cx="2788920" cy="1548765"/>
          </a:xfrm>
          <a:custGeom>
            <a:avLst/>
            <a:gdLst/>
            <a:ahLst/>
            <a:cxnLst/>
            <a:rect l="l" t="t" r="r" b="b"/>
            <a:pathLst>
              <a:path w="2788920" h="1548764">
                <a:moveTo>
                  <a:pt x="2530855" y="0"/>
                </a:moveTo>
                <a:lnTo>
                  <a:pt x="258063" y="0"/>
                </a:lnTo>
                <a:lnTo>
                  <a:pt x="211678" y="4158"/>
                </a:lnTo>
                <a:lnTo>
                  <a:pt x="168019" y="16148"/>
                </a:lnTo>
                <a:lnTo>
                  <a:pt x="127816" y="35240"/>
                </a:lnTo>
                <a:lnTo>
                  <a:pt x="91798" y="60703"/>
                </a:lnTo>
                <a:lnTo>
                  <a:pt x="60695" y="91809"/>
                </a:lnTo>
                <a:lnTo>
                  <a:pt x="35234" y="127827"/>
                </a:lnTo>
                <a:lnTo>
                  <a:pt x="16145" y="168029"/>
                </a:lnTo>
                <a:lnTo>
                  <a:pt x="4157" y="211684"/>
                </a:lnTo>
                <a:lnTo>
                  <a:pt x="0" y="258063"/>
                </a:lnTo>
                <a:lnTo>
                  <a:pt x="0" y="1290319"/>
                </a:lnTo>
                <a:lnTo>
                  <a:pt x="4157" y="1336699"/>
                </a:lnTo>
                <a:lnTo>
                  <a:pt x="16145" y="1380354"/>
                </a:lnTo>
                <a:lnTo>
                  <a:pt x="35234" y="1420556"/>
                </a:lnTo>
                <a:lnTo>
                  <a:pt x="60695" y="1456574"/>
                </a:lnTo>
                <a:lnTo>
                  <a:pt x="91798" y="1487680"/>
                </a:lnTo>
                <a:lnTo>
                  <a:pt x="127816" y="1513143"/>
                </a:lnTo>
                <a:lnTo>
                  <a:pt x="168019" y="1532235"/>
                </a:lnTo>
                <a:lnTo>
                  <a:pt x="211678" y="1544225"/>
                </a:lnTo>
                <a:lnTo>
                  <a:pt x="258063" y="1548384"/>
                </a:lnTo>
                <a:lnTo>
                  <a:pt x="2530855" y="1548384"/>
                </a:lnTo>
                <a:lnTo>
                  <a:pt x="2577235" y="1544225"/>
                </a:lnTo>
                <a:lnTo>
                  <a:pt x="2620890" y="1532235"/>
                </a:lnTo>
                <a:lnTo>
                  <a:pt x="2661092" y="1513143"/>
                </a:lnTo>
                <a:lnTo>
                  <a:pt x="2697110" y="1487680"/>
                </a:lnTo>
                <a:lnTo>
                  <a:pt x="2728216" y="1456574"/>
                </a:lnTo>
                <a:lnTo>
                  <a:pt x="2753679" y="1420556"/>
                </a:lnTo>
                <a:lnTo>
                  <a:pt x="2772771" y="1380354"/>
                </a:lnTo>
                <a:lnTo>
                  <a:pt x="2784761" y="1336699"/>
                </a:lnTo>
                <a:lnTo>
                  <a:pt x="2788919" y="1290319"/>
                </a:lnTo>
                <a:lnTo>
                  <a:pt x="2788919" y="258063"/>
                </a:lnTo>
                <a:lnTo>
                  <a:pt x="2784761" y="211684"/>
                </a:lnTo>
                <a:lnTo>
                  <a:pt x="2772771" y="168029"/>
                </a:lnTo>
                <a:lnTo>
                  <a:pt x="2753679" y="127827"/>
                </a:lnTo>
                <a:lnTo>
                  <a:pt x="2728216" y="91809"/>
                </a:lnTo>
                <a:lnTo>
                  <a:pt x="2697110" y="60703"/>
                </a:lnTo>
                <a:lnTo>
                  <a:pt x="2661092" y="35240"/>
                </a:lnTo>
                <a:lnTo>
                  <a:pt x="2620890" y="16148"/>
                </a:lnTo>
                <a:lnTo>
                  <a:pt x="2577235" y="4158"/>
                </a:lnTo>
                <a:lnTo>
                  <a:pt x="2530855" y="0"/>
                </a:lnTo>
                <a:close/>
              </a:path>
            </a:pathLst>
          </a:custGeom>
          <a:solidFill>
            <a:srgbClr val="A4A4A4"/>
          </a:solidFill>
        </p:spPr>
        <p:txBody>
          <a:bodyPr wrap="square" lIns="0" tIns="0" rIns="0" bIns="0" rtlCol="0"/>
          <a:lstStyle/>
          <a:p>
            <a:endParaRPr/>
          </a:p>
        </p:txBody>
      </p:sp>
      <p:sp>
        <p:nvSpPr>
          <p:cNvPr id="7" name="object 7"/>
          <p:cNvSpPr txBox="1"/>
          <p:nvPr/>
        </p:nvSpPr>
        <p:spPr>
          <a:xfrm>
            <a:off x="1226921" y="1438402"/>
            <a:ext cx="2211705" cy="842644"/>
          </a:xfrm>
          <a:prstGeom prst="rect">
            <a:avLst/>
          </a:prstGeom>
        </p:spPr>
        <p:txBody>
          <a:bodyPr vert="horz" wrap="square" lIns="0" tIns="54610" rIns="0" bIns="0" rtlCol="0">
            <a:spAutoFit/>
          </a:bodyPr>
          <a:lstStyle/>
          <a:p>
            <a:pPr marL="248920" marR="5080" indent="-236854">
              <a:lnSpc>
                <a:spcPts val="3080"/>
              </a:lnSpc>
              <a:spcBef>
                <a:spcPts val="430"/>
              </a:spcBef>
            </a:pPr>
            <a:r>
              <a:rPr sz="2800" spc="-170" dirty="0">
                <a:solidFill>
                  <a:srgbClr val="FFFFFF"/>
                </a:solidFill>
                <a:latin typeface="Arial"/>
                <a:cs typeface="Arial"/>
              </a:rPr>
              <a:t>Pending </a:t>
            </a:r>
            <a:r>
              <a:rPr sz="2800" spc="-120" dirty="0">
                <a:solidFill>
                  <a:srgbClr val="FFFFFF"/>
                </a:solidFill>
                <a:latin typeface="Arial"/>
                <a:cs typeface="Arial"/>
              </a:rPr>
              <a:t>Export  </a:t>
            </a:r>
            <a:r>
              <a:rPr sz="2800" spc="-150" dirty="0">
                <a:solidFill>
                  <a:srgbClr val="FFFFFF"/>
                </a:solidFill>
                <a:latin typeface="Arial"/>
                <a:cs typeface="Arial"/>
              </a:rPr>
              <a:t>Realisations</a:t>
            </a:r>
            <a:endParaRPr sz="2800">
              <a:latin typeface="Arial"/>
              <a:cs typeface="Arial"/>
            </a:endParaRPr>
          </a:p>
        </p:txBody>
      </p:sp>
      <p:sp>
        <p:nvSpPr>
          <p:cNvPr id="8" name="object 8"/>
          <p:cNvSpPr/>
          <p:nvPr/>
        </p:nvSpPr>
        <p:spPr>
          <a:xfrm>
            <a:off x="0" y="0"/>
            <a:ext cx="12189460" cy="762000"/>
          </a:xfrm>
          <a:custGeom>
            <a:avLst/>
            <a:gdLst/>
            <a:ahLst/>
            <a:cxnLst/>
            <a:rect l="l" t="t" r="r" b="b"/>
            <a:pathLst>
              <a:path w="12189460" h="762000">
                <a:moveTo>
                  <a:pt x="0" y="762000"/>
                </a:moveTo>
                <a:lnTo>
                  <a:pt x="12188952" y="762000"/>
                </a:lnTo>
                <a:lnTo>
                  <a:pt x="12188952" y="0"/>
                </a:lnTo>
                <a:lnTo>
                  <a:pt x="0" y="0"/>
                </a:lnTo>
                <a:lnTo>
                  <a:pt x="0" y="762000"/>
                </a:lnTo>
                <a:close/>
              </a:path>
            </a:pathLst>
          </a:custGeom>
          <a:solidFill>
            <a:srgbClr val="404040"/>
          </a:solidFill>
        </p:spPr>
        <p:txBody>
          <a:bodyPr wrap="square" lIns="0" tIns="0" rIns="0" bIns="0" rtlCol="0"/>
          <a:lstStyle/>
          <a:p>
            <a:endParaRPr/>
          </a:p>
        </p:txBody>
      </p:sp>
      <p:sp>
        <p:nvSpPr>
          <p:cNvPr id="9" name="object 9"/>
          <p:cNvSpPr txBox="1">
            <a:spLocks noGrp="1"/>
          </p:cNvSpPr>
          <p:nvPr>
            <p:ph type="title"/>
          </p:nvPr>
        </p:nvSpPr>
        <p:spPr>
          <a:xfrm>
            <a:off x="3300856" y="711"/>
            <a:ext cx="6833744" cy="635000"/>
          </a:xfrm>
          <a:prstGeom prst="rect">
            <a:avLst/>
          </a:prstGeom>
        </p:spPr>
        <p:txBody>
          <a:bodyPr vert="horz" wrap="square" lIns="0" tIns="12065" rIns="0" bIns="0" rtlCol="0">
            <a:spAutoFit/>
          </a:bodyPr>
          <a:lstStyle/>
          <a:p>
            <a:pPr marL="15875">
              <a:lnSpc>
                <a:spcPct val="100000"/>
              </a:lnSpc>
              <a:spcBef>
                <a:spcPts val="95"/>
              </a:spcBef>
            </a:pPr>
            <a:r>
              <a:rPr spc="-170" dirty="0"/>
              <a:t>Account </a:t>
            </a:r>
            <a:r>
              <a:rPr spc="-135" dirty="0"/>
              <a:t>Operation</a:t>
            </a:r>
            <a:r>
              <a:rPr spc="-315" dirty="0"/>
              <a:t> </a:t>
            </a:r>
            <a:r>
              <a:rPr spc="-215" dirty="0" smtClean="0"/>
              <a:t>Related</a:t>
            </a:r>
            <a:r>
              <a:rPr lang="en-IN" spc="-215" dirty="0" smtClean="0"/>
              <a:t>- 2/10</a:t>
            </a:r>
            <a:endParaRPr spc="-215" dirty="0"/>
          </a:p>
        </p:txBody>
      </p:sp>
      <p:sp>
        <p:nvSpPr>
          <p:cNvPr id="10" name="object 10"/>
          <p:cNvSpPr/>
          <p:nvPr/>
        </p:nvSpPr>
        <p:spPr>
          <a:xfrm>
            <a:off x="326136" y="3267455"/>
            <a:ext cx="3619500" cy="2465832"/>
          </a:xfrm>
          <a:prstGeom prst="rect">
            <a:avLst/>
          </a:prstGeom>
          <a:blipFill>
            <a:blip r:embed="rId2" cstate="print"/>
            <a:stretch>
              <a:fillRect/>
            </a:stretch>
          </a:blipFill>
        </p:spPr>
        <p:txBody>
          <a:bodyPr wrap="square" lIns="0" tIns="0" rIns="0" bIns="0" rtlCol="0"/>
          <a:lstStyle/>
          <a:p>
            <a:endParaRPr/>
          </a:p>
        </p:txBody>
      </p:sp>
      <p:sp>
        <p:nvSpPr>
          <p:cNvPr id="11" name="Date Placeholder 10"/>
          <p:cNvSpPr>
            <a:spLocks noGrp="1"/>
          </p:cNvSpPr>
          <p:nvPr>
            <p:ph type="dt" sz="half" idx="6"/>
          </p:nvPr>
        </p:nvSpPr>
        <p:spPr/>
        <p:txBody>
          <a:bodyPr/>
          <a:lstStyle/>
          <a:p>
            <a:r>
              <a:rPr lang="en-US" smtClean="0"/>
              <a:t>01/04/2018 DOON</a:t>
            </a:r>
            <a:endParaRPr lang="en-US"/>
          </a:p>
        </p:txBody>
      </p:sp>
      <p:sp>
        <p:nvSpPr>
          <p:cNvPr id="12" name="Footer Placeholder 11"/>
          <p:cNvSpPr>
            <a:spLocks noGrp="1"/>
          </p:cNvSpPr>
          <p:nvPr>
            <p:ph type="ftr" sz="quarter" idx="5"/>
          </p:nvPr>
        </p:nvSpPr>
        <p:spPr/>
        <p:txBody>
          <a:bodyPr/>
          <a:lstStyle/>
          <a:p>
            <a:r>
              <a:rPr lang="en-IN" smtClean="0"/>
              <a:t>CA Amresh Overview of Bank Audits 18</a:t>
            </a:r>
            <a:endParaRPr lang="en-IN"/>
          </a:p>
        </p:txBody>
      </p:sp>
      <p:sp>
        <p:nvSpPr>
          <p:cNvPr id="13" name="Slide Number Placeholder 12"/>
          <p:cNvSpPr>
            <a:spLocks noGrp="1"/>
          </p:cNvSpPr>
          <p:nvPr>
            <p:ph type="sldNum" sz="quarter" idx="7"/>
          </p:nvPr>
        </p:nvSpPr>
        <p:spPr/>
        <p:txBody>
          <a:bodyPr/>
          <a:lstStyle/>
          <a:p>
            <a:fld id="{B6F15528-21DE-4FAA-801E-634DDDAF4B2B}" type="slidenum">
              <a:rPr lang="en-IN" smtClean="0"/>
              <a:pPr/>
              <a:t>32</a:t>
            </a:fld>
            <a:endParaRPr lang="en-IN"/>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224528" y="1126236"/>
            <a:ext cx="6745605" cy="5020310"/>
          </a:xfrm>
          <a:custGeom>
            <a:avLst/>
            <a:gdLst/>
            <a:ahLst/>
            <a:cxnLst/>
            <a:rect l="l" t="t" r="r" b="b"/>
            <a:pathLst>
              <a:path w="6745605" h="5020310">
                <a:moveTo>
                  <a:pt x="5908548" y="0"/>
                </a:moveTo>
                <a:lnTo>
                  <a:pt x="0" y="0"/>
                </a:lnTo>
                <a:lnTo>
                  <a:pt x="0" y="5020056"/>
                </a:lnTo>
                <a:lnTo>
                  <a:pt x="5908548" y="5020056"/>
                </a:lnTo>
                <a:lnTo>
                  <a:pt x="5956020" y="5018731"/>
                </a:lnTo>
                <a:lnTo>
                  <a:pt x="6002798" y="5014805"/>
                </a:lnTo>
                <a:lnTo>
                  <a:pt x="6048812" y="5008347"/>
                </a:lnTo>
                <a:lnTo>
                  <a:pt x="6093990" y="4999429"/>
                </a:lnTo>
                <a:lnTo>
                  <a:pt x="6138262" y="4988120"/>
                </a:lnTo>
                <a:lnTo>
                  <a:pt x="6181557" y="4974493"/>
                </a:lnTo>
                <a:lnTo>
                  <a:pt x="6223805" y="4958617"/>
                </a:lnTo>
                <a:lnTo>
                  <a:pt x="6264935" y="4940562"/>
                </a:lnTo>
                <a:lnTo>
                  <a:pt x="6304876" y="4920400"/>
                </a:lnTo>
                <a:lnTo>
                  <a:pt x="6343558" y="4898202"/>
                </a:lnTo>
                <a:lnTo>
                  <a:pt x="6380910" y="4874037"/>
                </a:lnTo>
                <a:lnTo>
                  <a:pt x="6416860" y="4847977"/>
                </a:lnTo>
                <a:lnTo>
                  <a:pt x="6451340" y="4820091"/>
                </a:lnTo>
                <a:lnTo>
                  <a:pt x="6484277" y="4790452"/>
                </a:lnTo>
                <a:lnTo>
                  <a:pt x="6515601" y="4759129"/>
                </a:lnTo>
                <a:lnTo>
                  <a:pt x="6545242" y="4726193"/>
                </a:lnTo>
                <a:lnTo>
                  <a:pt x="6573129" y="4691714"/>
                </a:lnTo>
                <a:lnTo>
                  <a:pt x="6599191" y="4655764"/>
                </a:lnTo>
                <a:lnTo>
                  <a:pt x="6623358" y="4618413"/>
                </a:lnTo>
                <a:lnTo>
                  <a:pt x="6645558" y="4579731"/>
                </a:lnTo>
                <a:lnTo>
                  <a:pt x="6665722" y="4539789"/>
                </a:lnTo>
                <a:lnTo>
                  <a:pt x="6683778" y="4498658"/>
                </a:lnTo>
                <a:lnTo>
                  <a:pt x="6699656" y="4456409"/>
                </a:lnTo>
                <a:lnTo>
                  <a:pt x="6713285" y="4413112"/>
                </a:lnTo>
                <a:lnTo>
                  <a:pt x="6724594" y="4368837"/>
                </a:lnTo>
                <a:lnTo>
                  <a:pt x="6733514" y="4323656"/>
                </a:lnTo>
                <a:lnTo>
                  <a:pt x="6739972" y="4277639"/>
                </a:lnTo>
                <a:lnTo>
                  <a:pt x="6743899" y="4230857"/>
                </a:lnTo>
                <a:lnTo>
                  <a:pt x="6745224" y="4183379"/>
                </a:lnTo>
                <a:lnTo>
                  <a:pt x="6745224" y="836676"/>
                </a:lnTo>
                <a:lnTo>
                  <a:pt x="6743899" y="789203"/>
                </a:lnTo>
                <a:lnTo>
                  <a:pt x="6739972" y="742425"/>
                </a:lnTo>
                <a:lnTo>
                  <a:pt x="6733514" y="696411"/>
                </a:lnTo>
                <a:lnTo>
                  <a:pt x="6724594" y="651233"/>
                </a:lnTo>
                <a:lnTo>
                  <a:pt x="6713285" y="606961"/>
                </a:lnTo>
                <a:lnTo>
                  <a:pt x="6699656" y="563666"/>
                </a:lnTo>
                <a:lnTo>
                  <a:pt x="6683778" y="521418"/>
                </a:lnTo>
                <a:lnTo>
                  <a:pt x="6665722" y="480288"/>
                </a:lnTo>
                <a:lnTo>
                  <a:pt x="6645558" y="440347"/>
                </a:lnTo>
                <a:lnTo>
                  <a:pt x="6623358" y="401665"/>
                </a:lnTo>
                <a:lnTo>
                  <a:pt x="6599191" y="364313"/>
                </a:lnTo>
                <a:lnTo>
                  <a:pt x="6573129" y="328363"/>
                </a:lnTo>
                <a:lnTo>
                  <a:pt x="6545242" y="293883"/>
                </a:lnTo>
                <a:lnTo>
                  <a:pt x="6515601" y="260946"/>
                </a:lnTo>
                <a:lnTo>
                  <a:pt x="6484277" y="229622"/>
                </a:lnTo>
                <a:lnTo>
                  <a:pt x="6451340" y="199981"/>
                </a:lnTo>
                <a:lnTo>
                  <a:pt x="6416860" y="172094"/>
                </a:lnTo>
                <a:lnTo>
                  <a:pt x="6380910" y="146032"/>
                </a:lnTo>
                <a:lnTo>
                  <a:pt x="6343558" y="121865"/>
                </a:lnTo>
                <a:lnTo>
                  <a:pt x="6304876" y="99665"/>
                </a:lnTo>
                <a:lnTo>
                  <a:pt x="6264935" y="79501"/>
                </a:lnTo>
                <a:lnTo>
                  <a:pt x="6223805" y="61445"/>
                </a:lnTo>
                <a:lnTo>
                  <a:pt x="6181557" y="45567"/>
                </a:lnTo>
                <a:lnTo>
                  <a:pt x="6138262" y="31938"/>
                </a:lnTo>
                <a:lnTo>
                  <a:pt x="6093990" y="20629"/>
                </a:lnTo>
                <a:lnTo>
                  <a:pt x="6048812" y="11709"/>
                </a:lnTo>
                <a:lnTo>
                  <a:pt x="6002798" y="5251"/>
                </a:lnTo>
                <a:lnTo>
                  <a:pt x="5956020" y="1324"/>
                </a:lnTo>
                <a:lnTo>
                  <a:pt x="5908548" y="0"/>
                </a:lnTo>
                <a:close/>
              </a:path>
            </a:pathLst>
          </a:custGeom>
          <a:solidFill>
            <a:srgbClr val="FFE8CA">
              <a:alpha val="90194"/>
            </a:srgbClr>
          </a:solidFill>
        </p:spPr>
        <p:txBody>
          <a:bodyPr wrap="square" lIns="0" tIns="0" rIns="0" bIns="0" rtlCol="0"/>
          <a:lstStyle/>
          <a:p>
            <a:endParaRPr/>
          </a:p>
        </p:txBody>
      </p:sp>
      <p:sp>
        <p:nvSpPr>
          <p:cNvPr id="3" name="object 3"/>
          <p:cNvSpPr/>
          <p:nvPr/>
        </p:nvSpPr>
        <p:spPr>
          <a:xfrm>
            <a:off x="4224528" y="1126236"/>
            <a:ext cx="6745605" cy="5020310"/>
          </a:xfrm>
          <a:custGeom>
            <a:avLst/>
            <a:gdLst/>
            <a:ahLst/>
            <a:cxnLst/>
            <a:rect l="l" t="t" r="r" b="b"/>
            <a:pathLst>
              <a:path w="6745605" h="5020310">
                <a:moveTo>
                  <a:pt x="6745224" y="836676"/>
                </a:moveTo>
                <a:lnTo>
                  <a:pt x="6745224" y="4183379"/>
                </a:lnTo>
                <a:lnTo>
                  <a:pt x="6743899" y="4230857"/>
                </a:lnTo>
                <a:lnTo>
                  <a:pt x="6739972" y="4277639"/>
                </a:lnTo>
                <a:lnTo>
                  <a:pt x="6733514" y="4323656"/>
                </a:lnTo>
                <a:lnTo>
                  <a:pt x="6724594" y="4368837"/>
                </a:lnTo>
                <a:lnTo>
                  <a:pt x="6713285" y="4413112"/>
                </a:lnTo>
                <a:lnTo>
                  <a:pt x="6699656" y="4456409"/>
                </a:lnTo>
                <a:lnTo>
                  <a:pt x="6683778" y="4498658"/>
                </a:lnTo>
                <a:lnTo>
                  <a:pt x="6665722" y="4539789"/>
                </a:lnTo>
                <a:lnTo>
                  <a:pt x="6645558" y="4579731"/>
                </a:lnTo>
                <a:lnTo>
                  <a:pt x="6623358" y="4618413"/>
                </a:lnTo>
                <a:lnTo>
                  <a:pt x="6599191" y="4655764"/>
                </a:lnTo>
                <a:lnTo>
                  <a:pt x="6573129" y="4691714"/>
                </a:lnTo>
                <a:lnTo>
                  <a:pt x="6545242" y="4726193"/>
                </a:lnTo>
                <a:lnTo>
                  <a:pt x="6515601" y="4759129"/>
                </a:lnTo>
                <a:lnTo>
                  <a:pt x="6484277" y="4790452"/>
                </a:lnTo>
                <a:lnTo>
                  <a:pt x="6451340" y="4820091"/>
                </a:lnTo>
                <a:lnTo>
                  <a:pt x="6416860" y="4847977"/>
                </a:lnTo>
                <a:lnTo>
                  <a:pt x="6380910" y="4874037"/>
                </a:lnTo>
                <a:lnTo>
                  <a:pt x="6343558" y="4898202"/>
                </a:lnTo>
                <a:lnTo>
                  <a:pt x="6304876" y="4920400"/>
                </a:lnTo>
                <a:lnTo>
                  <a:pt x="6264935" y="4940562"/>
                </a:lnTo>
                <a:lnTo>
                  <a:pt x="6223805" y="4958617"/>
                </a:lnTo>
                <a:lnTo>
                  <a:pt x="6181557" y="4974493"/>
                </a:lnTo>
                <a:lnTo>
                  <a:pt x="6138262" y="4988120"/>
                </a:lnTo>
                <a:lnTo>
                  <a:pt x="6093990" y="4999429"/>
                </a:lnTo>
                <a:lnTo>
                  <a:pt x="6048812" y="5008347"/>
                </a:lnTo>
                <a:lnTo>
                  <a:pt x="6002798" y="5014805"/>
                </a:lnTo>
                <a:lnTo>
                  <a:pt x="5956020" y="5018731"/>
                </a:lnTo>
                <a:lnTo>
                  <a:pt x="5908548" y="5020056"/>
                </a:lnTo>
                <a:lnTo>
                  <a:pt x="0" y="5020056"/>
                </a:lnTo>
                <a:lnTo>
                  <a:pt x="0" y="0"/>
                </a:lnTo>
                <a:lnTo>
                  <a:pt x="5908548" y="0"/>
                </a:lnTo>
                <a:lnTo>
                  <a:pt x="5956020" y="1324"/>
                </a:lnTo>
                <a:lnTo>
                  <a:pt x="6002798" y="5251"/>
                </a:lnTo>
                <a:lnTo>
                  <a:pt x="6048812" y="11709"/>
                </a:lnTo>
                <a:lnTo>
                  <a:pt x="6093990" y="20629"/>
                </a:lnTo>
                <a:lnTo>
                  <a:pt x="6138262" y="31938"/>
                </a:lnTo>
                <a:lnTo>
                  <a:pt x="6181557" y="45567"/>
                </a:lnTo>
                <a:lnTo>
                  <a:pt x="6223805" y="61445"/>
                </a:lnTo>
                <a:lnTo>
                  <a:pt x="6264935" y="79501"/>
                </a:lnTo>
                <a:lnTo>
                  <a:pt x="6304876" y="99665"/>
                </a:lnTo>
                <a:lnTo>
                  <a:pt x="6343558" y="121865"/>
                </a:lnTo>
                <a:lnTo>
                  <a:pt x="6380910" y="146032"/>
                </a:lnTo>
                <a:lnTo>
                  <a:pt x="6416860" y="172094"/>
                </a:lnTo>
                <a:lnTo>
                  <a:pt x="6451340" y="199981"/>
                </a:lnTo>
                <a:lnTo>
                  <a:pt x="6484277" y="229622"/>
                </a:lnTo>
                <a:lnTo>
                  <a:pt x="6515601" y="260946"/>
                </a:lnTo>
                <a:lnTo>
                  <a:pt x="6545242" y="293883"/>
                </a:lnTo>
                <a:lnTo>
                  <a:pt x="6573129" y="328363"/>
                </a:lnTo>
                <a:lnTo>
                  <a:pt x="6599191" y="364313"/>
                </a:lnTo>
                <a:lnTo>
                  <a:pt x="6623358" y="401665"/>
                </a:lnTo>
                <a:lnTo>
                  <a:pt x="6645558" y="440347"/>
                </a:lnTo>
                <a:lnTo>
                  <a:pt x="6665722" y="480288"/>
                </a:lnTo>
                <a:lnTo>
                  <a:pt x="6683778" y="521418"/>
                </a:lnTo>
                <a:lnTo>
                  <a:pt x="6699656" y="563666"/>
                </a:lnTo>
                <a:lnTo>
                  <a:pt x="6713285" y="606961"/>
                </a:lnTo>
                <a:lnTo>
                  <a:pt x="6724594" y="651233"/>
                </a:lnTo>
                <a:lnTo>
                  <a:pt x="6733514" y="696411"/>
                </a:lnTo>
                <a:lnTo>
                  <a:pt x="6739972" y="742425"/>
                </a:lnTo>
                <a:lnTo>
                  <a:pt x="6743899" y="789203"/>
                </a:lnTo>
                <a:lnTo>
                  <a:pt x="6745224" y="836676"/>
                </a:lnTo>
                <a:close/>
              </a:path>
            </a:pathLst>
          </a:custGeom>
          <a:ln w="12192">
            <a:solidFill>
              <a:srgbClr val="FFE8CA"/>
            </a:solidFill>
          </a:ln>
        </p:spPr>
        <p:txBody>
          <a:bodyPr wrap="square" lIns="0" tIns="0" rIns="0" bIns="0" rtlCol="0"/>
          <a:lstStyle/>
          <a:p>
            <a:endParaRPr/>
          </a:p>
        </p:txBody>
      </p:sp>
      <p:sp>
        <p:nvSpPr>
          <p:cNvPr id="4" name="object 4"/>
          <p:cNvSpPr/>
          <p:nvPr/>
        </p:nvSpPr>
        <p:spPr>
          <a:xfrm>
            <a:off x="958596" y="1156716"/>
            <a:ext cx="3011805" cy="1487805"/>
          </a:xfrm>
          <a:custGeom>
            <a:avLst/>
            <a:gdLst/>
            <a:ahLst/>
            <a:cxnLst/>
            <a:rect l="l" t="t" r="r" b="b"/>
            <a:pathLst>
              <a:path w="3011804" h="1487805">
                <a:moveTo>
                  <a:pt x="2763519" y="0"/>
                </a:moveTo>
                <a:lnTo>
                  <a:pt x="247903" y="0"/>
                </a:lnTo>
                <a:lnTo>
                  <a:pt x="197944" y="5036"/>
                </a:lnTo>
                <a:lnTo>
                  <a:pt x="151411" y="19482"/>
                </a:lnTo>
                <a:lnTo>
                  <a:pt x="109301" y="42340"/>
                </a:lnTo>
                <a:lnTo>
                  <a:pt x="72612" y="72612"/>
                </a:lnTo>
                <a:lnTo>
                  <a:pt x="42340" y="109301"/>
                </a:lnTo>
                <a:lnTo>
                  <a:pt x="19482" y="151411"/>
                </a:lnTo>
                <a:lnTo>
                  <a:pt x="5036" y="197944"/>
                </a:lnTo>
                <a:lnTo>
                  <a:pt x="0" y="247904"/>
                </a:lnTo>
                <a:lnTo>
                  <a:pt x="0" y="1239520"/>
                </a:lnTo>
                <a:lnTo>
                  <a:pt x="5036" y="1289479"/>
                </a:lnTo>
                <a:lnTo>
                  <a:pt x="19482" y="1336012"/>
                </a:lnTo>
                <a:lnTo>
                  <a:pt x="42340" y="1378122"/>
                </a:lnTo>
                <a:lnTo>
                  <a:pt x="72612" y="1414811"/>
                </a:lnTo>
                <a:lnTo>
                  <a:pt x="109301" y="1445083"/>
                </a:lnTo>
                <a:lnTo>
                  <a:pt x="151411" y="1467941"/>
                </a:lnTo>
                <a:lnTo>
                  <a:pt x="197944" y="1482387"/>
                </a:lnTo>
                <a:lnTo>
                  <a:pt x="247903" y="1487424"/>
                </a:lnTo>
                <a:lnTo>
                  <a:pt x="2763519" y="1487424"/>
                </a:lnTo>
                <a:lnTo>
                  <a:pt x="2813479" y="1482387"/>
                </a:lnTo>
                <a:lnTo>
                  <a:pt x="2860012" y="1467941"/>
                </a:lnTo>
                <a:lnTo>
                  <a:pt x="2902122" y="1445083"/>
                </a:lnTo>
                <a:lnTo>
                  <a:pt x="2938811" y="1414811"/>
                </a:lnTo>
                <a:lnTo>
                  <a:pt x="2969083" y="1378122"/>
                </a:lnTo>
                <a:lnTo>
                  <a:pt x="2991941" y="1336012"/>
                </a:lnTo>
                <a:lnTo>
                  <a:pt x="3006387" y="1289479"/>
                </a:lnTo>
                <a:lnTo>
                  <a:pt x="3011424" y="1239520"/>
                </a:lnTo>
                <a:lnTo>
                  <a:pt x="3011424" y="247904"/>
                </a:lnTo>
                <a:lnTo>
                  <a:pt x="3006387" y="197944"/>
                </a:lnTo>
                <a:lnTo>
                  <a:pt x="2991941" y="151411"/>
                </a:lnTo>
                <a:lnTo>
                  <a:pt x="2969083" y="109301"/>
                </a:lnTo>
                <a:lnTo>
                  <a:pt x="2938811" y="72612"/>
                </a:lnTo>
                <a:lnTo>
                  <a:pt x="2902122" y="42340"/>
                </a:lnTo>
                <a:lnTo>
                  <a:pt x="2860012" y="19482"/>
                </a:lnTo>
                <a:lnTo>
                  <a:pt x="2813479" y="5036"/>
                </a:lnTo>
                <a:lnTo>
                  <a:pt x="2763519" y="0"/>
                </a:lnTo>
                <a:close/>
              </a:path>
            </a:pathLst>
          </a:custGeom>
          <a:solidFill>
            <a:srgbClr val="FFC000"/>
          </a:solidFill>
        </p:spPr>
        <p:txBody>
          <a:bodyPr wrap="square" lIns="0" tIns="0" rIns="0" bIns="0" rtlCol="0"/>
          <a:lstStyle/>
          <a:p>
            <a:endParaRPr/>
          </a:p>
        </p:txBody>
      </p:sp>
      <p:sp>
        <p:nvSpPr>
          <p:cNvPr id="5" name="object 5"/>
          <p:cNvSpPr txBox="1"/>
          <p:nvPr/>
        </p:nvSpPr>
        <p:spPr>
          <a:xfrm>
            <a:off x="1701164" y="1371981"/>
            <a:ext cx="8599805" cy="3541395"/>
          </a:xfrm>
          <a:prstGeom prst="rect">
            <a:avLst/>
          </a:prstGeom>
        </p:spPr>
        <p:txBody>
          <a:bodyPr vert="horz" wrap="square" lIns="0" tIns="61594" rIns="0" bIns="0" rtlCol="0">
            <a:spAutoFit/>
          </a:bodyPr>
          <a:lstStyle/>
          <a:p>
            <a:pPr marL="12700" marR="7077075" indent="154940">
              <a:lnSpc>
                <a:spcPts val="3520"/>
              </a:lnSpc>
              <a:spcBef>
                <a:spcPts val="484"/>
              </a:spcBef>
            </a:pPr>
            <a:r>
              <a:rPr sz="3200" spc="-130" dirty="0">
                <a:solidFill>
                  <a:srgbClr val="FFFFFF"/>
                </a:solidFill>
                <a:latin typeface="Arial"/>
                <a:cs typeface="Arial"/>
              </a:rPr>
              <a:t>Unpaid  </a:t>
            </a:r>
            <a:r>
              <a:rPr sz="3200" spc="-385" dirty="0">
                <a:solidFill>
                  <a:srgbClr val="FFFFFF"/>
                </a:solidFill>
                <a:latin typeface="Arial"/>
                <a:cs typeface="Arial"/>
              </a:rPr>
              <a:t>C</a:t>
            </a:r>
            <a:r>
              <a:rPr sz="3200" spc="-225" dirty="0">
                <a:solidFill>
                  <a:srgbClr val="FFFFFF"/>
                </a:solidFill>
                <a:latin typeface="Arial"/>
                <a:cs typeface="Arial"/>
              </a:rPr>
              <a:t>r</a:t>
            </a:r>
            <a:r>
              <a:rPr sz="3200" spc="-110" dirty="0">
                <a:solidFill>
                  <a:srgbClr val="FFFFFF"/>
                </a:solidFill>
                <a:latin typeface="Arial"/>
                <a:cs typeface="Arial"/>
              </a:rPr>
              <a:t>ed</a:t>
            </a:r>
            <a:r>
              <a:rPr sz="3200" spc="-55" dirty="0">
                <a:solidFill>
                  <a:srgbClr val="FFFFFF"/>
                </a:solidFill>
                <a:latin typeface="Arial"/>
                <a:cs typeface="Arial"/>
              </a:rPr>
              <a:t>i</a:t>
            </a:r>
            <a:r>
              <a:rPr sz="3200" spc="140" dirty="0">
                <a:solidFill>
                  <a:srgbClr val="FFFFFF"/>
                </a:solidFill>
                <a:latin typeface="Arial"/>
                <a:cs typeface="Arial"/>
              </a:rPr>
              <a:t>t</a:t>
            </a:r>
            <a:r>
              <a:rPr sz="3200" spc="-30" dirty="0">
                <a:solidFill>
                  <a:srgbClr val="FFFFFF"/>
                </a:solidFill>
                <a:latin typeface="Arial"/>
                <a:cs typeface="Arial"/>
              </a:rPr>
              <a:t>o</a:t>
            </a:r>
            <a:r>
              <a:rPr sz="3200" spc="-80" dirty="0">
                <a:solidFill>
                  <a:srgbClr val="FFFFFF"/>
                </a:solidFill>
                <a:latin typeface="Arial"/>
                <a:cs typeface="Arial"/>
              </a:rPr>
              <a:t>r</a:t>
            </a:r>
            <a:r>
              <a:rPr sz="3200" spc="-350" dirty="0">
                <a:solidFill>
                  <a:srgbClr val="FFFFFF"/>
                </a:solidFill>
                <a:latin typeface="Arial"/>
                <a:cs typeface="Arial"/>
              </a:rPr>
              <a:t>s</a:t>
            </a:r>
            <a:endParaRPr sz="3200">
              <a:latin typeface="Arial"/>
              <a:cs typeface="Arial"/>
            </a:endParaRPr>
          </a:p>
          <a:p>
            <a:pPr marL="2770505">
              <a:lnSpc>
                <a:spcPts val="2670"/>
              </a:lnSpc>
            </a:pPr>
            <a:r>
              <a:rPr sz="2400" spc="-200" dirty="0">
                <a:latin typeface="Arial"/>
                <a:cs typeface="Arial"/>
              </a:rPr>
              <a:t>Risk</a:t>
            </a:r>
            <a:endParaRPr sz="2400">
              <a:latin typeface="Arial"/>
              <a:cs typeface="Arial"/>
            </a:endParaRPr>
          </a:p>
          <a:p>
            <a:pPr marL="2999105" marR="5080" indent="-228600">
              <a:lnSpc>
                <a:spcPts val="2640"/>
              </a:lnSpc>
              <a:spcBef>
                <a:spcPts val="480"/>
              </a:spcBef>
              <a:buChar char="•"/>
              <a:tabLst>
                <a:tab pos="2999740" algn="l"/>
              </a:tabLst>
            </a:pPr>
            <a:r>
              <a:rPr sz="2400" spc="-100" dirty="0">
                <a:latin typeface="Arial"/>
                <a:cs typeface="Arial"/>
              </a:rPr>
              <a:t>Unpaid </a:t>
            </a:r>
            <a:r>
              <a:rPr sz="2400" spc="-65" dirty="0">
                <a:latin typeface="Arial"/>
                <a:cs typeface="Arial"/>
              </a:rPr>
              <a:t>Statutory </a:t>
            </a:r>
            <a:r>
              <a:rPr sz="2400" spc="-130" dirty="0">
                <a:latin typeface="Arial"/>
                <a:cs typeface="Arial"/>
              </a:rPr>
              <a:t>dues, </a:t>
            </a:r>
            <a:r>
              <a:rPr sz="2400" spc="-100" dirty="0">
                <a:latin typeface="Arial"/>
                <a:cs typeface="Arial"/>
              </a:rPr>
              <a:t>Creditors</a:t>
            </a:r>
            <a:r>
              <a:rPr sz="2400" spc="-229" dirty="0">
                <a:latin typeface="Arial"/>
                <a:cs typeface="Arial"/>
              </a:rPr>
              <a:t> </a:t>
            </a:r>
            <a:r>
              <a:rPr sz="2400" spc="-75" dirty="0">
                <a:latin typeface="Arial"/>
                <a:cs typeface="Arial"/>
              </a:rPr>
              <a:t>outstanding  </a:t>
            </a:r>
            <a:r>
              <a:rPr sz="2400" spc="-50" dirty="0">
                <a:latin typeface="Arial"/>
                <a:cs typeface="Arial"/>
              </a:rPr>
              <a:t>position </a:t>
            </a:r>
            <a:r>
              <a:rPr sz="2400" spc="-65" dirty="0">
                <a:latin typeface="Arial"/>
                <a:cs typeface="Arial"/>
              </a:rPr>
              <a:t>indicating </a:t>
            </a:r>
            <a:r>
              <a:rPr sz="2400" spc="-45" dirty="0">
                <a:latin typeface="Arial"/>
                <a:cs typeface="Arial"/>
              </a:rPr>
              <a:t>borrower </a:t>
            </a:r>
            <a:r>
              <a:rPr sz="2400" spc="-15" dirty="0">
                <a:latin typeface="Arial"/>
                <a:cs typeface="Arial"/>
              </a:rPr>
              <a:t>liquidity</a:t>
            </a:r>
            <a:r>
              <a:rPr sz="2400" spc="-385" dirty="0">
                <a:latin typeface="Arial"/>
                <a:cs typeface="Arial"/>
              </a:rPr>
              <a:t> </a:t>
            </a:r>
            <a:r>
              <a:rPr sz="2400" spc="-165" dirty="0">
                <a:latin typeface="Arial"/>
                <a:cs typeface="Arial"/>
              </a:rPr>
              <a:t>issues</a:t>
            </a:r>
            <a:endParaRPr sz="2400">
              <a:latin typeface="Arial"/>
              <a:cs typeface="Arial"/>
            </a:endParaRPr>
          </a:p>
          <a:p>
            <a:pPr>
              <a:lnSpc>
                <a:spcPct val="100000"/>
              </a:lnSpc>
              <a:spcBef>
                <a:spcPts val="10"/>
              </a:spcBef>
              <a:buFont typeface="Arial"/>
              <a:buChar char="•"/>
            </a:pPr>
            <a:endParaRPr sz="2800">
              <a:latin typeface="Times New Roman"/>
              <a:cs typeface="Times New Roman"/>
            </a:endParaRPr>
          </a:p>
          <a:p>
            <a:pPr marL="2770505">
              <a:lnSpc>
                <a:spcPct val="100000"/>
              </a:lnSpc>
              <a:spcBef>
                <a:spcPts val="5"/>
              </a:spcBef>
            </a:pPr>
            <a:r>
              <a:rPr sz="2400" spc="-45" dirty="0">
                <a:latin typeface="Arial"/>
                <a:cs typeface="Arial"/>
              </a:rPr>
              <a:t>Audit</a:t>
            </a:r>
            <a:endParaRPr sz="2400">
              <a:latin typeface="Arial"/>
              <a:cs typeface="Arial"/>
            </a:endParaRPr>
          </a:p>
          <a:p>
            <a:pPr marL="2999105" marR="447675" indent="-228600">
              <a:lnSpc>
                <a:spcPts val="2640"/>
              </a:lnSpc>
              <a:spcBef>
                <a:spcPts val="480"/>
              </a:spcBef>
              <a:buChar char="•"/>
              <a:tabLst>
                <a:tab pos="2999740" algn="l"/>
              </a:tabLst>
            </a:pPr>
            <a:r>
              <a:rPr sz="2400" spc="-40" dirty="0">
                <a:latin typeface="Arial"/>
                <a:cs typeface="Arial"/>
              </a:rPr>
              <a:t>Auditor </a:t>
            </a:r>
            <a:r>
              <a:rPr sz="2400" spc="15" dirty="0">
                <a:latin typeface="Arial"/>
                <a:cs typeface="Arial"/>
              </a:rPr>
              <a:t>to </a:t>
            </a:r>
            <a:r>
              <a:rPr sz="2400" spc="-70" dirty="0">
                <a:latin typeface="Arial"/>
                <a:cs typeface="Arial"/>
              </a:rPr>
              <a:t>review financial</a:t>
            </a:r>
            <a:r>
              <a:rPr sz="2400" spc="-495" dirty="0">
                <a:latin typeface="Arial"/>
                <a:cs typeface="Arial"/>
              </a:rPr>
              <a:t> </a:t>
            </a:r>
            <a:r>
              <a:rPr sz="2400" spc="-90" dirty="0">
                <a:latin typeface="Arial"/>
                <a:cs typeface="Arial"/>
              </a:rPr>
              <a:t>statements </a:t>
            </a:r>
            <a:r>
              <a:rPr sz="2400" spc="-10" dirty="0">
                <a:latin typeface="Arial"/>
                <a:cs typeface="Arial"/>
              </a:rPr>
              <a:t>for  </a:t>
            </a:r>
            <a:r>
              <a:rPr sz="2400" spc="-80" dirty="0">
                <a:latin typeface="Arial"/>
                <a:cs typeface="Arial"/>
              </a:rPr>
              <a:t>early </a:t>
            </a:r>
            <a:r>
              <a:rPr sz="2400" spc="-75" dirty="0">
                <a:latin typeface="Arial"/>
                <a:cs typeface="Arial"/>
              </a:rPr>
              <a:t>warning</a:t>
            </a:r>
            <a:r>
              <a:rPr sz="2400" spc="-200" dirty="0">
                <a:latin typeface="Arial"/>
                <a:cs typeface="Arial"/>
              </a:rPr>
              <a:t> </a:t>
            </a:r>
            <a:r>
              <a:rPr sz="2400" spc="-145" dirty="0">
                <a:latin typeface="Arial"/>
                <a:cs typeface="Arial"/>
              </a:rPr>
              <a:t>signals</a:t>
            </a:r>
            <a:endParaRPr sz="2400">
              <a:latin typeface="Arial"/>
              <a:cs typeface="Arial"/>
            </a:endParaRPr>
          </a:p>
        </p:txBody>
      </p:sp>
      <p:sp>
        <p:nvSpPr>
          <p:cNvPr id="6" name="object 6"/>
          <p:cNvSpPr/>
          <p:nvPr/>
        </p:nvSpPr>
        <p:spPr>
          <a:xfrm>
            <a:off x="0" y="0"/>
            <a:ext cx="12189460" cy="762000"/>
          </a:xfrm>
          <a:custGeom>
            <a:avLst/>
            <a:gdLst/>
            <a:ahLst/>
            <a:cxnLst/>
            <a:rect l="l" t="t" r="r" b="b"/>
            <a:pathLst>
              <a:path w="12189460" h="762000">
                <a:moveTo>
                  <a:pt x="0" y="762000"/>
                </a:moveTo>
                <a:lnTo>
                  <a:pt x="12188952" y="762000"/>
                </a:lnTo>
                <a:lnTo>
                  <a:pt x="12188952" y="0"/>
                </a:lnTo>
                <a:lnTo>
                  <a:pt x="0" y="0"/>
                </a:lnTo>
                <a:lnTo>
                  <a:pt x="0" y="762000"/>
                </a:lnTo>
                <a:close/>
              </a:path>
            </a:pathLst>
          </a:custGeom>
          <a:solidFill>
            <a:srgbClr val="404040"/>
          </a:solidFill>
        </p:spPr>
        <p:txBody>
          <a:bodyPr wrap="square" lIns="0" tIns="0" rIns="0" bIns="0" rtlCol="0"/>
          <a:lstStyle/>
          <a:p>
            <a:endParaRPr/>
          </a:p>
        </p:txBody>
      </p:sp>
      <p:sp>
        <p:nvSpPr>
          <p:cNvPr id="7" name="object 7"/>
          <p:cNvSpPr txBox="1">
            <a:spLocks noGrp="1"/>
          </p:cNvSpPr>
          <p:nvPr>
            <p:ph type="title"/>
          </p:nvPr>
        </p:nvSpPr>
        <p:spPr>
          <a:xfrm>
            <a:off x="3300856" y="711"/>
            <a:ext cx="6681344" cy="627736"/>
          </a:xfrm>
          <a:prstGeom prst="rect">
            <a:avLst/>
          </a:prstGeom>
        </p:spPr>
        <p:txBody>
          <a:bodyPr vert="horz" wrap="square" lIns="0" tIns="12065" rIns="0" bIns="0" rtlCol="0">
            <a:spAutoFit/>
          </a:bodyPr>
          <a:lstStyle/>
          <a:p>
            <a:pPr marL="15875">
              <a:lnSpc>
                <a:spcPct val="100000"/>
              </a:lnSpc>
              <a:spcBef>
                <a:spcPts val="95"/>
              </a:spcBef>
            </a:pPr>
            <a:r>
              <a:rPr spc="-170" dirty="0"/>
              <a:t>Account </a:t>
            </a:r>
            <a:r>
              <a:rPr spc="-135" dirty="0"/>
              <a:t>Operation</a:t>
            </a:r>
            <a:r>
              <a:rPr spc="-315" dirty="0"/>
              <a:t> </a:t>
            </a:r>
            <a:r>
              <a:rPr spc="-215" dirty="0" smtClean="0"/>
              <a:t>Related</a:t>
            </a:r>
            <a:r>
              <a:rPr lang="en-IN" spc="-215" dirty="0" smtClean="0"/>
              <a:t>-3/10 </a:t>
            </a:r>
            <a:endParaRPr spc="-215" dirty="0"/>
          </a:p>
        </p:txBody>
      </p:sp>
      <p:sp>
        <p:nvSpPr>
          <p:cNvPr id="8" name="object 8"/>
          <p:cNvSpPr/>
          <p:nvPr/>
        </p:nvSpPr>
        <p:spPr>
          <a:xfrm>
            <a:off x="1025652" y="3153176"/>
            <a:ext cx="2857500" cy="2762991"/>
          </a:xfrm>
          <a:prstGeom prst="rect">
            <a:avLst/>
          </a:prstGeom>
          <a:blipFill>
            <a:blip r:embed="rId2" cstate="print"/>
            <a:stretch>
              <a:fillRect/>
            </a:stretch>
          </a:blipFill>
        </p:spPr>
        <p:txBody>
          <a:bodyPr wrap="square" lIns="0" tIns="0" rIns="0" bIns="0" rtlCol="0"/>
          <a:lstStyle/>
          <a:p>
            <a:endParaRPr/>
          </a:p>
        </p:txBody>
      </p:sp>
      <p:sp>
        <p:nvSpPr>
          <p:cNvPr id="9" name="Date Placeholder 8"/>
          <p:cNvSpPr>
            <a:spLocks noGrp="1"/>
          </p:cNvSpPr>
          <p:nvPr>
            <p:ph type="dt" sz="half" idx="6"/>
          </p:nvPr>
        </p:nvSpPr>
        <p:spPr/>
        <p:txBody>
          <a:bodyPr/>
          <a:lstStyle/>
          <a:p>
            <a:r>
              <a:rPr lang="en-US" smtClean="0"/>
              <a:t>01/04/2018 DOON</a:t>
            </a:r>
            <a:endParaRPr lang="en-US"/>
          </a:p>
        </p:txBody>
      </p:sp>
      <p:sp>
        <p:nvSpPr>
          <p:cNvPr id="10" name="Footer Placeholder 9"/>
          <p:cNvSpPr>
            <a:spLocks noGrp="1"/>
          </p:cNvSpPr>
          <p:nvPr>
            <p:ph type="ftr" sz="quarter" idx="5"/>
          </p:nvPr>
        </p:nvSpPr>
        <p:spPr/>
        <p:txBody>
          <a:bodyPr/>
          <a:lstStyle/>
          <a:p>
            <a:r>
              <a:rPr lang="en-IN" smtClean="0"/>
              <a:t>CA Amresh Overview of Bank Audits 18</a:t>
            </a:r>
            <a:endParaRPr lang="en-IN"/>
          </a:p>
        </p:txBody>
      </p:sp>
      <p:sp>
        <p:nvSpPr>
          <p:cNvPr id="11" name="Slide Number Placeholder 10"/>
          <p:cNvSpPr>
            <a:spLocks noGrp="1"/>
          </p:cNvSpPr>
          <p:nvPr>
            <p:ph type="sldNum" sz="quarter" idx="7"/>
          </p:nvPr>
        </p:nvSpPr>
        <p:spPr/>
        <p:txBody>
          <a:bodyPr/>
          <a:lstStyle/>
          <a:p>
            <a:fld id="{B6F15528-21DE-4FAA-801E-634DDDAF4B2B}" type="slidenum">
              <a:rPr lang="en-IN" smtClean="0"/>
              <a:pPr/>
              <a:t>33</a:t>
            </a:fld>
            <a:endParaRPr lang="en-IN"/>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639311" y="1490472"/>
            <a:ext cx="7193280" cy="4291965"/>
          </a:xfrm>
          <a:custGeom>
            <a:avLst/>
            <a:gdLst/>
            <a:ahLst/>
            <a:cxnLst/>
            <a:rect l="l" t="t" r="r" b="b"/>
            <a:pathLst>
              <a:path w="7193280" h="4291965">
                <a:moveTo>
                  <a:pt x="6478016" y="0"/>
                </a:moveTo>
                <a:lnTo>
                  <a:pt x="0" y="0"/>
                </a:lnTo>
                <a:lnTo>
                  <a:pt x="0" y="4291583"/>
                </a:lnTo>
                <a:lnTo>
                  <a:pt x="6478016" y="4291583"/>
                </a:lnTo>
                <a:lnTo>
                  <a:pt x="6526980" y="4289933"/>
                </a:lnTo>
                <a:lnTo>
                  <a:pt x="6575060" y="4285053"/>
                </a:lnTo>
                <a:lnTo>
                  <a:pt x="6622149" y="4277049"/>
                </a:lnTo>
                <a:lnTo>
                  <a:pt x="6668140" y="4266029"/>
                </a:lnTo>
                <a:lnTo>
                  <a:pt x="6712927" y="4252099"/>
                </a:lnTo>
                <a:lnTo>
                  <a:pt x="6756403" y="4235366"/>
                </a:lnTo>
                <a:lnTo>
                  <a:pt x="6798462" y="4215936"/>
                </a:lnTo>
                <a:lnTo>
                  <a:pt x="6838997" y="4193916"/>
                </a:lnTo>
                <a:lnTo>
                  <a:pt x="6877900" y="4169412"/>
                </a:lnTo>
                <a:lnTo>
                  <a:pt x="6915067" y="4142531"/>
                </a:lnTo>
                <a:lnTo>
                  <a:pt x="6950389" y="4113380"/>
                </a:lnTo>
                <a:lnTo>
                  <a:pt x="6983761" y="4082065"/>
                </a:lnTo>
                <a:lnTo>
                  <a:pt x="7015076" y="4048693"/>
                </a:lnTo>
                <a:lnTo>
                  <a:pt x="7044227" y="4013371"/>
                </a:lnTo>
                <a:lnTo>
                  <a:pt x="7071108" y="3976204"/>
                </a:lnTo>
                <a:lnTo>
                  <a:pt x="7095612" y="3937301"/>
                </a:lnTo>
                <a:lnTo>
                  <a:pt x="7117632" y="3896766"/>
                </a:lnTo>
                <a:lnTo>
                  <a:pt x="7137062" y="3854707"/>
                </a:lnTo>
                <a:lnTo>
                  <a:pt x="7153795" y="3811231"/>
                </a:lnTo>
                <a:lnTo>
                  <a:pt x="7167725" y="3766444"/>
                </a:lnTo>
                <a:lnTo>
                  <a:pt x="7178745" y="3720453"/>
                </a:lnTo>
                <a:lnTo>
                  <a:pt x="7186749" y="3673364"/>
                </a:lnTo>
                <a:lnTo>
                  <a:pt x="7191629" y="3625284"/>
                </a:lnTo>
                <a:lnTo>
                  <a:pt x="7193280" y="3576320"/>
                </a:lnTo>
                <a:lnTo>
                  <a:pt x="7193280" y="715263"/>
                </a:lnTo>
                <a:lnTo>
                  <a:pt x="7191629" y="666299"/>
                </a:lnTo>
                <a:lnTo>
                  <a:pt x="7186749" y="618219"/>
                </a:lnTo>
                <a:lnTo>
                  <a:pt x="7178745" y="571130"/>
                </a:lnTo>
                <a:lnTo>
                  <a:pt x="7167725" y="525139"/>
                </a:lnTo>
                <a:lnTo>
                  <a:pt x="7153795" y="480352"/>
                </a:lnTo>
                <a:lnTo>
                  <a:pt x="7137062" y="436876"/>
                </a:lnTo>
                <a:lnTo>
                  <a:pt x="7117632" y="394817"/>
                </a:lnTo>
                <a:lnTo>
                  <a:pt x="7095612" y="354282"/>
                </a:lnTo>
                <a:lnTo>
                  <a:pt x="7071108" y="315379"/>
                </a:lnTo>
                <a:lnTo>
                  <a:pt x="7044227" y="278212"/>
                </a:lnTo>
                <a:lnTo>
                  <a:pt x="7015076" y="242890"/>
                </a:lnTo>
                <a:lnTo>
                  <a:pt x="6983761" y="209518"/>
                </a:lnTo>
                <a:lnTo>
                  <a:pt x="6950389" y="178203"/>
                </a:lnTo>
                <a:lnTo>
                  <a:pt x="6915067" y="149052"/>
                </a:lnTo>
                <a:lnTo>
                  <a:pt x="6877900" y="122171"/>
                </a:lnTo>
                <a:lnTo>
                  <a:pt x="6838997" y="97667"/>
                </a:lnTo>
                <a:lnTo>
                  <a:pt x="6798462" y="75647"/>
                </a:lnTo>
                <a:lnTo>
                  <a:pt x="6756403" y="56217"/>
                </a:lnTo>
                <a:lnTo>
                  <a:pt x="6712927" y="39484"/>
                </a:lnTo>
                <a:lnTo>
                  <a:pt x="6668140" y="25554"/>
                </a:lnTo>
                <a:lnTo>
                  <a:pt x="6622149" y="14534"/>
                </a:lnTo>
                <a:lnTo>
                  <a:pt x="6575060" y="6530"/>
                </a:lnTo>
                <a:lnTo>
                  <a:pt x="6526980" y="1650"/>
                </a:lnTo>
                <a:lnTo>
                  <a:pt x="6478016" y="0"/>
                </a:lnTo>
                <a:close/>
              </a:path>
            </a:pathLst>
          </a:custGeom>
          <a:solidFill>
            <a:srgbClr val="D2DEEE">
              <a:alpha val="90194"/>
            </a:srgbClr>
          </a:solidFill>
        </p:spPr>
        <p:txBody>
          <a:bodyPr wrap="square" lIns="0" tIns="0" rIns="0" bIns="0" rtlCol="0"/>
          <a:lstStyle/>
          <a:p>
            <a:endParaRPr/>
          </a:p>
        </p:txBody>
      </p:sp>
      <p:sp>
        <p:nvSpPr>
          <p:cNvPr id="3" name="object 3"/>
          <p:cNvSpPr/>
          <p:nvPr/>
        </p:nvSpPr>
        <p:spPr>
          <a:xfrm>
            <a:off x="3639311" y="1490472"/>
            <a:ext cx="7193280" cy="4291965"/>
          </a:xfrm>
          <a:custGeom>
            <a:avLst/>
            <a:gdLst/>
            <a:ahLst/>
            <a:cxnLst/>
            <a:rect l="l" t="t" r="r" b="b"/>
            <a:pathLst>
              <a:path w="7193280" h="4291965">
                <a:moveTo>
                  <a:pt x="7193280" y="715263"/>
                </a:moveTo>
                <a:lnTo>
                  <a:pt x="7193280" y="3576320"/>
                </a:lnTo>
                <a:lnTo>
                  <a:pt x="7191629" y="3625284"/>
                </a:lnTo>
                <a:lnTo>
                  <a:pt x="7186749" y="3673364"/>
                </a:lnTo>
                <a:lnTo>
                  <a:pt x="7178745" y="3720453"/>
                </a:lnTo>
                <a:lnTo>
                  <a:pt x="7167725" y="3766444"/>
                </a:lnTo>
                <a:lnTo>
                  <a:pt x="7153795" y="3811231"/>
                </a:lnTo>
                <a:lnTo>
                  <a:pt x="7137062" y="3854707"/>
                </a:lnTo>
                <a:lnTo>
                  <a:pt x="7117632" y="3896766"/>
                </a:lnTo>
                <a:lnTo>
                  <a:pt x="7095612" y="3937301"/>
                </a:lnTo>
                <a:lnTo>
                  <a:pt x="7071108" y="3976204"/>
                </a:lnTo>
                <a:lnTo>
                  <a:pt x="7044227" y="4013371"/>
                </a:lnTo>
                <a:lnTo>
                  <a:pt x="7015076" y="4048693"/>
                </a:lnTo>
                <a:lnTo>
                  <a:pt x="6983761" y="4082065"/>
                </a:lnTo>
                <a:lnTo>
                  <a:pt x="6950389" y="4113380"/>
                </a:lnTo>
                <a:lnTo>
                  <a:pt x="6915067" y="4142531"/>
                </a:lnTo>
                <a:lnTo>
                  <a:pt x="6877900" y="4169412"/>
                </a:lnTo>
                <a:lnTo>
                  <a:pt x="6838997" y="4193916"/>
                </a:lnTo>
                <a:lnTo>
                  <a:pt x="6798462" y="4215936"/>
                </a:lnTo>
                <a:lnTo>
                  <a:pt x="6756403" y="4235366"/>
                </a:lnTo>
                <a:lnTo>
                  <a:pt x="6712927" y="4252099"/>
                </a:lnTo>
                <a:lnTo>
                  <a:pt x="6668140" y="4266029"/>
                </a:lnTo>
                <a:lnTo>
                  <a:pt x="6622149" y="4277049"/>
                </a:lnTo>
                <a:lnTo>
                  <a:pt x="6575060" y="4285053"/>
                </a:lnTo>
                <a:lnTo>
                  <a:pt x="6526980" y="4289933"/>
                </a:lnTo>
                <a:lnTo>
                  <a:pt x="6478016" y="4291583"/>
                </a:lnTo>
                <a:lnTo>
                  <a:pt x="0" y="4291583"/>
                </a:lnTo>
                <a:lnTo>
                  <a:pt x="0" y="0"/>
                </a:lnTo>
                <a:lnTo>
                  <a:pt x="6478016" y="0"/>
                </a:lnTo>
                <a:lnTo>
                  <a:pt x="6526980" y="1650"/>
                </a:lnTo>
                <a:lnTo>
                  <a:pt x="6575060" y="6530"/>
                </a:lnTo>
                <a:lnTo>
                  <a:pt x="6622149" y="14534"/>
                </a:lnTo>
                <a:lnTo>
                  <a:pt x="6668140" y="25554"/>
                </a:lnTo>
                <a:lnTo>
                  <a:pt x="6712927" y="39484"/>
                </a:lnTo>
                <a:lnTo>
                  <a:pt x="6756403" y="56217"/>
                </a:lnTo>
                <a:lnTo>
                  <a:pt x="6798462" y="75647"/>
                </a:lnTo>
                <a:lnTo>
                  <a:pt x="6838997" y="97667"/>
                </a:lnTo>
                <a:lnTo>
                  <a:pt x="6877900" y="122171"/>
                </a:lnTo>
                <a:lnTo>
                  <a:pt x="6915067" y="149052"/>
                </a:lnTo>
                <a:lnTo>
                  <a:pt x="6950389" y="178203"/>
                </a:lnTo>
                <a:lnTo>
                  <a:pt x="6983761" y="209518"/>
                </a:lnTo>
                <a:lnTo>
                  <a:pt x="7015076" y="242890"/>
                </a:lnTo>
                <a:lnTo>
                  <a:pt x="7044227" y="278212"/>
                </a:lnTo>
                <a:lnTo>
                  <a:pt x="7071108" y="315379"/>
                </a:lnTo>
                <a:lnTo>
                  <a:pt x="7095612" y="354282"/>
                </a:lnTo>
                <a:lnTo>
                  <a:pt x="7117632" y="394817"/>
                </a:lnTo>
                <a:lnTo>
                  <a:pt x="7137062" y="436876"/>
                </a:lnTo>
                <a:lnTo>
                  <a:pt x="7153795" y="480352"/>
                </a:lnTo>
                <a:lnTo>
                  <a:pt x="7167725" y="525139"/>
                </a:lnTo>
                <a:lnTo>
                  <a:pt x="7178745" y="571130"/>
                </a:lnTo>
                <a:lnTo>
                  <a:pt x="7186749" y="618219"/>
                </a:lnTo>
                <a:lnTo>
                  <a:pt x="7191629" y="666299"/>
                </a:lnTo>
                <a:lnTo>
                  <a:pt x="7193280" y="715263"/>
                </a:lnTo>
                <a:close/>
              </a:path>
            </a:pathLst>
          </a:custGeom>
          <a:ln w="12192">
            <a:solidFill>
              <a:srgbClr val="D2DEEE"/>
            </a:solidFill>
          </a:ln>
        </p:spPr>
        <p:txBody>
          <a:bodyPr wrap="square" lIns="0" tIns="0" rIns="0" bIns="0" rtlCol="0"/>
          <a:lstStyle/>
          <a:p>
            <a:endParaRPr/>
          </a:p>
        </p:txBody>
      </p:sp>
      <p:sp>
        <p:nvSpPr>
          <p:cNvPr id="4" name="object 4"/>
          <p:cNvSpPr txBox="1"/>
          <p:nvPr/>
        </p:nvSpPr>
        <p:spPr>
          <a:xfrm>
            <a:off x="3874770" y="1873757"/>
            <a:ext cx="6141720" cy="1141095"/>
          </a:xfrm>
          <a:prstGeom prst="rect">
            <a:avLst/>
          </a:prstGeom>
        </p:spPr>
        <p:txBody>
          <a:bodyPr vert="horz" wrap="square" lIns="0" tIns="36830" rIns="0" bIns="0" rtlCol="0">
            <a:spAutoFit/>
          </a:bodyPr>
          <a:lstStyle/>
          <a:p>
            <a:pPr marL="12700">
              <a:lnSpc>
                <a:spcPct val="100000"/>
              </a:lnSpc>
              <a:spcBef>
                <a:spcPts val="290"/>
              </a:spcBef>
            </a:pPr>
            <a:r>
              <a:rPr sz="2400" spc="-200" dirty="0">
                <a:latin typeface="Arial"/>
                <a:cs typeface="Arial"/>
              </a:rPr>
              <a:t>Risk</a:t>
            </a:r>
            <a:endParaRPr sz="2400">
              <a:latin typeface="Arial"/>
              <a:cs typeface="Arial"/>
            </a:endParaRPr>
          </a:p>
          <a:p>
            <a:pPr marL="241300" marR="5080" indent="-228600">
              <a:lnSpc>
                <a:spcPts val="2640"/>
              </a:lnSpc>
              <a:spcBef>
                <a:spcPts val="480"/>
              </a:spcBef>
              <a:buChar char="•"/>
              <a:tabLst>
                <a:tab pos="241300" algn="l"/>
              </a:tabLst>
            </a:pPr>
            <a:r>
              <a:rPr sz="2400" spc="-95" dirty="0">
                <a:latin typeface="Arial"/>
                <a:cs typeface="Arial"/>
              </a:rPr>
              <a:t>Frequent </a:t>
            </a:r>
            <a:r>
              <a:rPr sz="2400" spc="-85" dirty="0">
                <a:latin typeface="Arial"/>
                <a:cs typeface="Arial"/>
              </a:rPr>
              <a:t>devolvement </a:t>
            </a:r>
            <a:r>
              <a:rPr sz="2400" spc="-10" dirty="0">
                <a:latin typeface="Arial"/>
                <a:cs typeface="Arial"/>
              </a:rPr>
              <a:t>of </a:t>
            </a:r>
            <a:r>
              <a:rPr sz="2400" spc="-265" dirty="0">
                <a:latin typeface="Arial"/>
                <a:cs typeface="Arial"/>
              </a:rPr>
              <a:t>LC’s </a:t>
            </a:r>
            <a:r>
              <a:rPr sz="2400" spc="-114" dirty="0">
                <a:latin typeface="Arial"/>
                <a:cs typeface="Arial"/>
              </a:rPr>
              <a:t>and </a:t>
            </a:r>
            <a:r>
              <a:rPr sz="2400" spc="-75" dirty="0">
                <a:latin typeface="Arial"/>
                <a:cs typeface="Arial"/>
              </a:rPr>
              <a:t>invocation</a:t>
            </a:r>
            <a:r>
              <a:rPr sz="2400" spc="-185" dirty="0">
                <a:latin typeface="Arial"/>
                <a:cs typeface="Arial"/>
              </a:rPr>
              <a:t> </a:t>
            </a:r>
            <a:r>
              <a:rPr sz="2400" spc="-10" dirty="0">
                <a:latin typeface="Arial"/>
                <a:cs typeface="Arial"/>
              </a:rPr>
              <a:t>of  </a:t>
            </a:r>
            <a:r>
              <a:rPr sz="2400" spc="-250" dirty="0">
                <a:latin typeface="Arial"/>
                <a:cs typeface="Arial"/>
              </a:rPr>
              <a:t>BG’s</a:t>
            </a:r>
            <a:endParaRPr sz="2400">
              <a:latin typeface="Arial"/>
              <a:cs typeface="Arial"/>
            </a:endParaRPr>
          </a:p>
        </p:txBody>
      </p:sp>
      <p:sp>
        <p:nvSpPr>
          <p:cNvPr id="5" name="object 5"/>
          <p:cNvSpPr txBox="1"/>
          <p:nvPr/>
        </p:nvSpPr>
        <p:spPr>
          <a:xfrm>
            <a:off x="3874770" y="3771720"/>
            <a:ext cx="5601970" cy="1141095"/>
          </a:xfrm>
          <a:prstGeom prst="rect">
            <a:avLst/>
          </a:prstGeom>
        </p:spPr>
        <p:txBody>
          <a:bodyPr vert="horz" wrap="square" lIns="0" tIns="36830" rIns="0" bIns="0" rtlCol="0">
            <a:spAutoFit/>
          </a:bodyPr>
          <a:lstStyle/>
          <a:p>
            <a:pPr marL="12700">
              <a:lnSpc>
                <a:spcPct val="100000"/>
              </a:lnSpc>
              <a:spcBef>
                <a:spcPts val="290"/>
              </a:spcBef>
            </a:pPr>
            <a:r>
              <a:rPr sz="2400" spc="-45" dirty="0">
                <a:latin typeface="Arial"/>
                <a:cs typeface="Arial"/>
              </a:rPr>
              <a:t>Audit</a:t>
            </a:r>
            <a:endParaRPr sz="2400">
              <a:latin typeface="Arial"/>
              <a:cs typeface="Arial"/>
            </a:endParaRPr>
          </a:p>
          <a:p>
            <a:pPr marL="241300" indent="-228600">
              <a:lnSpc>
                <a:spcPts val="2760"/>
              </a:lnSpc>
              <a:spcBef>
                <a:spcPts val="190"/>
              </a:spcBef>
              <a:buChar char="•"/>
              <a:tabLst>
                <a:tab pos="241300" algn="l"/>
              </a:tabLst>
            </a:pPr>
            <a:r>
              <a:rPr sz="2400" spc="-40" dirty="0">
                <a:latin typeface="Arial"/>
                <a:cs typeface="Arial"/>
              </a:rPr>
              <a:t>Auditor</a:t>
            </a:r>
            <a:r>
              <a:rPr sz="2400" spc="-140" dirty="0">
                <a:latin typeface="Arial"/>
                <a:cs typeface="Arial"/>
              </a:rPr>
              <a:t> </a:t>
            </a:r>
            <a:r>
              <a:rPr sz="2400" spc="20" dirty="0">
                <a:latin typeface="Arial"/>
                <a:cs typeface="Arial"/>
              </a:rPr>
              <a:t>to</a:t>
            </a:r>
            <a:r>
              <a:rPr sz="2400" spc="-135" dirty="0">
                <a:latin typeface="Arial"/>
                <a:cs typeface="Arial"/>
              </a:rPr>
              <a:t> </a:t>
            </a:r>
            <a:r>
              <a:rPr sz="2400" spc="-70" dirty="0">
                <a:latin typeface="Arial"/>
                <a:cs typeface="Arial"/>
              </a:rPr>
              <a:t>review</a:t>
            </a:r>
            <a:r>
              <a:rPr sz="2400" spc="-125" dirty="0">
                <a:latin typeface="Arial"/>
                <a:cs typeface="Arial"/>
              </a:rPr>
              <a:t> </a:t>
            </a:r>
            <a:r>
              <a:rPr sz="2400" spc="-50" dirty="0">
                <a:latin typeface="Arial"/>
                <a:cs typeface="Arial"/>
              </a:rPr>
              <a:t>all</a:t>
            </a:r>
            <a:r>
              <a:rPr sz="2400" spc="-150" dirty="0">
                <a:latin typeface="Arial"/>
                <a:cs typeface="Arial"/>
              </a:rPr>
              <a:t> </a:t>
            </a:r>
            <a:r>
              <a:rPr sz="2400" spc="-155" dirty="0">
                <a:latin typeface="Arial"/>
                <a:cs typeface="Arial"/>
              </a:rPr>
              <a:t>such</a:t>
            </a:r>
            <a:r>
              <a:rPr sz="2400" spc="-125" dirty="0">
                <a:latin typeface="Arial"/>
                <a:cs typeface="Arial"/>
              </a:rPr>
              <a:t> </a:t>
            </a:r>
            <a:r>
              <a:rPr sz="2400" spc="-210" dirty="0">
                <a:latin typeface="Arial"/>
                <a:cs typeface="Arial"/>
              </a:rPr>
              <a:t>cases</a:t>
            </a:r>
            <a:r>
              <a:rPr sz="2400" spc="-145" dirty="0">
                <a:latin typeface="Arial"/>
                <a:cs typeface="Arial"/>
              </a:rPr>
              <a:t> </a:t>
            </a:r>
            <a:r>
              <a:rPr sz="2400" spc="50" dirty="0">
                <a:latin typeface="Arial"/>
                <a:cs typeface="Arial"/>
              </a:rPr>
              <a:t>wrt</a:t>
            </a:r>
            <a:r>
              <a:rPr sz="2400" spc="-130" dirty="0">
                <a:latin typeface="Arial"/>
                <a:cs typeface="Arial"/>
              </a:rPr>
              <a:t> </a:t>
            </a:r>
            <a:r>
              <a:rPr sz="2400" spc="-405" dirty="0">
                <a:latin typeface="Arial"/>
                <a:cs typeface="Arial"/>
              </a:rPr>
              <a:t>LC </a:t>
            </a:r>
            <a:r>
              <a:rPr sz="2400" spc="-390" dirty="0">
                <a:latin typeface="Arial"/>
                <a:cs typeface="Arial"/>
              </a:rPr>
              <a:t> </a:t>
            </a:r>
            <a:r>
              <a:rPr sz="2400" spc="260" dirty="0">
                <a:latin typeface="Arial"/>
                <a:cs typeface="Arial"/>
              </a:rPr>
              <a:t>/</a:t>
            </a:r>
            <a:r>
              <a:rPr sz="2400" spc="-130" dirty="0">
                <a:latin typeface="Arial"/>
                <a:cs typeface="Arial"/>
              </a:rPr>
              <a:t> </a:t>
            </a:r>
            <a:r>
              <a:rPr sz="2400" spc="-325" dirty="0">
                <a:latin typeface="Arial"/>
                <a:cs typeface="Arial"/>
              </a:rPr>
              <a:t>BG</a:t>
            </a:r>
            <a:endParaRPr sz="2400">
              <a:latin typeface="Arial"/>
              <a:cs typeface="Arial"/>
            </a:endParaRPr>
          </a:p>
          <a:p>
            <a:pPr marL="241300">
              <a:lnSpc>
                <a:spcPts val="2760"/>
              </a:lnSpc>
            </a:pPr>
            <a:r>
              <a:rPr sz="2400" spc="-80" dirty="0">
                <a:latin typeface="Arial"/>
                <a:cs typeface="Arial"/>
              </a:rPr>
              <a:t>register</a:t>
            </a:r>
            <a:endParaRPr sz="2400">
              <a:latin typeface="Arial"/>
              <a:cs typeface="Arial"/>
            </a:endParaRPr>
          </a:p>
        </p:txBody>
      </p:sp>
      <p:sp>
        <p:nvSpPr>
          <p:cNvPr id="6" name="object 6"/>
          <p:cNvSpPr/>
          <p:nvPr/>
        </p:nvSpPr>
        <p:spPr>
          <a:xfrm>
            <a:off x="815339" y="1348739"/>
            <a:ext cx="2598420" cy="1717675"/>
          </a:xfrm>
          <a:custGeom>
            <a:avLst/>
            <a:gdLst/>
            <a:ahLst/>
            <a:cxnLst/>
            <a:rect l="l" t="t" r="r" b="b"/>
            <a:pathLst>
              <a:path w="2598420" h="1717675">
                <a:moveTo>
                  <a:pt x="2312162" y="0"/>
                </a:moveTo>
                <a:lnTo>
                  <a:pt x="286257" y="0"/>
                </a:lnTo>
                <a:lnTo>
                  <a:pt x="239827" y="3746"/>
                </a:lnTo>
                <a:lnTo>
                  <a:pt x="195780" y="14591"/>
                </a:lnTo>
                <a:lnTo>
                  <a:pt x="154708" y="31947"/>
                </a:lnTo>
                <a:lnTo>
                  <a:pt x="117200" y="55225"/>
                </a:lnTo>
                <a:lnTo>
                  <a:pt x="83845" y="83835"/>
                </a:lnTo>
                <a:lnTo>
                  <a:pt x="55233" y="117189"/>
                </a:lnTo>
                <a:lnTo>
                  <a:pt x="31952" y="154697"/>
                </a:lnTo>
                <a:lnTo>
                  <a:pt x="14594" y="195771"/>
                </a:lnTo>
                <a:lnTo>
                  <a:pt x="3746" y="239820"/>
                </a:lnTo>
                <a:lnTo>
                  <a:pt x="0" y="286258"/>
                </a:lnTo>
                <a:lnTo>
                  <a:pt x="0" y="1431289"/>
                </a:lnTo>
                <a:lnTo>
                  <a:pt x="3746" y="1477727"/>
                </a:lnTo>
                <a:lnTo>
                  <a:pt x="14594" y="1521776"/>
                </a:lnTo>
                <a:lnTo>
                  <a:pt x="31952" y="1562850"/>
                </a:lnTo>
                <a:lnTo>
                  <a:pt x="55233" y="1600358"/>
                </a:lnTo>
                <a:lnTo>
                  <a:pt x="83845" y="1633712"/>
                </a:lnTo>
                <a:lnTo>
                  <a:pt x="117200" y="1662322"/>
                </a:lnTo>
                <a:lnTo>
                  <a:pt x="154708" y="1685600"/>
                </a:lnTo>
                <a:lnTo>
                  <a:pt x="195780" y="1702956"/>
                </a:lnTo>
                <a:lnTo>
                  <a:pt x="239827" y="1713801"/>
                </a:lnTo>
                <a:lnTo>
                  <a:pt x="286257" y="1717548"/>
                </a:lnTo>
                <a:lnTo>
                  <a:pt x="2312162" y="1717548"/>
                </a:lnTo>
                <a:lnTo>
                  <a:pt x="2358599" y="1713801"/>
                </a:lnTo>
                <a:lnTo>
                  <a:pt x="2402648" y="1702956"/>
                </a:lnTo>
                <a:lnTo>
                  <a:pt x="2443722" y="1685600"/>
                </a:lnTo>
                <a:lnTo>
                  <a:pt x="2481230" y="1662322"/>
                </a:lnTo>
                <a:lnTo>
                  <a:pt x="2514584" y="1633712"/>
                </a:lnTo>
                <a:lnTo>
                  <a:pt x="2543194" y="1600358"/>
                </a:lnTo>
                <a:lnTo>
                  <a:pt x="2566472" y="1562850"/>
                </a:lnTo>
                <a:lnTo>
                  <a:pt x="2583828" y="1521776"/>
                </a:lnTo>
                <a:lnTo>
                  <a:pt x="2594673" y="1477727"/>
                </a:lnTo>
                <a:lnTo>
                  <a:pt x="2598420" y="1431289"/>
                </a:lnTo>
                <a:lnTo>
                  <a:pt x="2598420" y="286258"/>
                </a:lnTo>
                <a:lnTo>
                  <a:pt x="2594673" y="239820"/>
                </a:lnTo>
                <a:lnTo>
                  <a:pt x="2583828" y="195771"/>
                </a:lnTo>
                <a:lnTo>
                  <a:pt x="2566472" y="154697"/>
                </a:lnTo>
                <a:lnTo>
                  <a:pt x="2543194" y="117189"/>
                </a:lnTo>
                <a:lnTo>
                  <a:pt x="2514584" y="83835"/>
                </a:lnTo>
                <a:lnTo>
                  <a:pt x="2481230" y="55225"/>
                </a:lnTo>
                <a:lnTo>
                  <a:pt x="2443722" y="31947"/>
                </a:lnTo>
                <a:lnTo>
                  <a:pt x="2402648" y="14591"/>
                </a:lnTo>
                <a:lnTo>
                  <a:pt x="2358599" y="3746"/>
                </a:lnTo>
                <a:lnTo>
                  <a:pt x="2312162" y="0"/>
                </a:lnTo>
                <a:close/>
              </a:path>
            </a:pathLst>
          </a:custGeom>
          <a:solidFill>
            <a:srgbClr val="5B9BD4">
              <a:alpha val="90194"/>
            </a:srgbClr>
          </a:solidFill>
        </p:spPr>
        <p:txBody>
          <a:bodyPr wrap="square" lIns="0" tIns="0" rIns="0" bIns="0" rtlCol="0"/>
          <a:lstStyle/>
          <a:p>
            <a:endParaRPr/>
          </a:p>
        </p:txBody>
      </p:sp>
      <p:sp>
        <p:nvSpPr>
          <p:cNvPr id="7" name="object 7"/>
          <p:cNvSpPr txBox="1"/>
          <p:nvPr/>
        </p:nvSpPr>
        <p:spPr>
          <a:xfrm>
            <a:off x="1026058" y="1940509"/>
            <a:ext cx="2180590" cy="452120"/>
          </a:xfrm>
          <a:prstGeom prst="rect">
            <a:avLst/>
          </a:prstGeom>
        </p:spPr>
        <p:txBody>
          <a:bodyPr vert="horz" wrap="square" lIns="0" tIns="12065" rIns="0" bIns="0" rtlCol="0">
            <a:spAutoFit/>
          </a:bodyPr>
          <a:lstStyle/>
          <a:p>
            <a:pPr marL="12700">
              <a:lnSpc>
                <a:spcPct val="100000"/>
              </a:lnSpc>
              <a:spcBef>
                <a:spcPts val="95"/>
              </a:spcBef>
            </a:pPr>
            <a:r>
              <a:rPr sz="2800" spc="-470" dirty="0">
                <a:solidFill>
                  <a:srgbClr val="FFFFFF"/>
                </a:solidFill>
                <a:latin typeface="Arial"/>
                <a:cs typeface="Arial"/>
              </a:rPr>
              <a:t>LC </a:t>
            </a:r>
            <a:r>
              <a:rPr sz="2800" spc="300" dirty="0">
                <a:solidFill>
                  <a:srgbClr val="FFFFFF"/>
                </a:solidFill>
                <a:latin typeface="Arial"/>
                <a:cs typeface="Arial"/>
              </a:rPr>
              <a:t>/</a:t>
            </a:r>
            <a:r>
              <a:rPr sz="2800" spc="-385" dirty="0">
                <a:solidFill>
                  <a:srgbClr val="FFFFFF"/>
                </a:solidFill>
                <a:latin typeface="Arial"/>
                <a:cs typeface="Arial"/>
              </a:rPr>
              <a:t> </a:t>
            </a:r>
            <a:r>
              <a:rPr sz="2800" spc="-380" dirty="0">
                <a:solidFill>
                  <a:srgbClr val="FFFFFF"/>
                </a:solidFill>
                <a:latin typeface="Arial"/>
                <a:cs typeface="Arial"/>
              </a:rPr>
              <a:t>BG </a:t>
            </a:r>
            <a:r>
              <a:rPr sz="2800" spc="-75" dirty="0">
                <a:solidFill>
                  <a:srgbClr val="FFFFFF"/>
                </a:solidFill>
                <a:latin typeface="Arial"/>
                <a:cs typeface="Arial"/>
              </a:rPr>
              <a:t>related</a:t>
            </a:r>
            <a:endParaRPr sz="2800">
              <a:latin typeface="Arial"/>
              <a:cs typeface="Arial"/>
            </a:endParaRPr>
          </a:p>
        </p:txBody>
      </p:sp>
      <p:sp>
        <p:nvSpPr>
          <p:cNvPr id="8" name="object 8"/>
          <p:cNvSpPr/>
          <p:nvPr/>
        </p:nvSpPr>
        <p:spPr>
          <a:xfrm>
            <a:off x="0" y="0"/>
            <a:ext cx="12189460" cy="762000"/>
          </a:xfrm>
          <a:custGeom>
            <a:avLst/>
            <a:gdLst/>
            <a:ahLst/>
            <a:cxnLst/>
            <a:rect l="l" t="t" r="r" b="b"/>
            <a:pathLst>
              <a:path w="12189460" h="762000">
                <a:moveTo>
                  <a:pt x="0" y="762000"/>
                </a:moveTo>
                <a:lnTo>
                  <a:pt x="12188952" y="762000"/>
                </a:lnTo>
                <a:lnTo>
                  <a:pt x="12188952" y="0"/>
                </a:lnTo>
                <a:lnTo>
                  <a:pt x="0" y="0"/>
                </a:lnTo>
                <a:lnTo>
                  <a:pt x="0" y="762000"/>
                </a:lnTo>
                <a:close/>
              </a:path>
            </a:pathLst>
          </a:custGeom>
          <a:solidFill>
            <a:srgbClr val="404040"/>
          </a:solidFill>
        </p:spPr>
        <p:txBody>
          <a:bodyPr wrap="square" lIns="0" tIns="0" rIns="0" bIns="0" rtlCol="0"/>
          <a:lstStyle/>
          <a:p>
            <a:endParaRPr/>
          </a:p>
        </p:txBody>
      </p:sp>
      <p:sp>
        <p:nvSpPr>
          <p:cNvPr id="9" name="object 9"/>
          <p:cNvSpPr txBox="1">
            <a:spLocks noGrp="1"/>
          </p:cNvSpPr>
          <p:nvPr>
            <p:ph type="title"/>
          </p:nvPr>
        </p:nvSpPr>
        <p:spPr>
          <a:xfrm>
            <a:off x="3300856" y="711"/>
            <a:ext cx="6986144" cy="635000"/>
          </a:xfrm>
          <a:prstGeom prst="rect">
            <a:avLst/>
          </a:prstGeom>
        </p:spPr>
        <p:txBody>
          <a:bodyPr vert="horz" wrap="square" lIns="0" tIns="12065" rIns="0" bIns="0" rtlCol="0">
            <a:spAutoFit/>
          </a:bodyPr>
          <a:lstStyle/>
          <a:p>
            <a:pPr marL="15875">
              <a:lnSpc>
                <a:spcPct val="100000"/>
              </a:lnSpc>
              <a:spcBef>
                <a:spcPts val="95"/>
              </a:spcBef>
            </a:pPr>
            <a:r>
              <a:rPr spc="-170" dirty="0"/>
              <a:t>Account </a:t>
            </a:r>
            <a:r>
              <a:rPr spc="-135" dirty="0"/>
              <a:t>Operation</a:t>
            </a:r>
            <a:r>
              <a:rPr spc="-315" dirty="0"/>
              <a:t> </a:t>
            </a:r>
            <a:r>
              <a:rPr spc="-215" dirty="0" smtClean="0"/>
              <a:t>Related</a:t>
            </a:r>
            <a:r>
              <a:rPr lang="en-IN" spc="-215" dirty="0" smtClean="0"/>
              <a:t>- 4/10</a:t>
            </a:r>
            <a:endParaRPr spc="-215" dirty="0"/>
          </a:p>
        </p:txBody>
      </p:sp>
      <p:sp>
        <p:nvSpPr>
          <p:cNvPr id="10" name="object 10"/>
          <p:cNvSpPr/>
          <p:nvPr/>
        </p:nvSpPr>
        <p:spPr>
          <a:xfrm>
            <a:off x="522731" y="3243072"/>
            <a:ext cx="3226308" cy="2520696"/>
          </a:xfrm>
          <a:prstGeom prst="rect">
            <a:avLst/>
          </a:prstGeom>
          <a:blipFill>
            <a:blip r:embed="rId2" cstate="print"/>
            <a:stretch>
              <a:fillRect/>
            </a:stretch>
          </a:blipFill>
        </p:spPr>
        <p:txBody>
          <a:bodyPr wrap="square" lIns="0" tIns="0" rIns="0" bIns="0" rtlCol="0"/>
          <a:lstStyle/>
          <a:p>
            <a:endParaRPr/>
          </a:p>
        </p:txBody>
      </p:sp>
      <p:sp>
        <p:nvSpPr>
          <p:cNvPr id="11" name="Date Placeholder 10"/>
          <p:cNvSpPr>
            <a:spLocks noGrp="1"/>
          </p:cNvSpPr>
          <p:nvPr>
            <p:ph type="dt" sz="half" idx="6"/>
          </p:nvPr>
        </p:nvSpPr>
        <p:spPr/>
        <p:txBody>
          <a:bodyPr/>
          <a:lstStyle/>
          <a:p>
            <a:r>
              <a:rPr lang="en-US" smtClean="0"/>
              <a:t>01/04/2018 DOON</a:t>
            </a:r>
            <a:endParaRPr lang="en-US"/>
          </a:p>
        </p:txBody>
      </p:sp>
      <p:sp>
        <p:nvSpPr>
          <p:cNvPr id="12" name="Footer Placeholder 11"/>
          <p:cNvSpPr>
            <a:spLocks noGrp="1"/>
          </p:cNvSpPr>
          <p:nvPr>
            <p:ph type="ftr" sz="quarter" idx="5"/>
          </p:nvPr>
        </p:nvSpPr>
        <p:spPr/>
        <p:txBody>
          <a:bodyPr/>
          <a:lstStyle/>
          <a:p>
            <a:r>
              <a:rPr lang="en-IN" smtClean="0"/>
              <a:t>CA Amresh Overview of Bank Audits 18</a:t>
            </a:r>
            <a:endParaRPr lang="en-IN"/>
          </a:p>
        </p:txBody>
      </p:sp>
      <p:sp>
        <p:nvSpPr>
          <p:cNvPr id="13" name="Slide Number Placeholder 12"/>
          <p:cNvSpPr>
            <a:spLocks noGrp="1"/>
          </p:cNvSpPr>
          <p:nvPr>
            <p:ph type="sldNum" sz="quarter" idx="7"/>
          </p:nvPr>
        </p:nvSpPr>
        <p:spPr/>
        <p:txBody>
          <a:bodyPr/>
          <a:lstStyle/>
          <a:p>
            <a:fld id="{B6F15528-21DE-4FAA-801E-634DDDAF4B2B}" type="slidenum">
              <a:rPr lang="en-IN" smtClean="0"/>
              <a:pPr/>
              <a:t>34</a:t>
            </a:fld>
            <a:endParaRPr lang="en-IN"/>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613403" y="1126236"/>
            <a:ext cx="7789545" cy="4598035"/>
          </a:xfrm>
          <a:custGeom>
            <a:avLst/>
            <a:gdLst/>
            <a:ahLst/>
            <a:cxnLst/>
            <a:rect l="l" t="t" r="r" b="b"/>
            <a:pathLst>
              <a:path w="7789545" h="4598035">
                <a:moveTo>
                  <a:pt x="7022846" y="0"/>
                </a:moveTo>
                <a:lnTo>
                  <a:pt x="0" y="0"/>
                </a:lnTo>
                <a:lnTo>
                  <a:pt x="0" y="4597908"/>
                </a:lnTo>
                <a:lnTo>
                  <a:pt x="7022846" y="4597908"/>
                </a:lnTo>
                <a:lnTo>
                  <a:pt x="7071302" y="4596400"/>
                </a:lnTo>
                <a:lnTo>
                  <a:pt x="7118959" y="4591936"/>
                </a:lnTo>
                <a:lnTo>
                  <a:pt x="7165725" y="4584606"/>
                </a:lnTo>
                <a:lnTo>
                  <a:pt x="7211513" y="4574500"/>
                </a:lnTo>
                <a:lnTo>
                  <a:pt x="7256230" y="4561707"/>
                </a:lnTo>
                <a:lnTo>
                  <a:pt x="7299789" y="4546318"/>
                </a:lnTo>
                <a:lnTo>
                  <a:pt x="7342098" y="4528422"/>
                </a:lnTo>
                <a:lnTo>
                  <a:pt x="7383068" y="4508109"/>
                </a:lnTo>
                <a:lnTo>
                  <a:pt x="7422610" y="4485469"/>
                </a:lnTo>
                <a:lnTo>
                  <a:pt x="7460632" y="4460592"/>
                </a:lnTo>
                <a:lnTo>
                  <a:pt x="7497047" y="4433567"/>
                </a:lnTo>
                <a:lnTo>
                  <a:pt x="7531763" y="4404485"/>
                </a:lnTo>
                <a:lnTo>
                  <a:pt x="7564691" y="4373435"/>
                </a:lnTo>
                <a:lnTo>
                  <a:pt x="7595741" y="4340507"/>
                </a:lnTo>
                <a:lnTo>
                  <a:pt x="7624823" y="4305791"/>
                </a:lnTo>
                <a:lnTo>
                  <a:pt x="7651848" y="4269376"/>
                </a:lnTo>
                <a:lnTo>
                  <a:pt x="7676725" y="4231354"/>
                </a:lnTo>
                <a:lnTo>
                  <a:pt x="7699365" y="4191812"/>
                </a:lnTo>
                <a:lnTo>
                  <a:pt x="7719678" y="4150842"/>
                </a:lnTo>
                <a:lnTo>
                  <a:pt x="7737574" y="4108533"/>
                </a:lnTo>
                <a:lnTo>
                  <a:pt x="7752963" y="4064974"/>
                </a:lnTo>
                <a:lnTo>
                  <a:pt x="7765756" y="4020257"/>
                </a:lnTo>
                <a:lnTo>
                  <a:pt x="7775862" y="3974469"/>
                </a:lnTo>
                <a:lnTo>
                  <a:pt x="7783192" y="3927703"/>
                </a:lnTo>
                <a:lnTo>
                  <a:pt x="7787656" y="3880046"/>
                </a:lnTo>
                <a:lnTo>
                  <a:pt x="7789164" y="3831590"/>
                </a:lnTo>
                <a:lnTo>
                  <a:pt x="7789164" y="766317"/>
                </a:lnTo>
                <a:lnTo>
                  <a:pt x="7787656" y="717861"/>
                </a:lnTo>
                <a:lnTo>
                  <a:pt x="7783192" y="670204"/>
                </a:lnTo>
                <a:lnTo>
                  <a:pt x="7775862" y="623438"/>
                </a:lnTo>
                <a:lnTo>
                  <a:pt x="7765756" y="577650"/>
                </a:lnTo>
                <a:lnTo>
                  <a:pt x="7752963" y="532933"/>
                </a:lnTo>
                <a:lnTo>
                  <a:pt x="7737574" y="489374"/>
                </a:lnTo>
                <a:lnTo>
                  <a:pt x="7719678" y="447065"/>
                </a:lnTo>
                <a:lnTo>
                  <a:pt x="7699365" y="406095"/>
                </a:lnTo>
                <a:lnTo>
                  <a:pt x="7676725" y="366553"/>
                </a:lnTo>
                <a:lnTo>
                  <a:pt x="7651848" y="328531"/>
                </a:lnTo>
                <a:lnTo>
                  <a:pt x="7624823" y="292116"/>
                </a:lnTo>
                <a:lnTo>
                  <a:pt x="7595741" y="257400"/>
                </a:lnTo>
                <a:lnTo>
                  <a:pt x="7564691" y="224472"/>
                </a:lnTo>
                <a:lnTo>
                  <a:pt x="7531763" y="193422"/>
                </a:lnTo>
                <a:lnTo>
                  <a:pt x="7497047" y="164340"/>
                </a:lnTo>
                <a:lnTo>
                  <a:pt x="7460632" y="137315"/>
                </a:lnTo>
                <a:lnTo>
                  <a:pt x="7422610" y="112438"/>
                </a:lnTo>
                <a:lnTo>
                  <a:pt x="7383068" y="89798"/>
                </a:lnTo>
                <a:lnTo>
                  <a:pt x="7342098" y="69485"/>
                </a:lnTo>
                <a:lnTo>
                  <a:pt x="7299789" y="51589"/>
                </a:lnTo>
                <a:lnTo>
                  <a:pt x="7256230" y="36200"/>
                </a:lnTo>
                <a:lnTo>
                  <a:pt x="7211513" y="23407"/>
                </a:lnTo>
                <a:lnTo>
                  <a:pt x="7165725" y="13301"/>
                </a:lnTo>
                <a:lnTo>
                  <a:pt x="7118959" y="5971"/>
                </a:lnTo>
                <a:lnTo>
                  <a:pt x="7071302" y="1507"/>
                </a:lnTo>
                <a:lnTo>
                  <a:pt x="7022846" y="0"/>
                </a:lnTo>
                <a:close/>
              </a:path>
            </a:pathLst>
          </a:custGeom>
          <a:solidFill>
            <a:srgbClr val="F8D6CD">
              <a:alpha val="90194"/>
            </a:srgbClr>
          </a:solidFill>
        </p:spPr>
        <p:txBody>
          <a:bodyPr wrap="square" lIns="0" tIns="0" rIns="0" bIns="0" rtlCol="0"/>
          <a:lstStyle/>
          <a:p>
            <a:endParaRPr/>
          </a:p>
        </p:txBody>
      </p:sp>
      <p:sp>
        <p:nvSpPr>
          <p:cNvPr id="3" name="object 3"/>
          <p:cNvSpPr/>
          <p:nvPr/>
        </p:nvSpPr>
        <p:spPr>
          <a:xfrm>
            <a:off x="3613403" y="1126236"/>
            <a:ext cx="7789545" cy="4598035"/>
          </a:xfrm>
          <a:custGeom>
            <a:avLst/>
            <a:gdLst/>
            <a:ahLst/>
            <a:cxnLst/>
            <a:rect l="l" t="t" r="r" b="b"/>
            <a:pathLst>
              <a:path w="7789545" h="4598035">
                <a:moveTo>
                  <a:pt x="7789164" y="766317"/>
                </a:moveTo>
                <a:lnTo>
                  <a:pt x="7789164" y="3831590"/>
                </a:lnTo>
                <a:lnTo>
                  <a:pt x="7787656" y="3880046"/>
                </a:lnTo>
                <a:lnTo>
                  <a:pt x="7783192" y="3927703"/>
                </a:lnTo>
                <a:lnTo>
                  <a:pt x="7775862" y="3974469"/>
                </a:lnTo>
                <a:lnTo>
                  <a:pt x="7765756" y="4020257"/>
                </a:lnTo>
                <a:lnTo>
                  <a:pt x="7752963" y="4064974"/>
                </a:lnTo>
                <a:lnTo>
                  <a:pt x="7737574" y="4108533"/>
                </a:lnTo>
                <a:lnTo>
                  <a:pt x="7719678" y="4150842"/>
                </a:lnTo>
                <a:lnTo>
                  <a:pt x="7699365" y="4191812"/>
                </a:lnTo>
                <a:lnTo>
                  <a:pt x="7676725" y="4231354"/>
                </a:lnTo>
                <a:lnTo>
                  <a:pt x="7651848" y="4269376"/>
                </a:lnTo>
                <a:lnTo>
                  <a:pt x="7624823" y="4305791"/>
                </a:lnTo>
                <a:lnTo>
                  <a:pt x="7595741" y="4340507"/>
                </a:lnTo>
                <a:lnTo>
                  <a:pt x="7564691" y="4373435"/>
                </a:lnTo>
                <a:lnTo>
                  <a:pt x="7531763" y="4404485"/>
                </a:lnTo>
                <a:lnTo>
                  <a:pt x="7497047" y="4433567"/>
                </a:lnTo>
                <a:lnTo>
                  <a:pt x="7460632" y="4460592"/>
                </a:lnTo>
                <a:lnTo>
                  <a:pt x="7422610" y="4485469"/>
                </a:lnTo>
                <a:lnTo>
                  <a:pt x="7383068" y="4508109"/>
                </a:lnTo>
                <a:lnTo>
                  <a:pt x="7342098" y="4528422"/>
                </a:lnTo>
                <a:lnTo>
                  <a:pt x="7299789" y="4546318"/>
                </a:lnTo>
                <a:lnTo>
                  <a:pt x="7256230" y="4561707"/>
                </a:lnTo>
                <a:lnTo>
                  <a:pt x="7211513" y="4574500"/>
                </a:lnTo>
                <a:lnTo>
                  <a:pt x="7165725" y="4584606"/>
                </a:lnTo>
                <a:lnTo>
                  <a:pt x="7118959" y="4591936"/>
                </a:lnTo>
                <a:lnTo>
                  <a:pt x="7071302" y="4596400"/>
                </a:lnTo>
                <a:lnTo>
                  <a:pt x="7022846" y="4597908"/>
                </a:lnTo>
                <a:lnTo>
                  <a:pt x="0" y="4597908"/>
                </a:lnTo>
                <a:lnTo>
                  <a:pt x="0" y="0"/>
                </a:lnTo>
                <a:lnTo>
                  <a:pt x="7022846" y="0"/>
                </a:lnTo>
                <a:lnTo>
                  <a:pt x="7071302" y="1507"/>
                </a:lnTo>
                <a:lnTo>
                  <a:pt x="7118959" y="5971"/>
                </a:lnTo>
                <a:lnTo>
                  <a:pt x="7165725" y="13301"/>
                </a:lnTo>
                <a:lnTo>
                  <a:pt x="7211513" y="23407"/>
                </a:lnTo>
                <a:lnTo>
                  <a:pt x="7256230" y="36200"/>
                </a:lnTo>
                <a:lnTo>
                  <a:pt x="7299789" y="51589"/>
                </a:lnTo>
                <a:lnTo>
                  <a:pt x="7342098" y="69485"/>
                </a:lnTo>
                <a:lnTo>
                  <a:pt x="7383068" y="89798"/>
                </a:lnTo>
                <a:lnTo>
                  <a:pt x="7422610" y="112438"/>
                </a:lnTo>
                <a:lnTo>
                  <a:pt x="7460632" y="137315"/>
                </a:lnTo>
                <a:lnTo>
                  <a:pt x="7497047" y="164340"/>
                </a:lnTo>
                <a:lnTo>
                  <a:pt x="7531763" y="193422"/>
                </a:lnTo>
                <a:lnTo>
                  <a:pt x="7564691" y="224472"/>
                </a:lnTo>
                <a:lnTo>
                  <a:pt x="7595741" y="257400"/>
                </a:lnTo>
                <a:lnTo>
                  <a:pt x="7624823" y="292116"/>
                </a:lnTo>
                <a:lnTo>
                  <a:pt x="7651848" y="328531"/>
                </a:lnTo>
                <a:lnTo>
                  <a:pt x="7676725" y="366553"/>
                </a:lnTo>
                <a:lnTo>
                  <a:pt x="7699365" y="406095"/>
                </a:lnTo>
                <a:lnTo>
                  <a:pt x="7719678" y="447065"/>
                </a:lnTo>
                <a:lnTo>
                  <a:pt x="7737574" y="489374"/>
                </a:lnTo>
                <a:lnTo>
                  <a:pt x="7752963" y="532933"/>
                </a:lnTo>
                <a:lnTo>
                  <a:pt x="7765756" y="577650"/>
                </a:lnTo>
                <a:lnTo>
                  <a:pt x="7775862" y="623438"/>
                </a:lnTo>
                <a:lnTo>
                  <a:pt x="7783192" y="670204"/>
                </a:lnTo>
                <a:lnTo>
                  <a:pt x="7787656" y="717861"/>
                </a:lnTo>
                <a:lnTo>
                  <a:pt x="7789164" y="766317"/>
                </a:lnTo>
                <a:close/>
              </a:path>
            </a:pathLst>
          </a:custGeom>
          <a:ln w="12192">
            <a:solidFill>
              <a:srgbClr val="F8D6CD"/>
            </a:solidFill>
          </a:ln>
        </p:spPr>
        <p:txBody>
          <a:bodyPr wrap="square" lIns="0" tIns="0" rIns="0" bIns="0" rtlCol="0"/>
          <a:lstStyle/>
          <a:p>
            <a:endParaRPr/>
          </a:p>
        </p:txBody>
      </p:sp>
      <p:sp>
        <p:nvSpPr>
          <p:cNvPr id="4" name="object 4"/>
          <p:cNvSpPr txBox="1"/>
          <p:nvPr/>
        </p:nvSpPr>
        <p:spPr>
          <a:xfrm>
            <a:off x="3848480" y="1048638"/>
            <a:ext cx="6689090" cy="1531620"/>
          </a:xfrm>
          <a:prstGeom prst="rect">
            <a:avLst/>
          </a:prstGeom>
        </p:spPr>
        <p:txBody>
          <a:bodyPr vert="horz" wrap="square" lIns="0" tIns="36830" rIns="0" bIns="0" rtlCol="0">
            <a:spAutoFit/>
          </a:bodyPr>
          <a:lstStyle/>
          <a:p>
            <a:pPr marL="12700">
              <a:lnSpc>
                <a:spcPct val="100000"/>
              </a:lnSpc>
              <a:spcBef>
                <a:spcPts val="290"/>
              </a:spcBef>
            </a:pPr>
            <a:r>
              <a:rPr sz="2400" b="1" spc="-125" dirty="0">
                <a:latin typeface="Trebuchet MS"/>
                <a:cs typeface="Trebuchet MS"/>
              </a:rPr>
              <a:t>Risk</a:t>
            </a:r>
            <a:endParaRPr sz="2400">
              <a:latin typeface="Trebuchet MS"/>
              <a:cs typeface="Trebuchet MS"/>
            </a:endParaRPr>
          </a:p>
          <a:p>
            <a:pPr marL="241300" indent="-228600">
              <a:lnSpc>
                <a:spcPct val="100000"/>
              </a:lnSpc>
              <a:spcBef>
                <a:spcPts val="195"/>
              </a:spcBef>
              <a:buChar char="•"/>
              <a:tabLst>
                <a:tab pos="241300" algn="l"/>
              </a:tabLst>
            </a:pPr>
            <a:r>
              <a:rPr sz="2400" spc="-135" dirty="0">
                <a:latin typeface="Arial"/>
                <a:cs typeface="Arial"/>
              </a:rPr>
              <a:t>Over </a:t>
            </a:r>
            <a:r>
              <a:rPr sz="2400" spc="-70" dirty="0">
                <a:latin typeface="Arial"/>
                <a:cs typeface="Arial"/>
              </a:rPr>
              <a:t>valuation </a:t>
            </a:r>
            <a:r>
              <a:rPr sz="2400" spc="-5" dirty="0">
                <a:latin typeface="Arial"/>
                <a:cs typeface="Arial"/>
              </a:rPr>
              <a:t>of</a:t>
            </a:r>
            <a:r>
              <a:rPr sz="2400" spc="-165" dirty="0">
                <a:latin typeface="Arial"/>
                <a:cs typeface="Arial"/>
              </a:rPr>
              <a:t> </a:t>
            </a:r>
            <a:r>
              <a:rPr sz="2400" spc="-60" dirty="0">
                <a:latin typeface="Arial"/>
                <a:cs typeface="Arial"/>
              </a:rPr>
              <a:t>inventory</a:t>
            </a:r>
            <a:endParaRPr sz="2400">
              <a:latin typeface="Arial"/>
              <a:cs typeface="Arial"/>
            </a:endParaRPr>
          </a:p>
          <a:p>
            <a:pPr marL="241300" marR="5080" indent="-228600">
              <a:lnSpc>
                <a:spcPts val="2630"/>
              </a:lnSpc>
              <a:spcBef>
                <a:spcPts val="495"/>
              </a:spcBef>
              <a:buChar char="•"/>
              <a:tabLst>
                <a:tab pos="241300" algn="l"/>
              </a:tabLst>
            </a:pPr>
            <a:r>
              <a:rPr sz="2400" spc="-114" dirty="0">
                <a:latin typeface="Arial"/>
                <a:cs typeface="Arial"/>
              </a:rPr>
              <a:t>Non </a:t>
            </a:r>
            <a:r>
              <a:rPr sz="2400" spc="-95" dirty="0">
                <a:latin typeface="Arial"/>
                <a:cs typeface="Arial"/>
              </a:rPr>
              <a:t>moving </a:t>
            </a:r>
            <a:r>
              <a:rPr sz="2400" spc="-85" dirty="0">
                <a:latin typeface="Arial"/>
                <a:cs typeface="Arial"/>
              </a:rPr>
              <a:t>obsolete </a:t>
            </a:r>
            <a:r>
              <a:rPr sz="2400" spc="-60" dirty="0">
                <a:latin typeface="Arial"/>
                <a:cs typeface="Arial"/>
              </a:rPr>
              <a:t>inventory </a:t>
            </a:r>
            <a:r>
              <a:rPr sz="2400" spc="20" dirty="0">
                <a:latin typeface="Arial"/>
                <a:cs typeface="Arial"/>
              </a:rPr>
              <a:t>to </a:t>
            </a:r>
            <a:r>
              <a:rPr sz="2400" spc="-105" dirty="0">
                <a:latin typeface="Arial"/>
                <a:cs typeface="Arial"/>
              </a:rPr>
              <a:t>enable</a:t>
            </a:r>
            <a:r>
              <a:rPr sz="2400" spc="-390" dirty="0">
                <a:latin typeface="Arial"/>
                <a:cs typeface="Arial"/>
              </a:rPr>
              <a:t> </a:t>
            </a:r>
            <a:r>
              <a:rPr sz="2400" spc="-70" dirty="0">
                <a:latin typeface="Arial"/>
                <a:cs typeface="Arial"/>
              </a:rPr>
              <a:t>continued  </a:t>
            </a:r>
            <a:r>
              <a:rPr sz="2400" spc="-65" dirty="0">
                <a:latin typeface="Arial"/>
                <a:cs typeface="Arial"/>
              </a:rPr>
              <a:t>enjoyment </a:t>
            </a:r>
            <a:r>
              <a:rPr sz="2400" spc="-5" dirty="0">
                <a:latin typeface="Arial"/>
                <a:cs typeface="Arial"/>
              </a:rPr>
              <a:t>of </a:t>
            </a:r>
            <a:r>
              <a:rPr sz="2400" spc="-240" dirty="0">
                <a:latin typeface="Arial"/>
                <a:cs typeface="Arial"/>
              </a:rPr>
              <a:t>CC/OD</a:t>
            </a:r>
            <a:r>
              <a:rPr sz="2400" spc="-335" dirty="0">
                <a:latin typeface="Arial"/>
                <a:cs typeface="Arial"/>
              </a:rPr>
              <a:t> </a:t>
            </a:r>
            <a:r>
              <a:rPr sz="2400" spc="-30" dirty="0">
                <a:latin typeface="Arial"/>
                <a:cs typeface="Arial"/>
              </a:rPr>
              <a:t>limits</a:t>
            </a:r>
            <a:endParaRPr sz="2400">
              <a:latin typeface="Arial"/>
              <a:cs typeface="Arial"/>
            </a:endParaRPr>
          </a:p>
        </p:txBody>
      </p:sp>
      <p:sp>
        <p:nvSpPr>
          <p:cNvPr id="5" name="object 5"/>
          <p:cNvSpPr txBox="1"/>
          <p:nvPr/>
        </p:nvSpPr>
        <p:spPr>
          <a:xfrm>
            <a:off x="3848480" y="2946601"/>
            <a:ext cx="4633595" cy="1978025"/>
          </a:xfrm>
          <a:prstGeom prst="rect">
            <a:avLst/>
          </a:prstGeom>
        </p:spPr>
        <p:txBody>
          <a:bodyPr vert="horz" wrap="square" lIns="0" tIns="36830" rIns="0" bIns="0" rtlCol="0">
            <a:spAutoFit/>
          </a:bodyPr>
          <a:lstStyle/>
          <a:p>
            <a:pPr marL="12700">
              <a:lnSpc>
                <a:spcPct val="100000"/>
              </a:lnSpc>
              <a:spcBef>
                <a:spcPts val="290"/>
              </a:spcBef>
            </a:pPr>
            <a:r>
              <a:rPr sz="2400" b="1" spc="-114" dirty="0">
                <a:latin typeface="Trebuchet MS"/>
                <a:cs typeface="Trebuchet MS"/>
              </a:rPr>
              <a:t>Audit</a:t>
            </a:r>
            <a:endParaRPr sz="2400" dirty="0">
              <a:latin typeface="Trebuchet MS"/>
              <a:cs typeface="Trebuchet MS"/>
            </a:endParaRPr>
          </a:p>
          <a:p>
            <a:pPr marL="241300" indent="-228600">
              <a:lnSpc>
                <a:spcPct val="100000"/>
              </a:lnSpc>
              <a:spcBef>
                <a:spcPts val="190"/>
              </a:spcBef>
              <a:buChar char="•"/>
              <a:tabLst>
                <a:tab pos="241300" algn="l"/>
              </a:tabLst>
            </a:pPr>
            <a:r>
              <a:rPr sz="2400" spc="-150" dirty="0">
                <a:latin typeface="Arial"/>
                <a:cs typeface="Arial"/>
              </a:rPr>
              <a:t>Review </a:t>
            </a:r>
            <a:r>
              <a:rPr sz="2400" spc="-5" dirty="0">
                <a:latin typeface="Arial"/>
                <a:cs typeface="Arial"/>
              </a:rPr>
              <a:t>of </a:t>
            </a:r>
            <a:r>
              <a:rPr sz="2400" spc="-110" dirty="0">
                <a:latin typeface="Arial"/>
                <a:cs typeface="Arial"/>
              </a:rPr>
              <a:t>stock</a:t>
            </a:r>
            <a:r>
              <a:rPr sz="2400" spc="-270" dirty="0">
                <a:latin typeface="Arial"/>
                <a:cs typeface="Arial"/>
              </a:rPr>
              <a:t> </a:t>
            </a:r>
            <a:r>
              <a:rPr sz="2400" spc="-85" dirty="0">
                <a:latin typeface="Arial"/>
                <a:cs typeface="Arial"/>
              </a:rPr>
              <a:t>statements,</a:t>
            </a:r>
            <a:endParaRPr sz="2400" dirty="0">
              <a:latin typeface="Arial"/>
              <a:cs typeface="Arial"/>
            </a:endParaRPr>
          </a:p>
          <a:p>
            <a:pPr marL="241300" indent="-228600">
              <a:lnSpc>
                <a:spcPct val="100000"/>
              </a:lnSpc>
              <a:spcBef>
                <a:spcPts val="204"/>
              </a:spcBef>
              <a:buChar char="•"/>
              <a:tabLst>
                <a:tab pos="241300" algn="l"/>
              </a:tabLst>
            </a:pPr>
            <a:r>
              <a:rPr sz="2400" spc="-110" dirty="0">
                <a:latin typeface="Arial"/>
                <a:cs typeface="Arial"/>
              </a:rPr>
              <a:t>Ratio </a:t>
            </a:r>
            <a:r>
              <a:rPr sz="2400" spc="-135" dirty="0">
                <a:latin typeface="Arial"/>
                <a:cs typeface="Arial"/>
              </a:rPr>
              <a:t>analysis </a:t>
            </a:r>
            <a:r>
              <a:rPr sz="2400" spc="-114" dirty="0">
                <a:latin typeface="Arial"/>
                <a:cs typeface="Arial"/>
              </a:rPr>
              <a:t>and </a:t>
            </a:r>
            <a:r>
              <a:rPr sz="2400" spc="-60" dirty="0">
                <a:latin typeface="Arial"/>
                <a:cs typeface="Arial"/>
              </a:rPr>
              <a:t>inventory</a:t>
            </a:r>
            <a:r>
              <a:rPr sz="2400" spc="-180" dirty="0">
                <a:latin typeface="Arial"/>
                <a:cs typeface="Arial"/>
              </a:rPr>
              <a:t> </a:t>
            </a:r>
            <a:r>
              <a:rPr sz="2400" spc="-70" dirty="0" smtClean="0">
                <a:latin typeface="Arial"/>
                <a:cs typeface="Arial"/>
              </a:rPr>
              <a:t>ratios</a:t>
            </a:r>
            <a:endParaRPr sz="2400" dirty="0">
              <a:latin typeface="Arial"/>
              <a:cs typeface="Arial"/>
            </a:endParaRPr>
          </a:p>
          <a:p>
            <a:pPr marL="241300" indent="-228600">
              <a:lnSpc>
                <a:spcPct val="100000"/>
              </a:lnSpc>
              <a:spcBef>
                <a:spcPts val="195"/>
              </a:spcBef>
              <a:buChar char="•"/>
              <a:tabLst>
                <a:tab pos="241300" algn="l"/>
              </a:tabLst>
            </a:pPr>
            <a:r>
              <a:rPr sz="2400" spc="-30" dirty="0">
                <a:latin typeface="Arial"/>
                <a:cs typeface="Arial"/>
              </a:rPr>
              <a:t>Unit</a:t>
            </a:r>
            <a:r>
              <a:rPr sz="2400" spc="-130" dirty="0">
                <a:latin typeface="Arial"/>
                <a:cs typeface="Arial"/>
              </a:rPr>
              <a:t> </a:t>
            </a:r>
            <a:r>
              <a:rPr sz="2400" spc="-90" dirty="0">
                <a:latin typeface="Arial"/>
                <a:cs typeface="Arial"/>
              </a:rPr>
              <a:t>inspections</a:t>
            </a:r>
            <a:endParaRPr sz="2400" dirty="0">
              <a:latin typeface="Arial"/>
              <a:cs typeface="Arial"/>
            </a:endParaRPr>
          </a:p>
          <a:p>
            <a:pPr marL="241300" indent="-228600">
              <a:lnSpc>
                <a:spcPct val="100000"/>
              </a:lnSpc>
              <a:spcBef>
                <a:spcPts val="190"/>
              </a:spcBef>
              <a:buChar char="•"/>
              <a:tabLst>
                <a:tab pos="241300" algn="l"/>
              </a:tabLst>
            </a:pPr>
            <a:r>
              <a:rPr sz="2400" spc="-150" dirty="0">
                <a:latin typeface="Arial"/>
                <a:cs typeface="Arial"/>
              </a:rPr>
              <a:t>Review </a:t>
            </a:r>
            <a:r>
              <a:rPr sz="2400" spc="-5" dirty="0">
                <a:latin typeface="Arial"/>
                <a:cs typeface="Arial"/>
              </a:rPr>
              <a:t>of </a:t>
            </a:r>
            <a:r>
              <a:rPr sz="2400" spc="-110" dirty="0">
                <a:latin typeface="Arial"/>
                <a:cs typeface="Arial"/>
              </a:rPr>
              <a:t>stock </a:t>
            </a:r>
            <a:r>
              <a:rPr sz="2400" spc="-40" dirty="0">
                <a:latin typeface="Arial"/>
                <a:cs typeface="Arial"/>
              </a:rPr>
              <a:t>audit</a:t>
            </a:r>
            <a:r>
              <a:rPr sz="2400" spc="-275" dirty="0">
                <a:latin typeface="Arial"/>
                <a:cs typeface="Arial"/>
              </a:rPr>
              <a:t> </a:t>
            </a:r>
            <a:r>
              <a:rPr sz="2400" spc="-55" dirty="0">
                <a:latin typeface="Arial"/>
                <a:cs typeface="Arial"/>
              </a:rPr>
              <a:t>reports</a:t>
            </a:r>
            <a:endParaRPr sz="2400" dirty="0">
              <a:latin typeface="Arial"/>
              <a:cs typeface="Arial"/>
            </a:endParaRPr>
          </a:p>
        </p:txBody>
      </p:sp>
      <p:sp>
        <p:nvSpPr>
          <p:cNvPr id="6" name="object 6"/>
          <p:cNvSpPr/>
          <p:nvPr/>
        </p:nvSpPr>
        <p:spPr>
          <a:xfrm>
            <a:off x="928116" y="1173480"/>
            <a:ext cx="2467610" cy="1054735"/>
          </a:xfrm>
          <a:custGeom>
            <a:avLst/>
            <a:gdLst/>
            <a:ahLst/>
            <a:cxnLst/>
            <a:rect l="l" t="t" r="r" b="b"/>
            <a:pathLst>
              <a:path w="2467610" h="1054735">
                <a:moveTo>
                  <a:pt x="2291588" y="0"/>
                </a:moveTo>
                <a:lnTo>
                  <a:pt x="175768" y="0"/>
                </a:lnTo>
                <a:lnTo>
                  <a:pt x="129044" y="6281"/>
                </a:lnTo>
                <a:lnTo>
                  <a:pt x="87058" y="24007"/>
                </a:lnTo>
                <a:lnTo>
                  <a:pt x="51484" y="51498"/>
                </a:lnTo>
                <a:lnTo>
                  <a:pt x="23999" y="87074"/>
                </a:lnTo>
                <a:lnTo>
                  <a:pt x="6279" y="129057"/>
                </a:lnTo>
                <a:lnTo>
                  <a:pt x="0" y="175768"/>
                </a:lnTo>
                <a:lnTo>
                  <a:pt x="0" y="878840"/>
                </a:lnTo>
                <a:lnTo>
                  <a:pt x="6279" y="925550"/>
                </a:lnTo>
                <a:lnTo>
                  <a:pt x="23999" y="967533"/>
                </a:lnTo>
                <a:lnTo>
                  <a:pt x="51484" y="1003109"/>
                </a:lnTo>
                <a:lnTo>
                  <a:pt x="87058" y="1030600"/>
                </a:lnTo>
                <a:lnTo>
                  <a:pt x="129044" y="1048326"/>
                </a:lnTo>
                <a:lnTo>
                  <a:pt x="175768" y="1054608"/>
                </a:lnTo>
                <a:lnTo>
                  <a:pt x="2291588" y="1054608"/>
                </a:lnTo>
                <a:lnTo>
                  <a:pt x="2338298" y="1048326"/>
                </a:lnTo>
                <a:lnTo>
                  <a:pt x="2380281" y="1030600"/>
                </a:lnTo>
                <a:lnTo>
                  <a:pt x="2415857" y="1003109"/>
                </a:lnTo>
                <a:lnTo>
                  <a:pt x="2443348" y="967533"/>
                </a:lnTo>
                <a:lnTo>
                  <a:pt x="2461074" y="925550"/>
                </a:lnTo>
                <a:lnTo>
                  <a:pt x="2467356" y="878840"/>
                </a:lnTo>
                <a:lnTo>
                  <a:pt x="2467356" y="175768"/>
                </a:lnTo>
                <a:lnTo>
                  <a:pt x="2461074" y="129057"/>
                </a:lnTo>
                <a:lnTo>
                  <a:pt x="2443348" y="87074"/>
                </a:lnTo>
                <a:lnTo>
                  <a:pt x="2415857" y="51498"/>
                </a:lnTo>
                <a:lnTo>
                  <a:pt x="2380281" y="24007"/>
                </a:lnTo>
                <a:lnTo>
                  <a:pt x="2338298" y="6281"/>
                </a:lnTo>
                <a:lnTo>
                  <a:pt x="2291588" y="0"/>
                </a:lnTo>
                <a:close/>
              </a:path>
            </a:pathLst>
          </a:custGeom>
          <a:solidFill>
            <a:srgbClr val="EC7C30"/>
          </a:solidFill>
        </p:spPr>
        <p:txBody>
          <a:bodyPr wrap="square" lIns="0" tIns="0" rIns="0" bIns="0" rtlCol="0"/>
          <a:lstStyle/>
          <a:p>
            <a:endParaRPr/>
          </a:p>
        </p:txBody>
      </p:sp>
      <p:sp>
        <p:nvSpPr>
          <p:cNvPr id="7" name="object 7"/>
          <p:cNvSpPr txBox="1"/>
          <p:nvPr/>
        </p:nvSpPr>
        <p:spPr>
          <a:xfrm>
            <a:off x="1461261" y="1238504"/>
            <a:ext cx="1400810" cy="842010"/>
          </a:xfrm>
          <a:prstGeom prst="rect">
            <a:avLst/>
          </a:prstGeom>
        </p:spPr>
        <p:txBody>
          <a:bodyPr vert="horz" wrap="square" lIns="0" tIns="55879" rIns="0" bIns="0" rtlCol="0">
            <a:spAutoFit/>
          </a:bodyPr>
          <a:lstStyle/>
          <a:p>
            <a:pPr marL="154305" marR="5080" indent="-142240">
              <a:lnSpc>
                <a:spcPts val="3070"/>
              </a:lnSpc>
              <a:spcBef>
                <a:spcPts val="439"/>
              </a:spcBef>
            </a:pPr>
            <a:r>
              <a:rPr sz="2800" spc="-55" dirty="0">
                <a:solidFill>
                  <a:srgbClr val="FFFFFF"/>
                </a:solidFill>
                <a:latin typeface="Arial"/>
                <a:cs typeface="Arial"/>
              </a:rPr>
              <a:t>I</a:t>
            </a:r>
            <a:r>
              <a:rPr sz="2800" spc="-160" dirty="0">
                <a:solidFill>
                  <a:srgbClr val="FFFFFF"/>
                </a:solidFill>
                <a:latin typeface="Arial"/>
                <a:cs typeface="Arial"/>
              </a:rPr>
              <a:t>n</a:t>
            </a:r>
            <a:r>
              <a:rPr sz="2800" spc="-170" dirty="0">
                <a:solidFill>
                  <a:srgbClr val="FFFFFF"/>
                </a:solidFill>
                <a:latin typeface="Arial"/>
                <a:cs typeface="Arial"/>
              </a:rPr>
              <a:t>v</a:t>
            </a:r>
            <a:r>
              <a:rPr sz="2800" spc="-130" dirty="0">
                <a:solidFill>
                  <a:srgbClr val="FFFFFF"/>
                </a:solidFill>
                <a:latin typeface="Arial"/>
                <a:cs typeface="Arial"/>
              </a:rPr>
              <a:t>e</a:t>
            </a:r>
            <a:r>
              <a:rPr sz="2800" spc="-160" dirty="0">
                <a:solidFill>
                  <a:srgbClr val="FFFFFF"/>
                </a:solidFill>
                <a:latin typeface="Arial"/>
                <a:cs typeface="Arial"/>
              </a:rPr>
              <a:t>n</a:t>
            </a:r>
            <a:r>
              <a:rPr sz="2800" spc="125" dirty="0">
                <a:solidFill>
                  <a:srgbClr val="FFFFFF"/>
                </a:solidFill>
                <a:latin typeface="Arial"/>
                <a:cs typeface="Arial"/>
              </a:rPr>
              <a:t>t</a:t>
            </a:r>
            <a:r>
              <a:rPr sz="2800" spc="-35" dirty="0">
                <a:solidFill>
                  <a:srgbClr val="FFFFFF"/>
                </a:solidFill>
                <a:latin typeface="Arial"/>
                <a:cs typeface="Arial"/>
              </a:rPr>
              <a:t>o</a:t>
            </a:r>
            <a:r>
              <a:rPr sz="2800" spc="-15" dirty="0">
                <a:solidFill>
                  <a:srgbClr val="FFFFFF"/>
                </a:solidFill>
                <a:latin typeface="Arial"/>
                <a:cs typeface="Arial"/>
              </a:rPr>
              <a:t>r</a:t>
            </a:r>
            <a:r>
              <a:rPr sz="2800" spc="-95" dirty="0">
                <a:solidFill>
                  <a:srgbClr val="FFFFFF"/>
                </a:solidFill>
                <a:latin typeface="Arial"/>
                <a:cs typeface="Arial"/>
              </a:rPr>
              <a:t>y  </a:t>
            </a:r>
            <a:r>
              <a:rPr sz="2800" spc="-155" dirty="0">
                <a:solidFill>
                  <a:srgbClr val="FFFFFF"/>
                </a:solidFill>
                <a:latin typeface="Arial"/>
                <a:cs typeface="Arial"/>
              </a:rPr>
              <a:t>Related</a:t>
            </a:r>
            <a:endParaRPr sz="2800">
              <a:latin typeface="Arial"/>
              <a:cs typeface="Arial"/>
            </a:endParaRPr>
          </a:p>
        </p:txBody>
      </p:sp>
      <p:sp>
        <p:nvSpPr>
          <p:cNvPr id="8" name="object 8"/>
          <p:cNvSpPr/>
          <p:nvPr/>
        </p:nvSpPr>
        <p:spPr>
          <a:xfrm>
            <a:off x="0" y="0"/>
            <a:ext cx="12189460" cy="762000"/>
          </a:xfrm>
          <a:custGeom>
            <a:avLst/>
            <a:gdLst/>
            <a:ahLst/>
            <a:cxnLst/>
            <a:rect l="l" t="t" r="r" b="b"/>
            <a:pathLst>
              <a:path w="12189460" h="762000">
                <a:moveTo>
                  <a:pt x="0" y="762000"/>
                </a:moveTo>
                <a:lnTo>
                  <a:pt x="12188952" y="762000"/>
                </a:lnTo>
                <a:lnTo>
                  <a:pt x="12188952" y="0"/>
                </a:lnTo>
                <a:lnTo>
                  <a:pt x="0" y="0"/>
                </a:lnTo>
                <a:lnTo>
                  <a:pt x="0" y="762000"/>
                </a:lnTo>
                <a:close/>
              </a:path>
            </a:pathLst>
          </a:custGeom>
          <a:solidFill>
            <a:srgbClr val="404040"/>
          </a:solidFill>
        </p:spPr>
        <p:txBody>
          <a:bodyPr wrap="square" lIns="0" tIns="0" rIns="0" bIns="0" rtlCol="0"/>
          <a:lstStyle/>
          <a:p>
            <a:endParaRPr/>
          </a:p>
        </p:txBody>
      </p:sp>
      <p:sp>
        <p:nvSpPr>
          <p:cNvPr id="9" name="object 9"/>
          <p:cNvSpPr txBox="1">
            <a:spLocks noGrp="1"/>
          </p:cNvSpPr>
          <p:nvPr>
            <p:ph type="title"/>
          </p:nvPr>
        </p:nvSpPr>
        <p:spPr>
          <a:xfrm>
            <a:off x="3300856" y="711"/>
            <a:ext cx="7062344" cy="627736"/>
          </a:xfrm>
          <a:prstGeom prst="rect">
            <a:avLst/>
          </a:prstGeom>
        </p:spPr>
        <p:txBody>
          <a:bodyPr vert="horz" wrap="square" lIns="0" tIns="12065" rIns="0" bIns="0" rtlCol="0">
            <a:spAutoFit/>
          </a:bodyPr>
          <a:lstStyle/>
          <a:p>
            <a:pPr marL="15875">
              <a:lnSpc>
                <a:spcPct val="100000"/>
              </a:lnSpc>
              <a:spcBef>
                <a:spcPts val="95"/>
              </a:spcBef>
            </a:pPr>
            <a:r>
              <a:rPr spc="-170" dirty="0"/>
              <a:t>Account </a:t>
            </a:r>
            <a:r>
              <a:rPr spc="-135" dirty="0"/>
              <a:t>Operation</a:t>
            </a:r>
            <a:r>
              <a:rPr spc="-315" dirty="0"/>
              <a:t> </a:t>
            </a:r>
            <a:r>
              <a:rPr spc="-215" dirty="0" smtClean="0"/>
              <a:t>Related</a:t>
            </a:r>
            <a:r>
              <a:rPr lang="en-IN" spc="-215" dirty="0" smtClean="0"/>
              <a:t>- 5/10</a:t>
            </a:r>
            <a:endParaRPr spc="-215" dirty="0"/>
          </a:p>
        </p:txBody>
      </p:sp>
      <p:sp>
        <p:nvSpPr>
          <p:cNvPr id="10" name="object 10"/>
          <p:cNvSpPr/>
          <p:nvPr/>
        </p:nvSpPr>
        <p:spPr>
          <a:xfrm>
            <a:off x="338327" y="3424428"/>
            <a:ext cx="3246120" cy="2165604"/>
          </a:xfrm>
          <a:prstGeom prst="rect">
            <a:avLst/>
          </a:prstGeom>
          <a:blipFill>
            <a:blip r:embed="rId2" cstate="print"/>
            <a:stretch>
              <a:fillRect/>
            </a:stretch>
          </a:blipFill>
        </p:spPr>
        <p:txBody>
          <a:bodyPr wrap="square" lIns="0" tIns="0" rIns="0" bIns="0" rtlCol="0"/>
          <a:lstStyle/>
          <a:p>
            <a:endParaRPr/>
          </a:p>
        </p:txBody>
      </p:sp>
      <p:sp>
        <p:nvSpPr>
          <p:cNvPr id="11" name="Date Placeholder 10"/>
          <p:cNvSpPr>
            <a:spLocks noGrp="1"/>
          </p:cNvSpPr>
          <p:nvPr>
            <p:ph type="dt" sz="half" idx="6"/>
          </p:nvPr>
        </p:nvSpPr>
        <p:spPr/>
        <p:txBody>
          <a:bodyPr/>
          <a:lstStyle/>
          <a:p>
            <a:r>
              <a:rPr lang="en-US" smtClean="0"/>
              <a:t>01/04/2018 DOON</a:t>
            </a:r>
            <a:endParaRPr lang="en-US"/>
          </a:p>
        </p:txBody>
      </p:sp>
      <p:sp>
        <p:nvSpPr>
          <p:cNvPr id="12" name="Footer Placeholder 11"/>
          <p:cNvSpPr>
            <a:spLocks noGrp="1"/>
          </p:cNvSpPr>
          <p:nvPr>
            <p:ph type="ftr" sz="quarter" idx="5"/>
          </p:nvPr>
        </p:nvSpPr>
        <p:spPr/>
        <p:txBody>
          <a:bodyPr/>
          <a:lstStyle/>
          <a:p>
            <a:r>
              <a:rPr lang="en-IN" smtClean="0"/>
              <a:t>CA Amresh Overview of Bank Audits 18</a:t>
            </a:r>
            <a:endParaRPr lang="en-IN"/>
          </a:p>
        </p:txBody>
      </p:sp>
      <p:sp>
        <p:nvSpPr>
          <p:cNvPr id="13" name="Slide Number Placeholder 12"/>
          <p:cNvSpPr>
            <a:spLocks noGrp="1"/>
          </p:cNvSpPr>
          <p:nvPr>
            <p:ph type="sldNum" sz="quarter" idx="7"/>
          </p:nvPr>
        </p:nvSpPr>
        <p:spPr/>
        <p:txBody>
          <a:bodyPr/>
          <a:lstStyle/>
          <a:p>
            <a:fld id="{B6F15528-21DE-4FAA-801E-634DDDAF4B2B}" type="slidenum">
              <a:rPr lang="en-IN" smtClean="0"/>
              <a:pPr/>
              <a:t>35</a:t>
            </a:fld>
            <a:endParaRPr lang="en-IN"/>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429000" y="1126236"/>
            <a:ext cx="7769859" cy="5146675"/>
          </a:xfrm>
          <a:custGeom>
            <a:avLst/>
            <a:gdLst/>
            <a:ahLst/>
            <a:cxnLst/>
            <a:rect l="l" t="t" r="r" b="b"/>
            <a:pathLst>
              <a:path w="7769859" h="5146675">
                <a:moveTo>
                  <a:pt x="6911594" y="0"/>
                </a:moveTo>
                <a:lnTo>
                  <a:pt x="0" y="0"/>
                </a:lnTo>
                <a:lnTo>
                  <a:pt x="0" y="5146548"/>
                </a:lnTo>
                <a:lnTo>
                  <a:pt x="6911594" y="5146548"/>
                </a:lnTo>
                <a:lnTo>
                  <a:pt x="6960266" y="5145190"/>
                </a:lnTo>
                <a:lnTo>
                  <a:pt x="7008227" y="5141164"/>
                </a:lnTo>
                <a:lnTo>
                  <a:pt x="7055402" y="5134544"/>
                </a:lnTo>
                <a:lnTo>
                  <a:pt x="7101721" y="5125401"/>
                </a:lnTo>
                <a:lnTo>
                  <a:pt x="7147111" y="5113808"/>
                </a:lnTo>
                <a:lnTo>
                  <a:pt x="7191499" y="5099837"/>
                </a:lnTo>
                <a:lnTo>
                  <a:pt x="7234813" y="5083561"/>
                </a:lnTo>
                <a:lnTo>
                  <a:pt x="7276979" y="5065052"/>
                </a:lnTo>
                <a:lnTo>
                  <a:pt x="7317927" y="5044382"/>
                </a:lnTo>
                <a:lnTo>
                  <a:pt x="7357584" y="5021624"/>
                </a:lnTo>
                <a:lnTo>
                  <a:pt x="7395876" y="4996850"/>
                </a:lnTo>
                <a:lnTo>
                  <a:pt x="7432733" y="4970133"/>
                </a:lnTo>
                <a:lnTo>
                  <a:pt x="7468080" y="4941546"/>
                </a:lnTo>
                <a:lnTo>
                  <a:pt x="7501846" y="4911159"/>
                </a:lnTo>
                <a:lnTo>
                  <a:pt x="7533959" y="4879047"/>
                </a:lnTo>
                <a:lnTo>
                  <a:pt x="7564345" y="4845281"/>
                </a:lnTo>
                <a:lnTo>
                  <a:pt x="7592934" y="4809934"/>
                </a:lnTo>
                <a:lnTo>
                  <a:pt x="7619651" y="4773078"/>
                </a:lnTo>
                <a:lnTo>
                  <a:pt x="7644425" y="4734785"/>
                </a:lnTo>
                <a:lnTo>
                  <a:pt x="7667183" y="4695129"/>
                </a:lnTo>
                <a:lnTo>
                  <a:pt x="7687854" y="4654181"/>
                </a:lnTo>
                <a:lnTo>
                  <a:pt x="7706363" y="4612014"/>
                </a:lnTo>
                <a:lnTo>
                  <a:pt x="7722640" y="4568700"/>
                </a:lnTo>
                <a:lnTo>
                  <a:pt x="7736611" y="4524312"/>
                </a:lnTo>
                <a:lnTo>
                  <a:pt x="7748205" y="4478921"/>
                </a:lnTo>
                <a:lnTo>
                  <a:pt x="7757348" y="4432602"/>
                </a:lnTo>
                <a:lnTo>
                  <a:pt x="7763968" y="4385425"/>
                </a:lnTo>
                <a:lnTo>
                  <a:pt x="7767994" y="4337463"/>
                </a:lnTo>
                <a:lnTo>
                  <a:pt x="7769352" y="4288790"/>
                </a:lnTo>
                <a:lnTo>
                  <a:pt x="7769352" y="857758"/>
                </a:lnTo>
                <a:lnTo>
                  <a:pt x="7767994" y="809085"/>
                </a:lnTo>
                <a:lnTo>
                  <a:pt x="7763968" y="761124"/>
                </a:lnTo>
                <a:lnTo>
                  <a:pt x="7757348" y="713949"/>
                </a:lnTo>
                <a:lnTo>
                  <a:pt x="7748205" y="667630"/>
                </a:lnTo>
                <a:lnTo>
                  <a:pt x="7736611" y="622240"/>
                </a:lnTo>
                <a:lnTo>
                  <a:pt x="7722640" y="577852"/>
                </a:lnTo>
                <a:lnTo>
                  <a:pt x="7706363" y="534538"/>
                </a:lnTo>
                <a:lnTo>
                  <a:pt x="7687854" y="492372"/>
                </a:lnTo>
                <a:lnTo>
                  <a:pt x="7667183" y="451424"/>
                </a:lnTo>
                <a:lnTo>
                  <a:pt x="7644425" y="411767"/>
                </a:lnTo>
                <a:lnTo>
                  <a:pt x="7619651" y="373475"/>
                </a:lnTo>
                <a:lnTo>
                  <a:pt x="7592934" y="336618"/>
                </a:lnTo>
                <a:lnTo>
                  <a:pt x="7564345" y="301271"/>
                </a:lnTo>
                <a:lnTo>
                  <a:pt x="7533959" y="267505"/>
                </a:lnTo>
                <a:lnTo>
                  <a:pt x="7501846" y="235392"/>
                </a:lnTo>
                <a:lnTo>
                  <a:pt x="7468080" y="205006"/>
                </a:lnTo>
                <a:lnTo>
                  <a:pt x="7432733" y="176417"/>
                </a:lnTo>
                <a:lnTo>
                  <a:pt x="7395876" y="149700"/>
                </a:lnTo>
                <a:lnTo>
                  <a:pt x="7357584" y="124926"/>
                </a:lnTo>
                <a:lnTo>
                  <a:pt x="7317927" y="102168"/>
                </a:lnTo>
                <a:lnTo>
                  <a:pt x="7276979" y="81497"/>
                </a:lnTo>
                <a:lnTo>
                  <a:pt x="7234813" y="62988"/>
                </a:lnTo>
                <a:lnTo>
                  <a:pt x="7191499" y="46711"/>
                </a:lnTo>
                <a:lnTo>
                  <a:pt x="7147111" y="32740"/>
                </a:lnTo>
                <a:lnTo>
                  <a:pt x="7101721" y="21146"/>
                </a:lnTo>
                <a:lnTo>
                  <a:pt x="7055402" y="12003"/>
                </a:lnTo>
                <a:lnTo>
                  <a:pt x="7008227" y="5383"/>
                </a:lnTo>
                <a:lnTo>
                  <a:pt x="6960266" y="1357"/>
                </a:lnTo>
                <a:lnTo>
                  <a:pt x="6911594" y="0"/>
                </a:lnTo>
                <a:close/>
              </a:path>
            </a:pathLst>
          </a:custGeom>
          <a:solidFill>
            <a:srgbClr val="D4E2CF">
              <a:alpha val="90194"/>
            </a:srgbClr>
          </a:solidFill>
        </p:spPr>
        <p:txBody>
          <a:bodyPr wrap="square" lIns="0" tIns="0" rIns="0" bIns="0" rtlCol="0"/>
          <a:lstStyle/>
          <a:p>
            <a:endParaRPr/>
          </a:p>
        </p:txBody>
      </p:sp>
      <p:sp>
        <p:nvSpPr>
          <p:cNvPr id="3" name="object 3"/>
          <p:cNvSpPr/>
          <p:nvPr/>
        </p:nvSpPr>
        <p:spPr>
          <a:xfrm>
            <a:off x="3429000" y="1126236"/>
            <a:ext cx="7769859" cy="5146675"/>
          </a:xfrm>
          <a:custGeom>
            <a:avLst/>
            <a:gdLst/>
            <a:ahLst/>
            <a:cxnLst/>
            <a:rect l="l" t="t" r="r" b="b"/>
            <a:pathLst>
              <a:path w="7769859" h="5146675">
                <a:moveTo>
                  <a:pt x="7769352" y="857758"/>
                </a:moveTo>
                <a:lnTo>
                  <a:pt x="7769352" y="4288790"/>
                </a:lnTo>
                <a:lnTo>
                  <a:pt x="7767994" y="4337463"/>
                </a:lnTo>
                <a:lnTo>
                  <a:pt x="7763968" y="4385425"/>
                </a:lnTo>
                <a:lnTo>
                  <a:pt x="7757348" y="4432602"/>
                </a:lnTo>
                <a:lnTo>
                  <a:pt x="7748205" y="4478921"/>
                </a:lnTo>
                <a:lnTo>
                  <a:pt x="7736611" y="4524312"/>
                </a:lnTo>
                <a:lnTo>
                  <a:pt x="7722640" y="4568700"/>
                </a:lnTo>
                <a:lnTo>
                  <a:pt x="7706363" y="4612014"/>
                </a:lnTo>
                <a:lnTo>
                  <a:pt x="7687854" y="4654181"/>
                </a:lnTo>
                <a:lnTo>
                  <a:pt x="7667183" y="4695129"/>
                </a:lnTo>
                <a:lnTo>
                  <a:pt x="7644425" y="4734785"/>
                </a:lnTo>
                <a:lnTo>
                  <a:pt x="7619651" y="4773078"/>
                </a:lnTo>
                <a:lnTo>
                  <a:pt x="7592934" y="4809934"/>
                </a:lnTo>
                <a:lnTo>
                  <a:pt x="7564345" y="4845281"/>
                </a:lnTo>
                <a:lnTo>
                  <a:pt x="7533959" y="4879047"/>
                </a:lnTo>
                <a:lnTo>
                  <a:pt x="7501846" y="4911159"/>
                </a:lnTo>
                <a:lnTo>
                  <a:pt x="7468080" y="4941546"/>
                </a:lnTo>
                <a:lnTo>
                  <a:pt x="7432733" y="4970133"/>
                </a:lnTo>
                <a:lnTo>
                  <a:pt x="7395876" y="4996850"/>
                </a:lnTo>
                <a:lnTo>
                  <a:pt x="7357584" y="5021624"/>
                </a:lnTo>
                <a:lnTo>
                  <a:pt x="7317927" y="5044382"/>
                </a:lnTo>
                <a:lnTo>
                  <a:pt x="7276979" y="5065052"/>
                </a:lnTo>
                <a:lnTo>
                  <a:pt x="7234813" y="5083561"/>
                </a:lnTo>
                <a:lnTo>
                  <a:pt x="7191499" y="5099837"/>
                </a:lnTo>
                <a:lnTo>
                  <a:pt x="7147111" y="5113808"/>
                </a:lnTo>
                <a:lnTo>
                  <a:pt x="7101721" y="5125401"/>
                </a:lnTo>
                <a:lnTo>
                  <a:pt x="7055402" y="5134544"/>
                </a:lnTo>
                <a:lnTo>
                  <a:pt x="7008227" y="5141164"/>
                </a:lnTo>
                <a:lnTo>
                  <a:pt x="6960266" y="5145190"/>
                </a:lnTo>
                <a:lnTo>
                  <a:pt x="6911594" y="5146548"/>
                </a:lnTo>
                <a:lnTo>
                  <a:pt x="0" y="5146548"/>
                </a:lnTo>
                <a:lnTo>
                  <a:pt x="0" y="0"/>
                </a:lnTo>
                <a:lnTo>
                  <a:pt x="6911594" y="0"/>
                </a:lnTo>
                <a:lnTo>
                  <a:pt x="6960266" y="1357"/>
                </a:lnTo>
                <a:lnTo>
                  <a:pt x="7008227" y="5383"/>
                </a:lnTo>
                <a:lnTo>
                  <a:pt x="7055402" y="12003"/>
                </a:lnTo>
                <a:lnTo>
                  <a:pt x="7101721" y="21146"/>
                </a:lnTo>
                <a:lnTo>
                  <a:pt x="7147111" y="32740"/>
                </a:lnTo>
                <a:lnTo>
                  <a:pt x="7191499" y="46711"/>
                </a:lnTo>
                <a:lnTo>
                  <a:pt x="7234813" y="62988"/>
                </a:lnTo>
                <a:lnTo>
                  <a:pt x="7276979" y="81497"/>
                </a:lnTo>
                <a:lnTo>
                  <a:pt x="7317927" y="102168"/>
                </a:lnTo>
                <a:lnTo>
                  <a:pt x="7357584" y="124926"/>
                </a:lnTo>
                <a:lnTo>
                  <a:pt x="7395876" y="149700"/>
                </a:lnTo>
                <a:lnTo>
                  <a:pt x="7432733" y="176417"/>
                </a:lnTo>
                <a:lnTo>
                  <a:pt x="7468080" y="205006"/>
                </a:lnTo>
                <a:lnTo>
                  <a:pt x="7501846" y="235392"/>
                </a:lnTo>
                <a:lnTo>
                  <a:pt x="7533959" y="267505"/>
                </a:lnTo>
                <a:lnTo>
                  <a:pt x="7564345" y="301271"/>
                </a:lnTo>
                <a:lnTo>
                  <a:pt x="7592934" y="336618"/>
                </a:lnTo>
                <a:lnTo>
                  <a:pt x="7619651" y="373475"/>
                </a:lnTo>
                <a:lnTo>
                  <a:pt x="7644425" y="411767"/>
                </a:lnTo>
                <a:lnTo>
                  <a:pt x="7667183" y="451424"/>
                </a:lnTo>
                <a:lnTo>
                  <a:pt x="7687854" y="492372"/>
                </a:lnTo>
                <a:lnTo>
                  <a:pt x="7706363" y="534538"/>
                </a:lnTo>
                <a:lnTo>
                  <a:pt x="7722640" y="577852"/>
                </a:lnTo>
                <a:lnTo>
                  <a:pt x="7736611" y="622240"/>
                </a:lnTo>
                <a:lnTo>
                  <a:pt x="7748205" y="667630"/>
                </a:lnTo>
                <a:lnTo>
                  <a:pt x="7757348" y="713949"/>
                </a:lnTo>
                <a:lnTo>
                  <a:pt x="7763968" y="761124"/>
                </a:lnTo>
                <a:lnTo>
                  <a:pt x="7767994" y="809085"/>
                </a:lnTo>
                <a:lnTo>
                  <a:pt x="7769352" y="857758"/>
                </a:lnTo>
                <a:close/>
              </a:path>
            </a:pathLst>
          </a:custGeom>
          <a:ln w="12191">
            <a:solidFill>
              <a:srgbClr val="D4E2CF"/>
            </a:solidFill>
          </a:ln>
        </p:spPr>
        <p:txBody>
          <a:bodyPr wrap="square" lIns="0" tIns="0" rIns="0" bIns="0" rtlCol="0"/>
          <a:lstStyle/>
          <a:p>
            <a:endParaRPr/>
          </a:p>
        </p:txBody>
      </p:sp>
      <p:sp>
        <p:nvSpPr>
          <p:cNvPr id="4" name="object 4"/>
          <p:cNvSpPr txBox="1"/>
          <p:nvPr/>
        </p:nvSpPr>
        <p:spPr>
          <a:xfrm>
            <a:off x="3664965" y="1713737"/>
            <a:ext cx="7044690" cy="3876040"/>
          </a:xfrm>
          <a:prstGeom prst="rect">
            <a:avLst/>
          </a:prstGeom>
        </p:spPr>
        <p:txBody>
          <a:bodyPr vert="horz" wrap="square" lIns="0" tIns="36830" rIns="0" bIns="0" rtlCol="0">
            <a:spAutoFit/>
          </a:bodyPr>
          <a:lstStyle/>
          <a:p>
            <a:pPr marL="12700">
              <a:lnSpc>
                <a:spcPct val="100000"/>
              </a:lnSpc>
              <a:spcBef>
                <a:spcPts val="290"/>
              </a:spcBef>
            </a:pPr>
            <a:r>
              <a:rPr sz="2400" b="1" spc="-125" dirty="0">
                <a:latin typeface="Trebuchet MS"/>
                <a:cs typeface="Trebuchet MS"/>
              </a:rPr>
              <a:t>Risk</a:t>
            </a:r>
            <a:endParaRPr sz="2400">
              <a:latin typeface="Trebuchet MS"/>
              <a:cs typeface="Trebuchet MS"/>
            </a:endParaRPr>
          </a:p>
          <a:p>
            <a:pPr marL="12700">
              <a:lnSpc>
                <a:spcPct val="100000"/>
              </a:lnSpc>
              <a:spcBef>
                <a:spcPts val="195"/>
              </a:spcBef>
            </a:pPr>
            <a:r>
              <a:rPr sz="2400" spc="-65" dirty="0">
                <a:latin typeface="Arial"/>
                <a:cs typeface="Arial"/>
              </a:rPr>
              <a:t>Fictitious </a:t>
            </a:r>
            <a:r>
              <a:rPr sz="2400" spc="-130" dirty="0">
                <a:latin typeface="Arial"/>
                <a:cs typeface="Arial"/>
              </a:rPr>
              <a:t>purchase </a:t>
            </a:r>
            <a:r>
              <a:rPr sz="2400" spc="-65" dirty="0">
                <a:latin typeface="Arial"/>
                <a:cs typeface="Arial"/>
              </a:rPr>
              <a:t>bills</a:t>
            </a:r>
            <a:r>
              <a:rPr sz="2400" spc="-200" dirty="0">
                <a:latin typeface="Arial"/>
                <a:cs typeface="Arial"/>
              </a:rPr>
              <a:t> </a:t>
            </a:r>
            <a:r>
              <a:rPr sz="2400" spc="-15" dirty="0">
                <a:latin typeface="Arial"/>
                <a:cs typeface="Arial"/>
              </a:rPr>
              <a:t>for</a:t>
            </a:r>
            <a:endParaRPr sz="2400">
              <a:latin typeface="Arial"/>
              <a:cs typeface="Arial"/>
            </a:endParaRPr>
          </a:p>
          <a:p>
            <a:pPr marL="241300" indent="-228600">
              <a:lnSpc>
                <a:spcPct val="100000"/>
              </a:lnSpc>
              <a:spcBef>
                <a:spcPts val="200"/>
              </a:spcBef>
              <a:buChar char="•"/>
              <a:tabLst>
                <a:tab pos="241300" algn="l"/>
              </a:tabLst>
            </a:pPr>
            <a:r>
              <a:rPr sz="2400" spc="-135" dirty="0">
                <a:latin typeface="Arial"/>
                <a:cs typeface="Arial"/>
              </a:rPr>
              <a:t>Over </a:t>
            </a:r>
            <a:r>
              <a:rPr sz="2400" spc="-70" dirty="0">
                <a:latin typeface="Arial"/>
                <a:cs typeface="Arial"/>
              </a:rPr>
              <a:t>valuation </a:t>
            </a:r>
            <a:r>
              <a:rPr sz="2400" spc="-5" dirty="0">
                <a:latin typeface="Arial"/>
                <a:cs typeface="Arial"/>
              </a:rPr>
              <a:t>of </a:t>
            </a:r>
            <a:r>
              <a:rPr sz="2400" spc="-60" dirty="0">
                <a:latin typeface="Arial"/>
                <a:cs typeface="Arial"/>
              </a:rPr>
              <a:t>inventory </a:t>
            </a:r>
            <a:r>
              <a:rPr sz="2400" spc="-10" dirty="0">
                <a:latin typeface="Arial"/>
                <a:cs typeface="Arial"/>
              </a:rPr>
              <a:t>for</a:t>
            </a:r>
            <a:r>
              <a:rPr sz="2400" spc="-375" dirty="0">
                <a:latin typeface="Arial"/>
                <a:cs typeface="Arial"/>
              </a:rPr>
              <a:t> </a:t>
            </a:r>
            <a:r>
              <a:rPr sz="2400" spc="-305" dirty="0">
                <a:latin typeface="Arial"/>
                <a:cs typeface="Arial"/>
              </a:rPr>
              <a:t>CC-OD</a:t>
            </a:r>
            <a:endParaRPr sz="2400">
              <a:latin typeface="Arial"/>
              <a:cs typeface="Arial"/>
            </a:endParaRPr>
          </a:p>
          <a:p>
            <a:pPr marL="241300" indent="-228600">
              <a:lnSpc>
                <a:spcPct val="100000"/>
              </a:lnSpc>
              <a:spcBef>
                <a:spcPts val="195"/>
              </a:spcBef>
              <a:buChar char="•"/>
              <a:tabLst>
                <a:tab pos="241300" algn="l"/>
              </a:tabLst>
            </a:pPr>
            <a:r>
              <a:rPr sz="2400" spc="-150" dirty="0">
                <a:latin typeface="Arial"/>
                <a:cs typeface="Arial"/>
              </a:rPr>
              <a:t>Asset </a:t>
            </a:r>
            <a:r>
              <a:rPr sz="2400" spc="-145" dirty="0">
                <a:latin typeface="Arial"/>
                <a:cs typeface="Arial"/>
              </a:rPr>
              <a:t>purchases </a:t>
            </a:r>
            <a:r>
              <a:rPr sz="2400" spc="-10" dirty="0">
                <a:latin typeface="Arial"/>
                <a:cs typeface="Arial"/>
              </a:rPr>
              <a:t>for </a:t>
            </a:r>
            <a:r>
              <a:rPr sz="2400" spc="-200" dirty="0">
                <a:latin typeface="Arial"/>
                <a:cs typeface="Arial"/>
              </a:rPr>
              <a:t>End </a:t>
            </a:r>
            <a:r>
              <a:rPr sz="2400" spc="-165" dirty="0">
                <a:latin typeface="Arial"/>
                <a:cs typeface="Arial"/>
              </a:rPr>
              <a:t>use </a:t>
            </a:r>
            <a:r>
              <a:rPr sz="2400" spc="-5" dirty="0">
                <a:latin typeface="Arial"/>
                <a:cs typeface="Arial"/>
              </a:rPr>
              <a:t>of </a:t>
            </a:r>
            <a:r>
              <a:rPr sz="2400" spc="-180" dirty="0">
                <a:latin typeface="Arial"/>
                <a:cs typeface="Arial"/>
              </a:rPr>
              <a:t>Term</a:t>
            </a:r>
            <a:r>
              <a:rPr sz="2400" spc="-235" dirty="0">
                <a:latin typeface="Arial"/>
                <a:cs typeface="Arial"/>
              </a:rPr>
              <a:t> </a:t>
            </a:r>
            <a:r>
              <a:rPr sz="2400" spc="-114" dirty="0">
                <a:latin typeface="Arial"/>
                <a:cs typeface="Arial"/>
              </a:rPr>
              <a:t>loans</a:t>
            </a:r>
            <a:endParaRPr sz="2400">
              <a:latin typeface="Arial"/>
              <a:cs typeface="Arial"/>
            </a:endParaRPr>
          </a:p>
          <a:p>
            <a:pPr marL="12700">
              <a:lnSpc>
                <a:spcPct val="100000"/>
              </a:lnSpc>
              <a:spcBef>
                <a:spcPts val="195"/>
              </a:spcBef>
            </a:pPr>
            <a:r>
              <a:rPr sz="2400" b="1" spc="-114" dirty="0">
                <a:latin typeface="Trebuchet MS"/>
                <a:cs typeface="Trebuchet MS"/>
              </a:rPr>
              <a:t>Audit</a:t>
            </a:r>
            <a:endParaRPr sz="2400">
              <a:latin typeface="Trebuchet MS"/>
              <a:cs typeface="Trebuchet MS"/>
            </a:endParaRPr>
          </a:p>
          <a:p>
            <a:pPr marL="241300" indent="-228600">
              <a:lnSpc>
                <a:spcPts val="2755"/>
              </a:lnSpc>
              <a:spcBef>
                <a:spcPts val="200"/>
              </a:spcBef>
              <a:buChar char="•"/>
              <a:tabLst>
                <a:tab pos="241300" algn="l"/>
              </a:tabLst>
            </a:pPr>
            <a:r>
              <a:rPr sz="2400" spc="-150" dirty="0">
                <a:latin typeface="Arial"/>
                <a:cs typeface="Arial"/>
              </a:rPr>
              <a:t>Review</a:t>
            </a:r>
            <a:r>
              <a:rPr sz="2400" spc="-145" dirty="0">
                <a:latin typeface="Arial"/>
                <a:cs typeface="Arial"/>
              </a:rPr>
              <a:t> </a:t>
            </a:r>
            <a:r>
              <a:rPr sz="2400" spc="-5" dirty="0">
                <a:latin typeface="Arial"/>
                <a:cs typeface="Arial"/>
              </a:rPr>
              <a:t>of</a:t>
            </a:r>
            <a:r>
              <a:rPr sz="2400" spc="-140" dirty="0">
                <a:latin typeface="Arial"/>
                <a:cs typeface="Arial"/>
              </a:rPr>
              <a:t> </a:t>
            </a:r>
            <a:r>
              <a:rPr sz="2400" spc="-125" dirty="0">
                <a:latin typeface="Arial"/>
                <a:cs typeface="Arial"/>
              </a:rPr>
              <a:t>purchase </a:t>
            </a:r>
            <a:r>
              <a:rPr sz="2400" spc="-60" dirty="0">
                <a:latin typeface="Arial"/>
                <a:cs typeface="Arial"/>
              </a:rPr>
              <a:t>bills</a:t>
            </a:r>
            <a:r>
              <a:rPr sz="2400" spc="-135" dirty="0">
                <a:latin typeface="Arial"/>
                <a:cs typeface="Arial"/>
              </a:rPr>
              <a:t> </a:t>
            </a:r>
            <a:r>
              <a:rPr sz="2400" spc="20" dirty="0">
                <a:latin typeface="Arial"/>
                <a:cs typeface="Arial"/>
              </a:rPr>
              <a:t>to</a:t>
            </a:r>
            <a:r>
              <a:rPr sz="2400" spc="-135" dirty="0">
                <a:latin typeface="Arial"/>
                <a:cs typeface="Arial"/>
              </a:rPr>
              <a:t> </a:t>
            </a:r>
            <a:r>
              <a:rPr sz="2400" spc="-50" dirty="0">
                <a:latin typeface="Arial"/>
                <a:cs typeface="Arial"/>
              </a:rPr>
              <a:t>confirm</a:t>
            </a:r>
            <a:r>
              <a:rPr sz="2400" spc="-125" dirty="0">
                <a:latin typeface="Arial"/>
                <a:cs typeface="Arial"/>
              </a:rPr>
              <a:t> </a:t>
            </a:r>
            <a:r>
              <a:rPr sz="2400" spc="40" dirty="0">
                <a:latin typeface="Arial"/>
                <a:cs typeface="Arial"/>
              </a:rPr>
              <a:t>if</a:t>
            </a:r>
            <a:r>
              <a:rPr sz="2400" spc="-125" dirty="0">
                <a:latin typeface="Arial"/>
                <a:cs typeface="Arial"/>
              </a:rPr>
              <a:t> </a:t>
            </a:r>
            <a:r>
              <a:rPr sz="2400" spc="-65" dirty="0">
                <a:latin typeface="Arial"/>
                <a:cs typeface="Arial"/>
              </a:rPr>
              <a:t>below</a:t>
            </a:r>
            <a:endParaRPr sz="2400">
              <a:latin typeface="Arial"/>
              <a:cs typeface="Arial"/>
            </a:endParaRPr>
          </a:p>
          <a:p>
            <a:pPr marL="241300">
              <a:lnSpc>
                <a:spcPts val="2755"/>
              </a:lnSpc>
            </a:pPr>
            <a:r>
              <a:rPr sz="2400" spc="-60" dirty="0">
                <a:latin typeface="Arial"/>
                <a:cs typeface="Arial"/>
              </a:rPr>
              <a:t>mentioned </a:t>
            </a:r>
            <a:r>
              <a:rPr sz="2400" spc="-80" dirty="0">
                <a:latin typeface="Arial"/>
                <a:cs typeface="Arial"/>
              </a:rPr>
              <a:t>details </a:t>
            </a:r>
            <a:r>
              <a:rPr sz="2400" spc="-60" dirty="0">
                <a:latin typeface="Arial"/>
                <a:cs typeface="Arial"/>
              </a:rPr>
              <a:t>feature </a:t>
            </a:r>
            <a:r>
              <a:rPr sz="2400" spc="20" dirty="0">
                <a:latin typeface="Arial"/>
                <a:cs typeface="Arial"/>
              </a:rPr>
              <a:t>to</a:t>
            </a:r>
            <a:r>
              <a:rPr sz="2400" spc="-459" dirty="0">
                <a:latin typeface="Arial"/>
                <a:cs typeface="Arial"/>
              </a:rPr>
              <a:t> </a:t>
            </a:r>
            <a:r>
              <a:rPr sz="2400" spc="-100" dirty="0">
                <a:latin typeface="Arial"/>
                <a:cs typeface="Arial"/>
              </a:rPr>
              <a:t>establish </a:t>
            </a:r>
            <a:r>
              <a:rPr sz="2400" spc="-30" dirty="0">
                <a:latin typeface="Arial"/>
                <a:cs typeface="Arial"/>
              </a:rPr>
              <a:t>the </a:t>
            </a:r>
            <a:r>
              <a:rPr sz="2400" spc="-135" dirty="0">
                <a:latin typeface="Arial"/>
                <a:cs typeface="Arial"/>
              </a:rPr>
              <a:t>genuineness</a:t>
            </a:r>
            <a:endParaRPr sz="2400">
              <a:latin typeface="Arial"/>
              <a:cs typeface="Arial"/>
            </a:endParaRPr>
          </a:p>
          <a:p>
            <a:pPr marL="469900" lvl="1" indent="-228600">
              <a:lnSpc>
                <a:spcPct val="100000"/>
              </a:lnSpc>
              <a:spcBef>
                <a:spcPts val="204"/>
              </a:spcBef>
              <a:buChar char="•"/>
              <a:tabLst>
                <a:tab pos="469900" algn="l"/>
              </a:tabLst>
            </a:pPr>
            <a:r>
              <a:rPr sz="2400" spc="-105" dirty="0">
                <a:latin typeface="Arial"/>
                <a:cs typeface="Arial"/>
              </a:rPr>
              <a:t>Supplier </a:t>
            </a:r>
            <a:r>
              <a:rPr sz="2400" spc="-125" dirty="0">
                <a:latin typeface="Arial"/>
                <a:cs typeface="Arial"/>
              </a:rPr>
              <a:t>name </a:t>
            </a:r>
            <a:r>
              <a:rPr sz="2400" spc="-114" dirty="0">
                <a:latin typeface="Arial"/>
                <a:cs typeface="Arial"/>
              </a:rPr>
              <a:t>and</a:t>
            </a:r>
            <a:r>
              <a:rPr sz="2400" spc="-155" dirty="0">
                <a:latin typeface="Arial"/>
                <a:cs typeface="Arial"/>
              </a:rPr>
              <a:t> </a:t>
            </a:r>
            <a:r>
              <a:rPr sz="2400" spc="-145" dirty="0">
                <a:latin typeface="Arial"/>
                <a:cs typeface="Arial"/>
              </a:rPr>
              <a:t>address</a:t>
            </a:r>
            <a:endParaRPr sz="2400">
              <a:latin typeface="Arial"/>
              <a:cs typeface="Arial"/>
            </a:endParaRPr>
          </a:p>
          <a:p>
            <a:pPr marL="469900" lvl="1" indent="-228600">
              <a:lnSpc>
                <a:spcPct val="100000"/>
              </a:lnSpc>
              <a:spcBef>
                <a:spcPts val="195"/>
              </a:spcBef>
              <a:buChar char="•"/>
              <a:tabLst>
                <a:tab pos="469900" algn="l"/>
              </a:tabLst>
            </a:pPr>
            <a:r>
              <a:rPr sz="2400" spc="-315" dirty="0">
                <a:latin typeface="Arial"/>
                <a:cs typeface="Arial"/>
              </a:rPr>
              <a:t>PAN </a:t>
            </a:r>
            <a:r>
              <a:rPr sz="2400" spc="260" dirty="0">
                <a:latin typeface="Arial"/>
                <a:cs typeface="Arial"/>
              </a:rPr>
              <a:t>/ </a:t>
            </a:r>
            <a:r>
              <a:rPr sz="2400" spc="-190" dirty="0">
                <a:latin typeface="Arial"/>
                <a:cs typeface="Arial"/>
              </a:rPr>
              <a:t>TIN </a:t>
            </a:r>
            <a:r>
              <a:rPr sz="2400" spc="260" dirty="0">
                <a:latin typeface="Arial"/>
                <a:cs typeface="Arial"/>
              </a:rPr>
              <a:t>/ </a:t>
            </a:r>
            <a:r>
              <a:rPr sz="2400" spc="-390" dirty="0">
                <a:latin typeface="Arial"/>
                <a:cs typeface="Arial"/>
              </a:rPr>
              <a:t>GST </a:t>
            </a:r>
            <a:r>
              <a:rPr sz="2400" spc="260" dirty="0">
                <a:latin typeface="Arial"/>
                <a:cs typeface="Arial"/>
              </a:rPr>
              <a:t>/</a:t>
            </a:r>
            <a:r>
              <a:rPr sz="2400" spc="-325" dirty="0">
                <a:latin typeface="Arial"/>
                <a:cs typeface="Arial"/>
              </a:rPr>
              <a:t> </a:t>
            </a:r>
            <a:r>
              <a:rPr sz="2400" spc="-204" dirty="0">
                <a:latin typeface="Arial"/>
                <a:cs typeface="Arial"/>
              </a:rPr>
              <a:t>Excise </a:t>
            </a:r>
            <a:r>
              <a:rPr sz="2400" spc="-105" dirty="0">
                <a:latin typeface="Arial"/>
                <a:cs typeface="Arial"/>
              </a:rPr>
              <a:t>numbers</a:t>
            </a:r>
            <a:endParaRPr sz="2400">
              <a:latin typeface="Arial"/>
              <a:cs typeface="Arial"/>
            </a:endParaRPr>
          </a:p>
          <a:p>
            <a:pPr marL="469900" lvl="1" indent="-228600">
              <a:lnSpc>
                <a:spcPct val="100000"/>
              </a:lnSpc>
              <a:spcBef>
                <a:spcPts val="195"/>
              </a:spcBef>
              <a:buChar char="•"/>
              <a:tabLst>
                <a:tab pos="469900" algn="l"/>
              </a:tabLst>
            </a:pPr>
            <a:r>
              <a:rPr sz="2400" spc="-150" dirty="0">
                <a:latin typeface="Arial"/>
                <a:cs typeface="Arial"/>
              </a:rPr>
              <a:t>Phone </a:t>
            </a:r>
            <a:r>
              <a:rPr sz="2400" spc="-100" dirty="0">
                <a:latin typeface="Arial"/>
                <a:cs typeface="Arial"/>
              </a:rPr>
              <a:t>number, </a:t>
            </a:r>
            <a:r>
              <a:rPr sz="2400" spc="-60" dirty="0">
                <a:latin typeface="Arial"/>
                <a:cs typeface="Arial"/>
              </a:rPr>
              <a:t>mail </a:t>
            </a:r>
            <a:r>
              <a:rPr sz="2400" spc="-45" dirty="0">
                <a:latin typeface="Arial"/>
                <a:cs typeface="Arial"/>
              </a:rPr>
              <a:t>id, </a:t>
            </a:r>
            <a:r>
              <a:rPr sz="2400" spc="-80" dirty="0">
                <a:latin typeface="Arial"/>
                <a:cs typeface="Arial"/>
              </a:rPr>
              <a:t>website</a:t>
            </a:r>
            <a:r>
              <a:rPr sz="2400" spc="-295" dirty="0">
                <a:latin typeface="Arial"/>
                <a:cs typeface="Arial"/>
              </a:rPr>
              <a:t> </a:t>
            </a:r>
            <a:r>
              <a:rPr sz="2400" spc="-75" dirty="0">
                <a:latin typeface="Arial"/>
                <a:cs typeface="Arial"/>
              </a:rPr>
              <a:t>etc</a:t>
            </a:r>
            <a:endParaRPr sz="2400">
              <a:latin typeface="Arial"/>
              <a:cs typeface="Arial"/>
            </a:endParaRPr>
          </a:p>
        </p:txBody>
      </p:sp>
      <p:sp>
        <p:nvSpPr>
          <p:cNvPr id="5" name="object 5"/>
          <p:cNvSpPr/>
          <p:nvPr/>
        </p:nvSpPr>
        <p:spPr>
          <a:xfrm>
            <a:off x="841247" y="1164336"/>
            <a:ext cx="2588260" cy="943610"/>
          </a:xfrm>
          <a:custGeom>
            <a:avLst/>
            <a:gdLst/>
            <a:ahLst/>
            <a:cxnLst/>
            <a:rect l="l" t="t" r="r" b="b"/>
            <a:pathLst>
              <a:path w="2588260" h="943610">
                <a:moveTo>
                  <a:pt x="2430526" y="0"/>
                </a:moveTo>
                <a:lnTo>
                  <a:pt x="157226" y="0"/>
                </a:lnTo>
                <a:lnTo>
                  <a:pt x="107531" y="8012"/>
                </a:lnTo>
                <a:lnTo>
                  <a:pt x="64371" y="30325"/>
                </a:lnTo>
                <a:lnTo>
                  <a:pt x="30336" y="64355"/>
                </a:lnTo>
                <a:lnTo>
                  <a:pt x="8015" y="107517"/>
                </a:lnTo>
                <a:lnTo>
                  <a:pt x="0" y="157225"/>
                </a:lnTo>
                <a:lnTo>
                  <a:pt x="0" y="786129"/>
                </a:lnTo>
                <a:lnTo>
                  <a:pt x="8015" y="835838"/>
                </a:lnTo>
                <a:lnTo>
                  <a:pt x="30336" y="879000"/>
                </a:lnTo>
                <a:lnTo>
                  <a:pt x="64371" y="913030"/>
                </a:lnTo>
                <a:lnTo>
                  <a:pt x="107531" y="935343"/>
                </a:lnTo>
                <a:lnTo>
                  <a:pt x="157226" y="943355"/>
                </a:lnTo>
                <a:lnTo>
                  <a:pt x="2430526" y="943355"/>
                </a:lnTo>
                <a:lnTo>
                  <a:pt x="2480234" y="935343"/>
                </a:lnTo>
                <a:lnTo>
                  <a:pt x="2523396" y="913030"/>
                </a:lnTo>
                <a:lnTo>
                  <a:pt x="2557426" y="879000"/>
                </a:lnTo>
                <a:lnTo>
                  <a:pt x="2579739" y="835838"/>
                </a:lnTo>
                <a:lnTo>
                  <a:pt x="2587752" y="786129"/>
                </a:lnTo>
                <a:lnTo>
                  <a:pt x="2587752" y="157225"/>
                </a:lnTo>
                <a:lnTo>
                  <a:pt x="2579739" y="107517"/>
                </a:lnTo>
                <a:lnTo>
                  <a:pt x="2557426" y="64355"/>
                </a:lnTo>
                <a:lnTo>
                  <a:pt x="2523396" y="30325"/>
                </a:lnTo>
                <a:lnTo>
                  <a:pt x="2480234" y="8012"/>
                </a:lnTo>
                <a:lnTo>
                  <a:pt x="2430526" y="0"/>
                </a:lnTo>
                <a:close/>
              </a:path>
            </a:pathLst>
          </a:custGeom>
          <a:solidFill>
            <a:srgbClr val="6FAC46">
              <a:alpha val="90194"/>
            </a:srgbClr>
          </a:solidFill>
        </p:spPr>
        <p:txBody>
          <a:bodyPr wrap="square" lIns="0" tIns="0" rIns="0" bIns="0" rtlCol="0"/>
          <a:lstStyle/>
          <a:p>
            <a:endParaRPr/>
          </a:p>
        </p:txBody>
      </p:sp>
      <p:sp>
        <p:nvSpPr>
          <p:cNvPr id="6" name="object 6"/>
          <p:cNvSpPr/>
          <p:nvPr/>
        </p:nvSpPr>
        <p:spPr>
          <a:xfrm>
            <a:off x="841247" y="1164336"/>
            <a:ext cx="2588260" cy="943610"/>
          </a:xfrm>
          <a:custGeom>
            <a:avLst/>
            <a:gdLst/>
            <a:ahLst/>
            <a:cxnLst/>
            <a:rect l="l" t="t" r="r" b="b"/>
            <a:pathLst>
              <a:path w="2588260" h="943610">
                <a:moveTo>
                  <a:pt x="0" y="157225"/>
                </a:moveTo>
                <a:lnTo>
                  <a:pt x="8015" y="107517"/>
                </a:lnTo>
                <a:lnTo>
                  <a:pt x="30336" y="64355"/>
                </a:lnTo>
                <a:lnTo>
                  <a:pt x="64371" y="30325"/>
                </a:lnTo>
                <a:lnTo>
                  <a:pt x="107531" y="8012"/>
                </a:lnTo>
                <a:lnTo>
                  <a:pt x="157226" y="0"/>
                </a:lnTo>
                <a:lnTo>
                  <a:pt x="2430526" y="0"/>
                </a:lnTo>
                <a:lnTo>
                  <a:pt x="2480234" y="8012"/>
                </a:lnTo>
                <a:lnTo>
                  <a:pt x="2523396" y="30325"/>
                </a:lnTo>
                <a:lnTo>
                  <a:pt x="2557426" y="64355"/>
                </a:lnTo>
                <a:lnTo>
                  <a:pt x="2579739" y="107517"/>
                </a:lnTo>
                <a:lnTo>
                  <a:pt x="2587752" y="157225"/>
                </a:lnTo>
                <a:lnTo>
                  <a:pt x="2587752" y="786129"/>
                </a:lnTo>
                <a:lnTo>
                  <a:pt x="2579739" y="835838"/>
                </a:lnTo>
                <a:lnTo>
                  <a:pt x="2557426" y="879000"/>
                </a:lnTo>
                <a:lnTo>
                  <a:pt x="2523396" y="913030"/>
                </a:lnTo>
                <a:lnTo>
                  <a:pt x="2480234" y="935343"/>
                </a:lnTo>
                <a:lnTo>
                  <a:pt x="2430526" y="943355"/>
                </a:lnTo>
                <a:lnTo>
                  <a:pt x="157226" y="943355"/>
                </a:lnTo>
                <a:lnTo>
                  <a:pt x="107531" y="935343"/>
                </a:lnTo>
                <a:lnTo>
                  <a:pt x="64371" y="913030"/>
                </a:lnTo>
                <a:lnTo>
                  <a:pt x="30336" y="879000"/>
                </a:lnTo>
                <a:lnTo>
                  <a:pt x="8015" y="835838"/>
                </a:lnTo>
                <a:lnTo>
                  <a:pt x="0" y="786129"/>
                </a:lnTo>
                <a:lnTo>
                  <a:pt x="0" y="157225"/>
                </a:lnTo>
                <a:close/>
              </a:path>
            </a:pathLst>
          </a:custGeom>
          <a:ln w="12192">
            <a:solidFill>
              <a:srgbClr val="FFFFFF"/>
            </a:solidFill>
          </a:ln>
        </p:spPr>
        <p:txBody>
          <a:bodyPr wrap="square" lIns="0" tIns="0" rIns="0" bIns="0" rtlCol="0"/>
          <a:lstStyle/>
          <a:p>
            <a:endParaRPr/>
          </a:p>
        </p:txBody>
      </p:sp>
      <p:sp>
        <p:nvSpPr>
          <p:cNvPr id="7" name="object 7"/>
          <p:cNvSpPr txBox="1"/>
          <p:nvPr/>
        </p:nvSpPr>
        <p:spPr>
          <a:xfrm>
            <a:off x="1499997" y="1237615"/>
            <a:ext cx="1270635" cy="726440"/>
          </a:xfrm>
          <a:prstGeom prst="rect">
            <a:avLst/>
          </a:prstGeom>
        </p:spPr>
        <p:txBody>
          <a:bodyPr vert="horz" wrap="square" lIns="0" tIns="48895" rIns="0" bIns="0" rtlCol="0">
            <a:spAutoFit/>
          </a:bodyPr>
          <a:lstStyle/>
          <a:p>
            <a:pPr marL="12700" marR="5080" indent="60960">
              <a:lnSpc>
                <a:spcPts val="2640"/>
              </a:lnSpc>
              <a:spcBef>
                <a:spcPts val="385"/>
              </a:spcBef>
            </a:pPr>
            <a:r>
              <a:rPr sz="2400" spc="-65" dirty="0">
                <a:solidFill>
                  <a:srgbClr val="FFFFFF"/>
                </a:solidFill>
                <a:latin typeface="Arial"/>
                <a:cs typeface="Arial"/>
              </a:rPr>
              <a:t>Fictitious  </a:t>
            </a:r>
            <a:r>
              <a:rPr sz="2400" spc="-160" dirty="0">
                <a:solidFill>
                  <a:srgbClr val="FFFFFF"/>
                </a:solidFill>
                <a:latin typeface="Arial"/>
                <a:cs typeface="Arial"/>
              </a:rPr>
              <a:t>Pu</a:t>
            </a:r>
            <a:r>
              <a:rPr sz="2400" spc="-125" dirty="0">
                <a:solidFill>
                  <a:srgbClr val="FFFFFF"/>
                </a:solidFill>
                <a:latin typeface="Arial"/>
                <a:cs typeface="Arial"/>
              </a:rPr>
              <a:t>r</a:t>
            </a:r>
            <a:r>
              <a:rPr sz="2400" spc="-150" dirty="0">
                <a:solidFill>
                  <a:srgbClr val="FFFFFF"/>
                </a:solidFill>
                <a:latin typeface="Arial"/>
                <a:cs typeface="Arial"/>
              </a:rPr>
              <a:t>cha</a:t>
            </a:r>
            <a:r>
              <a:rPr sz="2400" spc="-229" dirty="0">
                <a:solidFill>
                  <a:srgbClr val="FFFFFF"/>
                </a:solidFill>
                <a:latin typeface="Arial"/>
                <a:cs typeface="Arial"/>
              </a:rPr>
              <a:t>ses</a:t>
            </a:r>
            <a:endParaRPr sz="2400">
              <a:latin typeface="Arial"/>
              <a:cs typeface="Arial"/>
            </a:endParaRPr>
          </a:p>
        </p:txBody>
      </p:sp>
      <p:sp>
        <p:nvSpPr>
          <p:cNvPr id="8" name="object 8"/>
          <p:cNvSpPr/>
          <p:nvPr/>
        </p:nvSpPr>
        <p:spPr>
          <a:xfrm>
            <a:off x="0" y="0"/>
            <a:ext cx="12189460" cy="762000"/>
          </a:xfrm>
          <a:custGeom>
            <a:avLst/>
            <a:gdLst/>
            <a:ahLst/>
            <a:cxnLst/>
            <a:rect l="l" t="t" r="r" b="b"/>
            <a:pathLst>
              <a:path w="12189460" h="762000">
                <a:moveTo>
                  <a:pt x="0" y="762000"/>
                </a:moveTo>
                <a:lnTo>
                  <a:pt x="12188952" y="762000"/>
                </a:lnTo>
                <a:lnTo>
                  <a:pt x="12188952" y="0"/>
                </a:lnTo>
                <a:lnTo>
                  <a:pt x="0" y="0"/>
                </a:lnTo>
                <a:lnTo>
                  <a:pt x="0" y="762000"/>
                </a:lnTo>
                <a:close/>
              </a:path>
            </a:pathLst>
          </a:custGeom>
          <a:solidFill>
            <a:srgbClr val="404040"/>
          </a:solidFill>
        </p:spPr>
        <p:txBody>
          <a:bodyPr wrap="square" lIns="0" tIns="0" rIns="0" bIns="0" rtlCol="0"/>
          <a:lstStyle/>
          <a:p>
            <a:endParaRPr/>
          </a:p>
        </p:txBody>
      </p:sp>
      <p:sp>
        <p:nvSpPr>
          <p:cNvPr id="9" name="object 9"/>
          <p:cNvSpPr txBox="1">
            <a:spLocks noGrp="1"/>
          </p:cNvSpPr>
          <p:nvPr>
            <p:ph type="title"/>
          </p:nvPr>
        </p:nvSpPr>
        <p:spPr>
          <a:xfrm>
            <a:off x="3300856" y="711"/>
            <a:ext cx="6757544" cy="635000"/>
          </a:xfrm>
          <a:prstGeom prst="rect">
            <a:avLst/>
          </a:prstGeom>
        </p:spPr>
        <p:txBody>
          <a:bodyPr vert="horz" wrap="square" lIns="0" tIns="12065" rIns="0" bIns="0" rtlCol="0">
            <a:spAutoFit/>
          </a:bodyPr>
          <a:lstStyle/>
          <a:p>
            <a:pPr marL="15875">
              <a:lnSpc>
                <a:spcPct val="100000"/>
              </a:lnSpc>
              <a:spcBef>
                <a:spcPts val="95"/>
              </a:spcBef>
            </a:pPr>
            <a:r>
              <a:rPr spc="-170" dirty="0"/>
              <a:t>Account </a:t>
            </a:r>
            <a:r>
              <a:rPr spc="-135" dirty="0"/>
              <a:t>Operation</a:t>
            </a:r>
            <a:r>
              <a:rPr spc="-315" dirty="0"/>
              <a:t> </a:t>
            </a:r>
            <a:r>
              <a:rPr spc="-215" dirty="0" smtClean="0"/>
              <a:t>Related</a:t>
            </a:r>
            <a:r>
              <a:rPr lang="en-IN" spc="-215" dirty="0" smtClean="0"/>
              <a:t>- 6/10</a:t>
            </a:r>
            <a:endParaRPr spc="-215" dirty="0"/>
          </a:p>
        </p:txBody>
      </p:sp>
      <p:sp>
        <p:nvSpPr>
          <p:cNvPr id="10" name="object 10"/>
          <p:cNvSpPr/>
          <p:nvPr/>
        </p:nvSpPr>
        <p:spPr>
          <a:xfrm>
            <a:off x="839724" y="2481072"/>
            <a:ext cx="2615183" cy="3793236"/>
          </a:xfrm>
          <a:prstGeom prst="rect">
            <a:avLst/>
          </a:prstGeom>
          <a:blipFill>
            <a:blip r:embed="rId2" cstate="print"/>
            <a:stretch>
              <a:fillRect/>
            </a:stretch>
          </a:blipFill>
        </p:spPr>
        <p:txBody>
          <a:bodyPr wrap="square" lIns="0" tIns="0" rIns="0" bIns="0" rtlCol="0"/>
          <a:lstStyle/>
          <a:p>
            <a:endParaRPr/>
          </a:p>
        </p:txBody>
      </p:sp>
      <p:sp>
        <p:nvSpPr>
          <p:cNvPr id="11" name="Date Placeholder 10"/>
          <p:cNvSpPr>
            <a:spLocks noGrp="1"/>
          </p:cNvSpPr>
          <p:nvPr>
            <p:ph type="dt" sz="half" idx="6"/>
          </p:nvPr>
        </p:nvSpPr>
        <p:spPr/>
        <p:txBody>
          <a:bodyPr/>
          <a:lstStyle/>
          <a:p>
            <a:r>
              <a:rPr lang="en-US" smtClean="0"/>
              <a:t>01/04/2018 DOON</a:t>
            </a:r>
            <a:endParaRPr lang="en-US"/>
          </a:p>
        </p:txBody>
      </p:sp>
      <p:sp>
        <p:nvSpPr>
          <p:cNvPr id="12" name="Footer Placeholder 11"/>
          <p:cNvSpPr>
            <a:spLocks noGrp="1"/>
          </p:cNvSpPr>
          <p:nvPr>
            <p:ph type="ftr" sz="quarter" idx="5"/>
          </p:nvPr>
        </p:nvSpPr>
        <p:spPr/>
        <p:txBody>
          <a:bodyPr/>
          <a:lstStyle/>
          <a:p>
            <a:r>
              <a:rPr lang="en-IN" smtClean="0"/>
              <a:t>CA Amresh Overview of Bank Audits 18</a:t>
            </a:r>
            <a:endParaRPr lang="en-IN"/>
          </a:p>
        </p:txBody>
      </p:sp>
      <p:sp>
        <p:nvSpPr>
          <p:cNvPr id="13" name="Slide Number Placeholder 12"/>
          <p:cNvSpPr>
            <a:spLocks noGrp="1"/>
          </p:cNvSpPr>
          <p:nvPr>
            <p:ph type="sldNum" sz="quarter" idx="7"/>
          </p:nvPr>
        </p:nvSpPr>
        <p:spPr/>
        <p:txBody>
          <a:bodyPr/>
          <a:lstStyle/>
          <a:p>
            <a:fld id="{B6F15528-21DE-4FAA-801E-634DDDAF4B2B}" type="slidenum">
              <a:rPr lang="en-IN" smtClean="0"/>
              <a:pPr/>
              <a:t>36</a:t>
            </a:fld>
            <a:endParaRPr lang="en-IN"/>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680459" y="1126236"/>
            <a:ext cx="7912734" cy="4683760"/>
          </a:xfrm>
          <a:custGeom>
            <a:avLst/>
            <a:gdLst/>
            <a:ahLst/>
            <a:cxnLst/>
            <a:rect l="l" t="t" r="r" b="b"/>
            <a:pathLst>
              <a:path w="7912734" h="4683760">
                <a:moveTo>
                  <a:pt x="7132065" y="0"/>
                </a:moveTo>
                <a:lnTo>
                  <a:pt x="0" y="0"/>
                </a:lnTo>
                <a:lnTo>
                  <a:pt x="0" y="4683252"/>
                </a:lnTo>
                <a:lnTo>
                  <a:pt x="7132065" y="4683252"/>
                </a:lnTo>
                <a:lnTo>
                  <a:pt x="7179609" y="4681827"/>
                </a:lnTo>
                <a:lnTo>
                  <a:pt x="7226401" y="4677607"/>
                </a:lnTo>
                <a:lnTo>
                  <a:pt x="7272357" y="4670674"/>
                </a:lnTo>
                <a:lnTo>
                  <a:pt x="7317398" y="4661110"/>
                </a:lnTo>
                <a:lnTo>
                  <a:pt x="7361441" y="4648996"/>
                </a:lnTo>
                <a:lnTo>
                  <a:pt x="7404404" y="4634414"/>
                </a:lnTo>
                <a:lnTo>
                  <a:pt x="7446207" y="4617445"/>
                </a:lnTo>
                <a:lnTo>
                  <a:pt x="7486766" y="4598172"/>
                </a:lnTo>
                <a:lnTo>
                  <a:pt x="7526001" y="4576675"/>
                </a:lnTo>
                <a:lnTo>
                  <a:pt x="7563829" y="4553037"/>
                </a:lnTo>
                <a:lnTo>
                  <a:pt x="7600170" y="4527339"/>
                </a:lnTo>
                <a:lnTo>
                  <a:pt x="7634941" y="4499664"/>
                </a:lnTo>
                <a:lnTo>
                  <a:pt x="7668061" y="4470091"/>
                </a:lnTo>
                <a:lnTo>
                  <a:pt x="7699447" y="4438705"/>
                </a:lnTo>
                <a:lnTo>
                  <a:pt x="7729020" y="4405585"/>
                </a:lnTo>
                <a:lnTo>
                  <a:pt x="7756695" y="4370814"/>
                </a:lnTo>
                <a:lnTo>
                  <a:pt x="7782393" y="4334473"/>
                </a:lnTo>
                <a:lnTo>
                  <a:pt x="7806031" y="4296645"/>
                </a:lnTo>
                <a:lnTo>
                  <a:pt x="7827528" y="4257410"/>
                </a:lnTo>
                <a:lnTo>
                  <a:pt x="7846801" y="4216851"/>
                </a:lnTo>
                <a:lnTo>
                  <a:pt x="7863770" y="4175048"/>
                </a:lnTo>
                <a:lnTo>
                  <a:pt x="7878352" y="4132085"/>
                </a:lnTo>
                <a:lnTo>
                  <a:pt x="7890466" y="4088042"/>
                </a:lnTo>
                <a:lnTo>
                  <a:pt x="7900030" y="4043001"/>
                </a:lnTo>
                <a:lnTo>
                  <a:pt x="7906963" y="3997045"/>
                </a:lnTo>
                <a:lnTo>
                  <a:pt x="7911183" y="3950253"/>
                </a:lnTo>
                <a:lnTo>
                  <a:pt x="7912608" y="3902709"/>
                </a:lnTo>
                <a:lnTo>
                  <a:pt x="7912608" y="780541"/>
                </a:lnTo>
                <a:lnTo>
                  <a:pt x="7911183" y="732998"/>
                </a:lnTo>
                <a:lnTo>
                  <a:pt x="7906963" y="686206"/>
                </a:lnTo>
                <a:lnTo>
                  <a:pt x="7900030" y="640250"/>
                </a:lnTo>
                <a:lnTo>
                  <a:pt x="7890466" y="595209"/>
                </a:lnTo>
                <a:lnTo>
                  <a:pt x="7878352" y="551166"/>
                </a:lnTo>
                <a:lnTo>
                  <a:pt x="7863770" y="508203"/>
                </a:lnTo>
                <a:lnTo>
                  <a:pt x="7846801" y="466400"/>
                </a:lnTo>
                <a:lnTo>
                  <a:pt x="7827528" y="425841"/>
                </a:lnTo>
                <a:lnTo>
                  <a:pt x="7806031" y="386606"/>
                </a:lnTo>
                <a:lnTo>
                  <a:pt x="7782393" y="348778"/>
                </a:lnTo>
                <a:lnTo>
                  <a:pt x="7756695" y="312437"/>
                </a:lnTo>
                <a:lnTo>
                  <a:pt x="7729020" y="277666"/>
                </a:lnTo>
                <a:lnTo>
                  <a:pt x="7699447" y="244546"/>
                </a:lnTo>
                <a:lnTo>
                  <a:pt x="7668061" y="213160"/>
                </a:lnTo>
                <a:lnTo>
                  <a:pt x="7634941" y="183587"/>
                </a:lnTo>
                <a:lnTo>
                  <a:pt x="7600170" y="155912"/>
                </a:lnTo>
                <a:lnTo>
                  <a:pt x="7563829" y="130214"/>
                </a:lnTo>
                <a:lnTo>
                  <a:pt x="7526001" y="106576"/>
                </a:lnTo>
                <a:lnTo>
                  <a:pt x="7486766" y="85079"/>
                </a:lnTo>
                <a:lnTo>
                  <a:pt x="7446207" y="65806"/>
                </a:lnTo>
                <a:lnTo>
                  <a:pt x="7404404" y="48837"/>
                </a:lnTo>
                <a:lnTo>
                  <a:pt x="7361441" y="34255"/>
                </a:lnTo>
                <a:lnTo>
                  <a:pt x="7317398" y="22141"/>
                </a:lnTo>
                <a:lnTo>
                  <a:pt x="7272357" y="12577"/>
                </a:lnTo>
                <a:lnTo>
                  <a:pt x="7226401" y="5644"/>
                </a:lnTo>
                <a:lnTo>
                  <a:pt x="7179609" y="1424"/>
                </a:lnTo>
                <a:lnTo>
                  <a:pt x="7132065" y="0"/>
                </a:lnTo>
                <a:close/>
              </a:path>
            </a:pathLst>
          </a:custGeom>
          <a:solidFill>
            <a:srgbClr val="D2DEEE">
              <a:alpha val="90194"/>
            </a:srgbClr>
          </a:solidFill>
        </p:spPr>
        <p:txBody>
          <a:bodyPr wrap="square" lIns="0" tIns="0" rIns="0" bIns="0" rtlCol="0"/>
          <a:lstStyle/>
          <a:p>
            <a:endParaRPr/>
          </a:p>
        </p:txBody>
      </p:sp>
      <p:sp>
        <p:nvSpPr>
          <p:cNvPr id="3" name="object 3"/>
          <p:cNvSpPr/>
          <p:nvPr/>
        </p:nvSpPr>
        <p:spPr>
          <a:xfrm>
            <a:off x="3680459" y="1126236"/>
            <a:ext cx="7912734" cy="4683760"/>
          </a:xfrm>
          <a:custGeom>
            <a:avLst/>
            <a:gdLst/>
            <a:ahLst/>
            <a:cxnLst/>
            <a:rect l="l" t="t" r="r" b="b"/>
            <a:pathLst>
              <a:path w="7912734" h="4683760">
                <a:moveTo>
                  <a:pt x="7912608" y="780541"/>
                </a:moveTo>
                <a:lnTo>
                  <a:pt x="7912608" y="3902709"/>
                </a:lnTo>
                <a:lnTo>
                  <a:pt x="7911183" y="3950253"/>
                </a:lnTo>
                <a:lnTo>
                  <a:pt x="7906963" y="3997045"/>
                </a:lnTo>
                <a:lnTo>
                  <a:pt x="7900030" y="4043001"/>
                </a:lnTo>
                <a:lnTo>
                  <a:pt x="7890466" y="4088042"/>
                </a:lnTo>
                <a:lnTo>
                  <a:pt x="7878352" y="4132085"/>
                </a:lnTo>
                <a:lnTo>
                  <a:pt x="7863770" y="4175048"/>
                </a:lnTo>
                <a:lnTo>
                  <a:pt x="7846801" y="4216851"/>
                </a:lnTo>
                <a:lnTo>
                  <a:pt x="7827528" y="4257410"/>
                </a:lnTo>
                <a:lnTo>
                  <a:pt x="7806031" y="4296645"/>
                </a:lnTo>
                <a:lnTo>
                  <a:pt x="7782393" y="4334473"/>
                </a:lnTo>
                <a:lnTo>
                  <a:pt x="7756695" y="4370814"/>
                </a:lnTo>
                <a:lnTo>
                  <a:pt x="7729020" y="4405585"/>
                </a:lnTo>
                <a:lnTo>
                  <a:pt x="7699447" y="4438705"/>
                </a:lnTo>
                <a:lnTo>
                  <a:pt x="7668061" y="4470091"/>
                </a:lnTo>
                <a:lnTo>
                  <a:pt x="7634941" y="4499664"/>
                </a:lnTo>
                <a:lnTo>
                  <a:pt x="7600170" y="4527339"/>
                </a:lnTo>
                <a:lnTo>
                  <a:pt x="7563829" y="4553037"/>
                </a:lnTo>
                <a:lnTo>
                  <a:pt x="7526001" y="4576675"/>
                </a:lnTo>
                <a:lnTo>
                  <a:pt x="7486766" y="4598172"/>
                </a:lnTo>
                <a:lnTo>
                  <a:pt x="7446207" y="4617445"/>
                </a:lnTo>
                <a:lnTo>
                  <a:pt x="7404404" y="4634414"/>
                </a:lnTo>
                <a:lnTo>
                  <a:pt x="7361441" y="4648996"/>
                </a:lnTo>
                <a:lnTo>
                  <a:pt x="7317398" y="4661110"/>
                </a:lnTo>
                <a:lnTo>
                  <a:pt x="7272357" y="4670674"/>
                </a:lnTo>
                <a:lnTo>
                  <a:pt x="7226401" y="4677607"/>
                </a:lnTo>
                <a:lnTo>
                  <a:pt x="7179609" y="4681827"/>
                </a:lnTo>
                <a:lnTo>
                  <a:pt x="7132065" y="4683252"/>
                </a:lnTo>
                <a:lnTo>
                  <a:pt x="0" y="4683252"/>
                </a:lnTo>
                <a:lnTo>
                  <a:pt x="0" y="0"/>
                </a:lnTo>
                <a:lnTo>
                  <a:pt x="7132065" y="0"/>
                </a:lnTo>
                <a:lnTo>
                  <a:pt x="7179609" y="1424"/>
                </a:lnTo>
                <a:lnTo>
                  <a:pt x="7226401" y="5644"/>
                </a:lnTo>
                <a:lnTo>
                  <a:pt x="7272357" y="12577"/>
                </a:lnTo>
                <a:lnTo>
                  <a:pt x="7317398" y="22141"/>
                </a:lnTo>
                <a:lnTo>
                  <a:pt x="7361441" y="34255"/>
                </a:lnTo>
                <a:lnTo>
                  <a:pt x="7404404" y="48837"/>
                </a:lnTo>
                <a:lnTo>
                  <a:pt x="7446207" y="65806"/>
                </a:lnTo>
                <a:lnTo>
                  <a:pt x="7486766" y="85079"/>
                </a:lnTo>
                <a:lnTo>
                  <a:pt x="7526001" y="106576"/>
                </a:lnTo>
                <a:lnTo>
                  <a:pt x="7563829" y="130214"/>
                </a:lnTo>
                <a:lnTo>
                  <a:pt x="7600170" y="155912"/>
                </a:lnTo>
                <a:lnTo>
                  <a:pt x="7634941" y="183587"/>
                </a:lnTo>
                <a:lnTo>
                  <a:pt x="7668061" y="213160"/>
                </a:lnTo>
                <a:lnTo>
                  <a:pt x="7699447" y="244546"/>
                </a:lnTo>
                <a:lnTo>
                  <a:pt x="7729020" y="277666"/>
                </a:lnTo>
                <a:lnTo>
                  <a:pt x="7756695" y="312437"/>
                </a:lnTo>
                <a:lnTo>
                  <a:pt x="7782393" y="348778"/>
                </a:lnTo>
                <a:lnTo>
                  <a:pt x="7806031" y="386606"/>
                </a:lnTo>
                <a:lnTo>
                  <a:pt x="7827528" y="425841"/>
                </a:lnTo>
                <a:lnTo>
                  <a:pt x="7846801" y="466400"/>
                </a:lnTo>
                <a:lnTo>
                  <a:pt x="7863770" y="508203"/>
                </a:lnTo>
                <a:lnTo>
                  <a:pt x="7878352" y="551166"/>
                </a:lnTo>
                <a:lnTo>
                  <a:pt x="7890466" y="595209"/>
                </a:lnTo>
                <a:lnTo>
                  <a:pt x="7900030" y="640250"/>
                </a:lnTo>
                <a:lnTo>
                  <a:pt x="7906963" y="686206"/>
                </a:lnTo>
                <a:lnTo>
                  <a:pt x="7911183" y="732998"/>
                </a:lnTo>
                <a:lnTo>
                  <a:pt x="7912608" y="780541"/>
                </a:lnTo>
                <a:close/>
              </a:path>
            </a:pathLst>
          </a:custGeom>
          <a:ln w="12192">
            <a:solidFill>
              <a:srgbClr val="D2DEEE"/>
            </a:solidFill>
          </a:ln>
        </p:spPr>
        <p:txBody>
          <a:bodyPr wrap="square" lIns="0" tIns="0" rIns="0" bIns="0" rtlCol="0"/>
          <a:lstStyle/>
          <a:p>
            <a:endParaRPr/>
          </a:p>
        </p:txBody>
      </p:sp>
      <p:sp>
        <p:nvSpPr>
          <p:cNvPr id="4" name="object 4"/>
          <p:cNvSpPr txBox="1"/>
          <p:nvPr/>
        </p:nvSpPr>
        <p:spPr>
          <a:xfrm>
            <a:off x="3916426" y="1341627"/>
            <a:ext cx="7197725" cy="1477010"/>
          </a:xfrm>
          <a:prstGeom prst="rect">
            <a:avLst/>
          </a:prstGeom>
        </p:spPr>
        <p:txBody>
          <a:bodyPr vert="horz" wrap="square" lIns="0" tIns="37465" rIns="0" bIns="0" rtlCol="0">
            <a:spAutoFit/>
          </a:bodyPr>
          <a:lstStyle/>
          <a:p>
            <a:pPr marL="12700">
              <a:lnSpc>
                <a:spcPct val="100000"/>
              </a:lnSpc>
              <a:spcBef>
                <a:spcPts val="295"/>
              </a:spcBef>
            </a:pPr>
            <a:r>
              <a:rPr sz="2400" b="1" spc="-125" dirty="0">
                <a:latin typeface="Trebuchet MS"/>
                <a:cs typeface="Trebuchet MS"/>
              </a:rPr>
              <a:t>Risk</a:t>
            </a:r>
            <a:endParaRPr sz="2400">
              <a:latin typeface="Trebuchet MS"/>
              <a:cs typeface="Trebuchet MS"/>
            </a:endParaRPr>
          </a:p>
          <a:p>
            <a:pPr marL="241300" marR="5080" indent="-228600">
              <a:lnSpc>
                <a:spcPts val="2640"/>
              </a:lnSpc>
              <a:spcBef>
                <a:spcPts val="480"/>
              </a:spcBef>
            </a:pPr>
            <a:r>
              <a:rPr sz="2400" spc="-50" dirty="0">
                <a:latin typeface="Arial"/>
                <a:cs typeface="Arial"/>
              </a:rPr>
              <a:t>Additional </a:t>
            </a:r>
            <a:r>
              <a:rPr sz="2400" spc="-30" dirty="0">
                <a:latin typeface="Arial"/>
                <a:cs typeface="Arial"/>
              </a:rPr>
              <a:t>limits </a:t>
            </a:r>
            <a:r>
              <a:rPr sz="2400" spc="-100" dirty="0">
                <a:latin typeface="Arial"/>
                <a:cs typeface="Arial"/>
              </a:rPr>
              <a:t>sanctioned </a:t>
            </a:r>
            <a:r>
              <a:rPr sz="2400" spc="15" dirty="0">
                <a:latin typeface="Arial"/>
                <a:cs typeface="Arial"/>
              </a:rPr>
              <a:t>to </a:t>
            </a:r>
            <a:r>
              <a:rPr sz="2400" spc="-105" dirty="0">
                <a:latin typeface="Arial"/>
                <a:cs typeface="Arial"/>
              </a:rPr>
              <a:t>enable </a:t>
            </a:r>
            <a:r>
              <a:rPr sz="2400" spc="-85" dirty="0">
                <a:latin typeface="Arial"/>
                <a:cs typeface="Arial"/>
              </a:rPr>
              <a:t>repayment </a:t>
            </a:r>
            <a:r>
              <a:rPr sz="2400" spc="-5" dirty="0">
                <a:latin typeface="Arial"/>
                <a:cs typeface="Arial"/>
              </a:rPr>
              <a:t>of</a:t>
            </a:r>
            <a:r>
              <a:rPr sz="2400" spc="-505" dirty="0">
                <a:latin typeface="Arial"/>
                <a:cs typeface="Arial"/>
              </a:rPr>
              <a:t> </a:t>
            </a:r>
            <a:r>
              <a:rPr sz="2400" spc="-30" dirty="0">
                <a:latin typeface="Arial"/>
                <a:cs typeface="Arial"/>
              </a:rPr>
              <a:t>other  </a:t>
            </a:r>
            <a:r>
              <a:rPr sz="2400" spc="-130" dirty="0">
                <a:latin typeface="Arial"/>
                <a:cs typeface="Arial"/>
              </a:rPr>
              <a:t>stressed </a:t>
            </a:r>
            <a:r>
              <a:rPr sz="2400" spc="-120" dirty="0">
                <a:latin typeface="Arial"/>
                <a:cs typeface="Arial"/>
              </a:rPr>
              <a:t>accounts </a:t>
            </a:r>
            <a:r>
              <a:rPr sz="2400" spc="-10" dirty="0">
                <a:latin typeface="Arial"/>
                <a:cs typeface="Arial"/>
              </a:rPr>
              <a:t>of </a:t>
            </a:r>
            <a:r>
              <a:rPr sz="2400" spc="-30" dirty="0">
                <a:latin typeface="Arial"/>
                <a:cs typeface="Arial"/>
              </a:rPr>
              <a:t>the </a:t>
            </a:r>
            <a:r>
              <a:rPr sz="2400" spc="-175" dirty="0">
                <a:latin typeface="Arial"/>
                <a:cs typeface="Arial"/>
              </a:rPr>
              <a:t>same </a:t>
            </a:r>
            <a:r>
              <a:rPr sz="2400" spc="-45" dirty="0">
                <a:latin typeface="Arial"/>
                <a:cs typeface="Arial"/>
              </a:rPr>
              <a:t>borrower </a:t>
            </a:r>
            <a:r>
              <a:rPr sz="2400" spc="-25" dirty="0">
                <a:latin typeface="Arial"/>
                <a:cs typeface="Arial"/>
              </a:rPr>
              <a:t>or </a:t>
            </a:r>
            <a:r>
              <a:rPr sz="2400" spc="20" dirty="0">
                <a:latin typeface="Arial"/>
                <a:cs typeface="Arial"/>
              </a:rPr>
              <a:t>to </a:t>
            </a:r>
            <a:r>
              <a:rPr sz="2400" spc="-60" dirty="0">
                <a:latin typeface="Arial"/>
                <a:cs typeface="Arial"/>
              </a:rPr>
              <a:t>support  </a:t>
            </a:r>
            <a:r>
              <a:rPr sz="2400" spc="-50" dirty="0">
                <a:latin typeface="Arial"/>
                <a:cs typeface="Arial"/>
              </a:rPr>
              <a:t>interest </a:t>
            </a:r>
            <a:r>
              <a:rPr sz="2400" spc="-110" dirty="0">
                <a:latin typeface="Arial"/>
                <a:cs typeface="Arial"/>
              </a:rPr>
              <a:t>payments </a:t>
            </a:r>
            <a:r>
              <a:rPr sz="2400" spc="-10" dirty="0">
                <a:latin typeface="Arial"/>
                <a:cs typeface="Arial"/>
              </a:rPr>
              <a:t>for </a:t>
            </a:r>
            <a:r>
              <a:rPr sz="2400" spc="-30" dirty="0">
                <a:latin typeface="Arial"/>
                <a:cs typeface="Arial"/>
              </a:rPr>
              <a:t>the </a:t>
            </a:r>
            <a:r>
              <a:rPr sz="2400" spc="-175" dirty="0">
                <a:latin typeface="Arial"/>
                <a:cs typeface="Arial"/>
              </a:rPr>
              <a:t>same</a:t>
            </a:r>
            <a:r>
              <a:rPr sz="2400" spc="-459" dirty="0">
                <a:latin typeface="Arial"/>
                <a:cs typeface="Arial"/>
              </a:rPr>
              <a:t> </a:t>
            </a:r>
            <a:r>
              <a:rPr sz="2400" spc="-100" dirty="0">
                <a:latin typeface="Arial"/>
                <a:cs typeface="Arial"/>
              </a:rPr>
              <a:t>account</a:t>
            </a:r>
            <a:endParaRPr sz="2400">
              <a:latin typeface="Arial"/>
              <a:cs typeface="Arial"/>
            </a:endParaRPr>
          </a:p>
        </p:txBody>
      </p:sp>
      <p:sp>
        <p:nvSpPr>
          <p:cNvPr id="5" name="object 5"/>
          <p:cNvSpPr txBox="1"/>
          <p:nvPr/>
        </p:nvSpPr>
        <p:spPr>
          <a:xfrm>
            <a:off x="3916426" y="3181857"/>
            <a:ext cx="6370955" cy="2315210"/>
          </a:xfrm>
          <a:prstGeom prst="rect">
            <a:avLst/>
          </a:prstGeom>
        </p:spPr>
        <p:txBody>
          <a:bodyPr vert="horz" wrap="square" lIns="0" tIns="38735" rIns="0" bIns="0" rtlCol="0">
            <a:spAutoFit/>
          </a:bodyPr>
          <a:lstStyle/>
          <a:p>
            <a:pPr marL="12700">
              <a:lnSpc>
                <a:spcPct val="100000"/>
              </a:lnSpc>
              <a:spcBef>
                <a:spcPts val="305"/>
              </a:spcBef>
            </a:pPr>
            <a:r>
              <a:rPr sz="2400" b="1" spc="-114" dirty="0">
                <a:latin typeface="Trebuchet MS"/>
                <a:cs typeface="Trebuchet MS"/>
              </a:rPr>
              <a:t>Audit</a:t>
            </a:r>
            <a:endParaRPr sz="2400">
              <a:latin typeface="Trebuchet MS"/>
              <a:cs typeface="Trebuchet MS"/>
            </a:endParaRPr>
          </a:p>
          <a:p>
            <a:pPr marL="241300" indent="-228600">
              <a:lnSpc>
                <a:spcPct val="100000"/>
              </a:lnSpc>
              <a:spcBef>
                <a:spcPts val="200"/>
              </a:spcBef>
              <a:buChar char="•"/>
              <a:tabLst>
                <a:tab pos="241300" algn="l"/>
              </a:tabLst>
            </a:pPr>
            <a:r>
              <a:rPr sz="2400" spc="-195" dirty="0">
                <a:latin typeface="Arial"/>
                <a:cs typeface="Arial"/>
              </a:rPr>
              <a:t>Check </a:t>
            </a:r>
            <a:r>
              <a:rPr sz="2400" spc="-25" dirty="0">
                <a:latin typeface="Arial"/>
                <a:cs typeface="Arial"/>
              </a:rPr>
              <a:t>authority </a:t>
            </a:r>
            <a:r>
              <a:rPr sz="2400" spc="-10" dirty="0">
                <a:latin typeface="Arial"/>
                <a:cs typeface="Arial"/>
              </a:rPr>
              <a:t>for</a:t>
            </a:r>
            <a:r>
              <a:rPr sz="2400" spc="-175" dirty="0">
                <a:latin typeface="Arial"/>
                <a:cs typeface="Arial"/>
              </a:rPr>
              <a:t> </a:t>
            </a:r>
            <a:r>
              <a:rPr sz="2400" spc="-90" dirty="0">
                <a:latin typeface="Arial"/>
                <a:cs typeface="Arial"/>
              </a:rPr>
              <a:t>sanction</a:t>
            </a:r>
            <a:endParaRPr sz="2400">
              <a:latin typeface="Arial"/>
              <a:cs typeface="Arial"/>
            </a:endParaRPr>
          </a:p>
          <a:p>
            <a:pPr marL="241300" indent="-228600">
              <a:lnSpc>
                <a:spcPct val="100000"/>
              </a:lnSpc>
              <a:spcBef>
                <a:spcPts val="195"/>
              </a:spcBef>
              <a:buChar char="•"/>
              <a:tabLst>
                <a:tab pos="241300" algn="l"/>
              </a:tabLst>
            </a:pPr>
            <a:r>
              <a:rPr sz="2400" spc="-150" dirty="0">
                <a:latin typeface="Arial"/>
                <a:cs typeface="Arial"/>
              </a:rPr>
              <a:t>Review </a:t>
            </a:r>
            <a:r>
              <a:rPr sz="2400" spc="-145" dirty="0">
                <a:latin typeface="Arial"/>
                <a:cs typeface="Arial"/>
              </a:rPr>
              <a:t>back </a:t>
            </a:r>
            <a:r>
              <a:rPr sz="2400" spc="-80" dirty="0">
                <a:latin typeface="Arial"/>
                <a:cs typeface="Arial"/>
              </a:rPr>
              <a:t>up </a:t>
            </a:r>
            <a:r>
              <a:rPr sz="2400" spc="-5" dirty="0">
                <a:latin typeface="Arial"/>
                <a:cs typeface="Arial"/>
              </a:rPr>
              <a:t>for </a:t>
            </a:r>
            <a:r>
              <a:rPr sz="2400" spc="-85" dirty="0">
                <a:latin typeface="Arial"/>
                <a:cs typeface="Arial"/>
              </a:rPr>
              <a:t>new</a:t>
            </a:r>
            <a:r>
              <a:rPr sz="2400" spc="-295" dirty="0">
                <a:latin typeface="Arial"/>
                <a:cs typeface="Arial"/>
              </a:rPr>
              <a:t> </a:t>
            </a:r>
            <a:r>
              <a:rPr sz="2400" spc="-90" dirty="0">
                <a:latin typeface="Arial"/>
                <a:cs typeface="Arial"/>
              </a:rPr>
              <a:t>sanction</a:t>
            </a:r>
            <a:endParaRPr sz="2400">
              <a:latin typeface="Arial"/>
              <a:cs typeface="Arial"/>
            </a:endParaRPr>
          </a:p>
          <a:p>
            <a:pPr marL="241300" indent="-228600">
              <a:lnSpc>
                <a:spcPct val="100000"/>
              </a:lnSpc>
              <a:spcBef>
                <a:spcPts val="195"/>
              </a:spcBef>
              <a:buChar char="•"/>
              <a:tabLst>
                <a:tab pos="241300" algn="l"/>
              </a:tabLst>
            </a:pPr>
            <a:r>
              <a:rPr sz="2400" spc="-195" dirty="0">
                <a:latin typeface="Arial"/>
                <a:cs typeface="Arial"/>
              </a:rPr>
              <a:t>Check </a:t>
            </a:r>
            <a:r>
              <a:rPr sz="2400" spc="40" dirty="0">
                <a:latin typeface="Arial"/>
                <a:cs typeface="Arial"/>
              </a:rPr>
              <a:t>if </a:t>
            </a:r>
            <a:r>
              <a:rPr sz="2400" spc="-60" dirty="0">
                <a:latin typeface="Arial"/>
                <a:cs typeface="Arial"/>
              </a:rPr>
              <a:t>intended </a:t>
            </a:r>
            <a:r>
              <a:rPr sz="2400" spc="-100" dirty="0">
                <a:latin typeface="Arial"/>
                <a:cs typeface="Arial"/>
              </a:rPr>
              <a:t>end </a:t>
            </a:r>
            <a:r>
              <a:rPr sz="2400" spc="-165" dirty="0">
                <a:latin typeface="Arial"/>
                <a:cs typeface="Arial"/>
              </a:rPr>
              <a:t>use </a:t>
            </a:r>
            <a:r>
              <a:rPr sz="2400" spc="-125" dirty="0">
                <a:latin typeface="Arial"/>
                <a:cs typeface="Arial"/>
              </a:rPr>
              <a:t>is</a:t>
            </a:r>
            <a:r>
              <a:rPr sz="2400" spc="-305" dirty="0">
                <a:latin typeface="Arial"/>
                <a:cs typeface="Arial"/>
              </a:rPr>
              <a:t> </a:t>
            </a:r>
            <a:r>
              <a:rPr sz="2400" spc="-114" dirty="0">
                <a:latin typeface="Arial"/>
                <a:cs typeface="Arial"/>
              </a:rPr>
              <a:t>accomplished</a:t>
            </a:r>
            <a:endParaRPr sz="2400">
              <a:latin typeface="Arial"/>
              <a:cs typeface="Arial"/>
            </a:endParaRPr>
          </a:p>
          <a:p>
            <a:pPr marL="241300" marR="5080" indent="-228600">
              <a:lnSpc>
                <a:spcPts val="2630"/>
              </a:lnSpc>
              <a:spcBef>
                <a:spcPts val="500"/>
              </a:spcBef>
              <a:buChar char="•"/>
              <a:tabLst>
                <a:tab pos="241300" algn="l"/>
              </a:tabLst>
            </a:pPr>
            <a:r>
              <a:rPr sz="2400" spc="-265" dirty="0">
                <a:latin typeface="Arial"/>
                <a:cs typeface="Arial"/>
              </a:rPr>
              <a:t>Cases </a:t>
            </a:r>
            <a:r>
              <a:rPr sz="2400" spc="-10" dirty="0">
                <a:latin typeface="Arial"/>
                <a:cs typeface="Arial"/>
              </a:rPr>
              <a:t>of </a:t>
            </a:r>
            <a:r>
              <a:rPr sz="2400" spc="-55" dirty="0">
                <a:latin typeface="Arial"/>
                <a:cs typeface="Arial"/>
              </a:rPr>
              <a:t>restructuring </a:t>
            </a:r>
            <a:r>
              <a:rPr sz="2400" spc="260" dirty="0">
                <a:latin typeface="Arial"/>
                <a:cs typeface="Arial"/>
              </a:rPr>
              <a:t>/</a:t>
            </a:r>
            <a:r>
              <a:rPr sz="2400" spc="-235" dirty="0">
                <a:latin typeface="Arial"/>
                <a:cs typeface="Arial"/>
              </a:rPr>
              <a:t> </a:t>
            </a:r>
            <a:r>
              <a:rPr sz="2400" spc="-100" dirty="0">
                <a:latin typeface="Arial"/>
                <a:cs typeface="Arial"/>
              </a:rPr>
              <a:t>rephrasing </a:t>
            </a:r>
            <a:r>
              <a:rPr sz="2400" spc="-114" dirty="0">
                <a:latin typeface="Arial"/>
                <a:cs typeface="Arial"/>
              </a:rPr>
              <a:t>and </a:t>
            </a:r>
            <a:r>
              <a:rPr sz="2400" spc="-50" dirty="0">
                <a:latin typeface="Arial"/>
                <a:cs typeface="Arial"/>
              </a:rPr>
              <a:t>additional  </a:t>
            </a:r>
            <a:r>
              <a:rPr sz="2400" spc="-65" dirty="0">
                <a:latin typeface="Arial"/>
                <a:cs typeface="Arial"/>
              </a:rPr>
              <a:t>funding </a:t>
            </a:r>
            <a:r>
              <a:rPr sz="2400" spc="20" dirty="0">
                <a:latin typeface="Arial"/>
                <a:cs typeface="Arial"/>
              </a:rPr>
              <a:t>to </a:t>
            </a:r>
            <a:r>
              <a:rPr sz="2400" spc="-110" dirty="0">
                <a:latin typeface="Arial"/>
                <a:cs typeface="Arial"/>
              </a:rPr>
              <a:t>be </a:t>
            </a:r>
            <a:r>
              <a:rPr sz="2400" spc="-114" dirty="0">
                <a:latin typeface="Arial"/>
                <a:cs typeface="Arial"/>
              </a:rPr>
              <a:t>examined</a:t>
            </a:r>
            <a:r>
              <a:rPr sz="2400" spc="-390" dirty="0">
                <a:latin typeface="Arial"/>
                <a:cs typeface="Arial"/>
              </a:rPr>
              <a:t> </a:t>
            </a:r>
            <a:r>
              <a:rPr sz="2400" spc="-75" dirty="0">
                <a:latin typeface="Arial"/>
                <a:cs typeface="Arial"/>
              </a:rPr>
              <a:t>carefully</a:t>
            </a:r>
            <a:endParaRPr sz="2400">
              <a:latin typeface="Arial"/>
              <a:cs typeface="Arial"/>
            </a:endParaRPr>
          </a:p>
        </p:txBody>
      </p:sp>
      <p:sp>
        <p:nvSpPr>
          <p:cNvPr id="6" name="object 6"/>
          <p:cNvSpPr/>
          <p:nvPr/>
        </p:nvSpPr>
        <p:spPr>
          <a:xfrm>
            <a:off x="1037844" y="1124711"/>
            <a:ext cx="2641600" cy="1286510"/>
          </a:xfrm>
          <a:custGeom>
            <a:avLst/>
            <a:gdLst/>
            <a:ahLst/>
            <a:cxnLst/>
            <a:rect l="l" t="t" r="r" b="b"/>
            <a:pathLst>
              <a:path w="2641600" h="1286510">
                <a:moveTo>
                  <a:pt x="2426716" y="0"/>
                </a:moveTo>
                <a:lnTo>
                  <a:pt x="214375" y="0"/>
                </a:lnTo>
                <a:lnTo>
                  <a:pt x="165223" y="5663"/>
                </a:lnTo>
                <a:lnTo>
                  <a:pt x="120102" y="21795"/>
                </a:lnTo>
                <a:lnTo>
                  <a:pt x="80297" y="47106"/>
                </a:lnTo>
                <a:lnTo>
                  <a:pt x="47098" y="80308"/>
                </a:lnTo>
                <a:lnTo>
                  <a:pt x="21790" y="120113"/>
                </a:lnTo>
                <a:lnTo>
                  <a:pt x="5662" y="165231"/>
                </a:lnTo>
                <a:lnTo>
                  <a:pt x="0" y="214375"/>
                </a:lnTo>
                <a:lnTo>
                  <a:pt x="0" y="1071879"/>
                </a:lnTo>
                <a:lnTo>
                  <a:pt x="5662" y="1121024"/>
                </a:lnTo>
                <a:lnTo>
                  <a:pt x="21790" y="1166142"/>
                </a:lnTo>
                <a:lnTo>
                  <a:pt x="47098" y="1205947"/>
                </a:lnTo>
                <a:lnTo>
                  <a:pt x="80297" y="1239149"/>
                </a:lnTo>
                <a:lnTo>
                  <a:pt x="120102" y="1264460"/>
                </a:lnTo>
                <a:lnTo>
                  <a:pt x="165223" y="1280592"/>
                </a:lnTo>
                <a:lnTo>
                  <a:pt x="214375" y="1286255"/>
                </a:lnTo>
                <a:lnTo>
                  <a:pt x="2426716" y="1286255"/>
                </a:lnTo>
                <a:lnTo>
                  <a:pt x="2475860" y="1280592"/>
                </a:lnTo>
                <a:lnTo>
                  <a:pt x="2520978" y="1264460"/>
                </a:lnTo>
                <a:lnTo>
                  <a:pt x="2560783" y="1239149"/>
                </a:lnTo>
                <a:lnTo>
                  <a:pt x="2593985" y="1205947"/>
                </a:lnTo>
                <a:lnTo>
                  <a:pt x="2619296" y="1166142"/>
                </a:lnTo>
                <a:lnTo>
                  <a:pt x="2635428" y="1121024"/>
                </a:lnTo>
                <a:lnTo>
                  <a:pt x="2641092" y="1071879"/>
                </a:lnTo>
                <a:lnTo>
                  <a:pt x="2641092" y="214375"/>
                </a:lnTo>
                <a:lnTo>
                  <a:pt x="2635428" y="165231"/>
                </a:lnTo>
                <a:lnTo>
                  <a:pt x="2619296" y="120113"/>
                </a:lnTo>
                <a:lnTo>
                  <a:pt x="2593985" y="80308"/>
                </a:lnTo>
                <a:lnTo>
                  <a:pt x="2560783" y="47106"/>
                </a:lnTo>
                <a:lnTo>
                  <a:pt x="2520978" y="21795"/>
                </a:lnTo>
                <a:lnTo>
                  <a:pt x="2475860" y="5663"/>
                </a:lnTo>
                <a:lnTo>
                  <a:pt x="2426716" y="0"/>
                </a:lnTo>
                <a:close/>
              </a:path>
            </a:pathLst>
          </a:custGeom>
          <a:solidFill>
            <a:srgbClr val="5B9BD4"/>
          </a:solidFill>
        </p:spPr>
        <p:txBody>
          <a:bodyPr wrap="square" lIns="0" tIns="0" rIns="0" bIns="0" rtlCol="0"/>
          <a:lstStyle/>
          <a:p>
            <a:endParaRPr/>
          </a:p>
        </p:txBody>
      </p:sp>
      <p:sp>
        <p:nvSpPr>
          <p:cNvPr id="7" name="object 7"/>
          <p:cNvSpPr/>
          <p:nvPr/>
        </p:nvSpPr>
        <p:spPr>
          <a:xfrm>
            <a:off x="1037844" y="1124711"/>
            <a:ext cx="2641600" cy="1286510"/>
          </a:xfrm>
          <a:custGeom>
            <a:avLst/>
            <a:gdLst/>
            <a:ahLst/>
            <a:cxnLst/>
            <a:rect l="l" t="t" r="r" b="b"/>
            <a:pathLst>
              <a:path w="2641600" h="1286510">
                <a:moveTo>
                  <a:pt x="0" y="214375"/>
                </a:moveTo>
                <a:lnTo>
                  <a:pt x="5662" y="165231"/>
                </a:lnTo>
                <a:lnTo>
                  <a:pt x="21790" y="120113"/>
                </a:lnTo>
                <a:lnTo>
                  <a:pt x="47098" y="80308"/>
                </a:lnTo>
                <a:lnTo>
                  <a:pt x="80297" y="47106"/>
                </a:lnTo>
                <a:lnTo>
                  <a:pt x="120102" y="21795"/>
                </a:lnTo>
                <a:lnTo>
                  <a:pt x="165223" y="5663"/>
                </a:lnTo>
                <a:lnTo>
                  <a:pt x="214375" y="0"/>
                </a:lnTo>
                <a:lnTo>
                  <a:pt x="2426716" y="0"/>
                </a:lnTo>
                <a:lnTo>
                  <a:pt x="2475860" y="5663"/>
                </a:lnTo>
                <a:lnTo>
                  <a:pt x="2520978" y="21795"/>
                </a:lnTo>
                <a:lnTo>
                  <a:pt x="2560783" y="47106"/>
                </a:lnTo>
                <a:lnTo>
                  <a:pt x="2593985" y="80308"/>
                </a:lnTo>
                <a:lnTo>
                  <a:pt x="2619296" y="120113"/>
                </a:lnTo>
                <a:lnTo>
                  <a:pt x="2635428" y="165231"/>
                </a:lnTo>
                <a:lnTo>
                  <a:pt x="2641092" y="214375"/>
                </a:lnTo>
                <a:lnTo>
                  <a:pt x="2641092" y="1071879"/>
                </a:lnTo>
                <a:lnTo>
                  <a:pt x="2635428" y="1121024"/>
                </a:lnTo>
                <a:lnTo>
                  <a:pt x="2619296" y="1166142"/>
                </a:lnTo>
                <a:lnTo>
                  <a:pt x="2593985" y="1205947"/>
                </a:lnTo>
                <a:lnTo>
                  <a:pt x="2560783" y="1239149"/>
                </a:lnTo>
                <a:lnTo>
                  <a:pt x="2520978" y="1264460"/>
                </a:lnTo>
                <a:lnTo>
                  <a:pt x="2475860" y="1280592"/>
                </a:lnTo>
                <a:lnTo>
                  <a:pt x="2426716" y="1286255"/>
                </a:lnTo>
                <a:lnTo>
                  <a:pt x="214375" y="1286255"/>
                </a:lnTo>
                <a:lnTo>
                  <a:pt x="165223" y="1280592"/>
                </a:lnTo>
                <a:lnTo>
                  <a:pt x="120102" y="1264460"/>
                </a:lnTo>
                <a:lnTo>
                  <a:pt x="80297" y="1239149"/>
                </a:lnTo>
                <a:lnTo>
                  <a:pt x="47098" y="1205947"/>
                </a:lnTo>
                <a:lnTo>
                  <a:pt x="21790" y="1166142"/>
                </a:lnTo>
                <a:lnTo>
                  <a:pt x="5662" y="1121024"/>
                </a:lnTo>
                <a:lnTo>
                  <a:pt x="0" y="1071879"/>
                </a:lnTo>
                <a:lnTo>
                  <a:pt x="0" y="214375"/>
                </a:lnTo>
                <a:close/>
              </a:path>
            </a:pathLst>
          </a:custGeom>
          <a:ln w="12191">
            <a:solidFill>
              <a:srgbClr val="FFFFFF"/>
            </a:solidFill>
          </a:ln>
        </p:spPr>
        <p:txBody>
          <a:bodyPr wrap="square" lIns="0" tIns="0" rIns="0" bIns="0" rtlCol="0"/>
          <a:lstStyle/>
          <a:p>
            <a:endParaRPr/>
          </a:p>
        </p:txBody>
      </p:sp>
      <p:sp>
        <p:nvSpPr>
          <p:cNvPr id="8" name="object 8"/>
          <p:cNvSpPr txBox="1"/>
          <p:nvPr/>
        </p:nvSpPr>
        <p:spPr>
          <a:xfrm>
            <a:off x="1200708" y="1201673"/>
            <a:ext cx="2318385" cy="1060450"/>
          </a:xfrm>
          <a:prstGeom prst="rect">
            <a:avLst/>
          </a:prstGeom>
        </p:spPr>
        <p:txBody>
          <a:bodyPr vert="horz" wrap="square" lIns="0" tIns="43815" rIns="0" bIns="0" rtlCol="0">
            <a:spAutoFit/>
          </a:bodyPr>
          <a:lstStyle/>
          <a:p>
            <a:pPr marL="12065" marR="5080" algn="ctr">
              <a:lnSpc>
                <a:spcPct val="91500"/>
              </a:lnSpc>
              <a:spcBef>
                <a:spcPts val="345"/>
              </a:spcBef>
            </a:pPr>
            <a:r>
              <a:rPr sz="2400" spc="-50" dirty="0">
                <a:solidFill>
                  <a:srgbClr val="FFFFFF"/>
                </a:solidFill>
                <a:latin typeface="Arial"/>
                <a:cs typeface="Arial"/>
              </a:rPr>
              <a:t>Additional</a:t>
            </a:r>
            <a:r>
              <a:rPr sz="2400" spc="-215" dirty="0">
                <a:solidFill>
                  <a:srgbClr val="FFFFFF"/>
                </a:solidFill>
                <a:latin typeface="Arial"/>
                <a:cs typeface="Arial"/>
              </a:rPr>
              <a:t> </a:t>
            </a:r>
            <a:r>
              <a:rPr sz="2400" spc="-65" dirty="0">
                <a:solidFill>
                  <a:srgbClr val="FFFFFF"/>
                </a:solidFill>
                <a:latin typeface="Arial"/>
                <a:cs typeface="Arial"/>
              </a:rPr>
              <a:t>funding  </a:t>
            </a:r>
            <a:r>
              <a:rPr sz="2400" spc="-30" dirty="0">
                <a:solidFill>
                  <a:srgbClr val="FFFFFF"/>
                </a:solidFill>
                <a:latin typeface="Arial"/>
                <a:cs typeface="Arial"/>
              </a:rPr>
              <a:t>in </a:t>
            </a:r>
            <a:r>
              <a:rPr sz="2400" spc="-130" dirty="0">
                <a:solidFill>
                  <a:srgbClr val="FFFFFF"/>
                </a:solidFill>
                <a:latin typeface="Arial"/>
                <a:cs typeface="Arial"/>
              </a:rPr>
              <a:t>stressed  </a:t>
            </a:r>
            <a:r>
              <a:rPr sz="2400" spc="-120" dirty="0">
                <a:solidFill>
                  <a:srgbClr val="FFFFFF"/>
                </a:solidFill>
                <a:latin typeface="Arial"/>
                <a:cs typeface="Arial"/>
              </a:rPr>
              <a:t>accounts</a:t>
            </a:r>
            <a:endParaRPr sz="2400">
              <a:latin typeface="Arial"/>
              <a:cs typeface="Arial"/>
            </a:endParaRPr>
          </a:p>
        </p:txBody>
      </p:sp>
      <p:sp>
        <p:nvSpPr>
          <p:cNvPr id="9" name="object 9"/>
          <p:cNvSpPr/>
          <p:nvPr/>
        </p:nvSpPr>
        <p:spPr>
          <a:xfrm>
            <a:off x="0" y="0"/>
            <a:ext cx="12189460" cy="762000"/>
          </a:xfrm>
          <a:custGeom>
            <a:avLst/>
            <a:gdLst/>
            <a:ahLst/>
            <a:cxnLst/>
            <a:rect l="l" t="t" r="r" b="b"/>
            <a:pathLst>
              <a:path w="12189460" h="762000">
                <a:moveTo>
                  <a:pt x="0" y="762000"/>
                </a:moveTo>
                <a:lnTo>
                  <a:pt x="12188952" y="762000"/>
                </a:lnTo>
                <a:lnTo>
                  <a:pt x="12188952" y="0"/>
                </a:lnTo>
                <a:lnTo>
                  <a:pt x="0" y="0"/>
                </a:lnTo>
                <a:lnTo>
                  <a:pt x="0" y="762000"/>
                </a:lnTo>
                <a:close/>
              </a:path>
            </a:pathLst>
          </a:custGeom>
          <a:solidFill>
            <a:srgbClr val="404040"/>
          </a:solidFill>
        </p:spPr>
        <p:txBody>
          <a:bodyPr wrap="square" lIns="0" tIns="0" rIns="0" bIns="0" rtlCol="0"/>
          <a:lstStyle/>
          <a:p>
            <a:endParaRPr/>
          </a:p>
        </p:txBody>
      </p:sp>
      <p:sp>
        <p:nvSpPr>
          <p:cNvPr id="10" name="object 10"/>
          <p:cNvSpPr txBox="1">
            <a:spLocks noGrp="1"/>
          </p:cNvSpPr>
          <p:nvPr>
            <p:ph type="title"/>
          </p:nvPr>
        </p:nvSpPr>
        <p:spPr>
          <a:xfrm>
            <a:off x="3300856" y="711"/>
            <a:ext cx="6605144" cy="635000"/>
          </a:xfrm>
          <a:prstGeom prst="rect">
            <a:avLst/>
          </a:prstGeom>
        </p:spPr>
        <p:txBody>
          <a:bodyPr vert="horz" wrap="square" lIns="0" tIns="12065" rIns="0" bIns="0" rtlCol="0">
            <a:spAutoFit/>
          </a:bodyPr>
          <a:lstStyle/>
          <a:p>
            <a:pPr marL="15875">
              <a:lnSpc>
                <a:spcPct val="100000"/>
              </a:lnSpc>
              <a:spcBef>
                <a:spcPts val="95"/>
              </a:spcBef>
            </a:pPr>
            <a:r>
              <a:rPr spc="-170" dirty="0"/>
              <a:t>Account </a:t>
            </a:r>
            <a:r>
              <a:rPr spc="-135" dirty="0"/>
              <a:t>Operation</a:t>
            </a:r>
            <a:r>
              <a:rPr spc="-315" dirty="0"/>
              <a:t> </a:t>
            </a:r>
            <a:r>
              <a:rPr spc="-215" dirty="0" smtClean="0"/>
              <a:t>Related</a:t>
            </a:r>
            <a:r>
              <a:rPr lang="en-IN" spc="-215" dirty="0" smtClean="0"/>
              <a:t>-7/10 </a:t>
            </a:r>
            <a:endParaRPr spc="-215" dirty="0"/>
          </a:p>
        </p:txBody>
      </p:sp>
      <p:sp>
        <p:nvSpPr>
          <p:cNvPr id="11" name="object 11"/>
          <p:cNvSpPr/>
          <p:nvPr/>
        </p:nvSpPr>
        <p:spPr>
          <a:xfrm>
            <a:off x="1018032" y="2802671"/>
            <a:ext cx="2601467" cy="1709808"/>
          </a:xfrm>
          <a:prstGeom prst="rect">
            <a:avLst/>
          </a:prstGeom>
          <a:blipFill>
            <a:blip r:embed="rId3" cstate="print"/>
            <a:stretch>
              <a:fillRect/>
            </a:stretch>
          </a:blipFill>
        </p:spPr>
        <p:txBody>
          <a:bodyPr wrap="square" lIns="0" tIns="0" rIns="0" bIns="0" rtlCol="0"/>
          <a:lstStyle/>
          <a:p>
            <a:endParaRPr/>
          </a:p>
        </p:txBody>
      </p:sp>
      <p:sp>
        <p:nvSpPr>
          <p:cNvPr id="12" name="Date Placeholder 11"/>
          <p:cNvSpPr>
            <a:spLocks noGrp="1"/>
          </p:cNvSpPr>
          <p:nvPr>
            <p:ph type="dt" sz="half" idx="6"/>
          </p:nvPr>
        </p:nvSpPr>
        <p:spPr/>
        <p:txBody>
          <a:bodyPr/>
          <a:lstStyle/>
          <a:p>
            <a:r>
              <a:rPr lang="en-US" smtClean="0"/>
              <a:t>01/04/2018 DOON</a:t>
            </a:r>
            <a:endParaRPr lang="en-US"/>
          </a:p>
        </p:txBody>
      </p:sp>
      <p:sp>
        <p:nvSpPr>
          <p:cNvPr id="13" name="Footer Placeholder 12"/>
          <p:cNvSpPr>
            <a:spLocks noGrp="1"/>
          </p:cNvSpPr>
          <p:nvPr>
            <p:ph type="ftr" sz="quarter" idx="5"/>
          </p:nvPr>
        </p:nvSpPr>
        <p:spPr/>
        <p:txBody>
          <a:bodyPr/>
          <a:lstStyle/>
          <a:p>
            <a:r>
              <a:rPr lang="en-IN" smtClean="0"/>
              <a:t>CA Amresh Overview of Bank Audits 18</a:t>
            </a:r>
            <a:endParaRPr lang="en-IN"/>
          </a:p>
        </p:txBody>
      </p:sp>
      <p:sp>
        <p:nvSpPr>
          <p:cNvPr id="14" name="Slide Number Placeholder 13"/>
          <p:cNvSpPr>
            <a:spLocks noGrp="1"/>
          </p:cNvSpPr>
          <p:nvPr>
            <p:ph type="sldNum" sz="quarter" idx="7"/>
          </p:nvPr>
        </p:nvSpPr>
        <p:spPr/>
        <p:txBody>
          <a:bodyPr/>
          <a:lstStyle/>
          <a:p>
            <a:fld id="{B6F15528-21DE-4FAA-801E-634DDDAF4B2B}" type="slidenum">
              <a:rPr lang="en-IN" smtClean="0"/>
              <a:pPr/>
              <a:t>37</a:t>
            </a:fld>
            <a:endParaRPr lang="en-IN"/>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592067" y="1126236"/>
            <a:ext cx="7830820" cy="4753610"/>
          </a:xfrm>
          <a:custGeom>
            <a:avLst/>
            <a:gdLst/>
            <a:ahLst/>
            <a:cxnLst/>
            <a:rect l="l" t="t" r="r" b="b"/>
            <a:pathLst>
              <a:path w="7830820" h="4753610">
                <a:moveTo>
                  <a:pt x="7038086" y="0"/>
                </a:moveTo>
                <a:lnTo>
                  <a:pt x="0" y="0"/>
                </a:lnTo>
                <a:lnTo>
                  <a:pt x="0" y="4753356"/>
                </a:lnTo>
                <a:lnTo>
                  <a:pt x="7038086" y="4753356"/>
                </a:lnTo>
                <a:lnTo>
                  <a:pt x="7086344" y="4751910"/>
                </a:lnTo>
                <a:lnTo>
                  <a:pt x="7133838" y="4747627"/>
                </a:lnTo>
                <a:lnTo>
                  <a:pt x="7180484" y="4740591"/>
                </a:lnTo>
                <a:lnTo>
                  <a:pt x="7226200" y="4730884"/>
                </a:lnTo>
                <a:lnTo>
                  <a:pt x="7270904" y="4718589"/>
                </a:lnTo>
                <a:lnTo>
                  <a:pt x="7314511" y="4703790"/>
                </a:lnTo>
                <a:lnTo>
                  <a:pt x="7356940" y="4686568"/>
                </a:lnTo>
                <a:lnTo>
                  <a:pt x="7398106" y="4667007"/>
                </a:lnTo>
                <a:lnTo>
                  <a:pt x="7437929" y="4645189"/>
                </a:lnTo>
                <a:lnTo>
                  <a:pt x="7476323" y="4621198"/>
                </a:lnTo>
                <a:lnTo>
                  <a:pt x="7513208" y="4595117"/>
                </a:lnTo>
                <a:lnTo>
                  <a:pt x="7548499" y="4567028"/>
                </a:lnTo>
                <a:lnTo>
                  <a:pt x="7582114" y="4537014"/>
                </a:lnTo>
                <a:lnTo>
                  <a:pt x="7613970" y="4505158"/>
                </a:lnTo>
                <a:lnTo>
                  <a:pt x="7643984" y="4471543"/>
                </a:lnTo>
                <a:lnTo>
                  <a:pt x="7672073" y="4436252"/>
                </a:lnTo>
                <a:lnTo>
                  <a:pt x="7698154" y="4399367"/>
                </a:lnTo>
                <a:lnTo>
                  <a:pt x="7722145" y="4360973"/>
                </a:lnTo>
                <a:lnTo>
                  <a:pt x="7743963" y="4321150"/>
                </a:lnTo>
                <a:lnTo>
                  <a:pt x="7763524" y="4279984"/>
                </a:lnTo>
                <a:lnTo>
                  <a:pt x="7780746" y="4237555"/>
                </a:lnTo>
                <a:lnTo>
                  <a:pt x="7795545" y="4193948"/>
                </a:lnTo>
                <a:lnTo>
                  <a:pt x="7807840" y="4149244"/>
                </a:lnTo>
                <a:lnTo>
                  <a:pt x="7817547" y="4103528"/>
                </a:lnTo>
                <a:lnTo>
                  <a:pt x="7824583" y="4056882"/>
                </a:lnTo>
                <a:lnTo>
                  <a:pt x="7828866" y="4009388"/>
                </a:lnTo>
                <a:lnTo>
                  <a:pt x="7830311" y="3961129"/>
                </a:lnTo>
                <a:lnTo>
                  <a:pt x="7830311" y="792226"/>
                </a:lnTo>
                <a:lnTo>
                  <a:pt x="7828866" y="743967"/>
                </a:lnTo>
                <a:lnTo>
                  <a:pt x="7824583" y="696473"/>
                </a:lnTo>
                <a:lnTo>
                  <a:pt x="7817547" y="649827"/>
                </a:lnTo>
                <a:lnTo>
                  <a:pt x="7807840" y="604111"/>
                </a:lnTo>
                <a:lnTo>
                  <a:pt x="7795545" y="559407"/>
                </a:lnTo>
                <a:lnTo>
                  <a:pt x="7780746" y="515800"/>
                </a:lnTo>
                <a:lnTo>
                  <a:pt x="7763524" y="473371"/>
                </a:lnTo>
                <a:lnTo>
                  <a:pt x="7743963" y="432205"/>
                </a:lnTo>
                <a:lnTo>
                  <a:pt x="7722145" y="392382"/>
                </a:lnTo>
                <a:lnTo>
                  <a:pt x="7698154" y="353988"/>
                </a:lnTo>
                <a:lnTo>
                  <a:pt x="7672073" y="317103"/>
                </a:lnTo>
                <a:lnTo>
                  <a:pt x="7643984" y="281812"/>
                </a:lnTo>
                <a:lnTo>
                  <a:pt x="7613970" y="248197"/>
                </a:lnTo>
                <a:lnTo>
                  <a:pt x="7582114" y="216341"/>
                </a:lnTo>
                <a:lnTo>
                  <a:pt x="7548499" y="186327"/>
                </a:lnTo>
                <a:lnTo>
                  <a:pt x="7513208" y="158238"/>
                </a:lnTo>
                <a:lnTo>
                  <a:pt x="7476323" y="132157"/>
                </a:lnTo>
                <a:lnTo>
                  <a:pt x="7437929" y="108166"/>
                </a:lnTo>
                <a:lnTo>
                  <a:pt x="7398106" y="86348"/>
                </a:lnTo>
                <a:lnTo>
                  <a:pt x="7356940" y="66787"/>
                </a:lnTo>
                <a:lnTo>
                  <a:pt x="7314511" y="49565"/>
                </a:lnTo>
                <a:lnTo>
                  <a:pt x="7270904" y="34766"/>
                </a:lnTo>
                <a:lnTo>
                  <a:pt x="7226200" y="22471"/>
                </a:lnTo>
                <a:lnTo>
                  <a:pt x="7180484" y="12764"/>
                </a:lnTo>
                <a:lnTo>
                  <a:pt x="7133838" y="5728"/>
                </a:lnTo>
                <a:lnTo>
                  <a:pt x="7086344" y="1445"/>
                </a:lnTo>
                <a:lnTo>
                  <a:pt x="7038086" y="0"/>
                </a:lnTo>
                <a:close/>
              </a:path>
            </a:pathLst>
          </a:custGeom>
          <a:solidFill>
            <a:srgbClr val="E0E0E0">
              <a:alpha val="90194"/>
            </a:srgbClr>
          </a:solidFill>
        </p:spPr>
        <p:txBody>
          <a:bodyPr wrap="square" lIns="0" tIns="0" rIns="0" bIns="0" rtlCol="0"/>
          <a:lstStyle/>
          <a:p>
            <a:endParaRPr/>
          </a:p>
        </p:txBody>
      </p:sp>
      <p:sp>
        <p:nvSpPr>
          <p:cNvPr id="3" name="object 3"/>
          <p:cNvSpPr/>
          <p:nvPr/>
        </p:nvSpPr>
        <p:spPr>
          <a:xfrm>
            <a:off x="3592067" y="1126236"/>
            <a:ext cx="7830820" cy="4753610"/>
          </a:xfrm>
          <a:custGeom>
            <a:avLst/>
            <a:gdLst/>
            <a:ahLst/>
            <a:cxnLst/>
            <a:rect l="l" t="t" r="r" b="b"/>
            <a:pathLst>
              <a:path w="7830820" h="4753610">
                <a:moveTo>
                  <a:pt x="7830311" y="792226"/>
                </a:moveTo>
                <a:lnTo>
                  <a:pt x="7830311" y="3961129"/>
                </a:lnTo>
                <a:lnTo>
                  <a:pt x="7828866" y="4009388"/>
                </a:lnTo>
                <a:lnTo>
                  <a:pt x="7824583" y="4056882"/>
                </a:lnTo>
                <a:lnTo>
                  <a:pt x="7817547" y="4103528"/>
                </a:lnTo>
                <a:lnTo>
                  <a:pt x="7807840" y="4149244"/>
                </a:lnTo>
                <a:lnTo>
                  <a:pt x="7795545" y="4193948"/>
                </a:lnTo>
                <a:lnTo>
                  <a:pt x="7780746" y="4237555"/>
                </a:lnTo>
                <a:lnTo>
                  <a:pt x="7763524" y="4279984"/>
                </a:lnTo>
                <a:lnTo>
                  <a:pt x="7743963" y="4321150"/>
                </a:lnTo>
                <a:lnTo>
                  <a:pt x="7722145" y="4360973"/>
                </a:lnTo>
                <a:lnTo>
                  <a:pt x="7698154" y="4399367"/>
                </a:lnTo>
                <a:lnTo>
                  <a:pt x="7672073" y="4436252"/>
                </a:lnTo>
                <a:lnTo>
                  <a:pt x="7643984" y="4471543"/>
                </a:lnTo>
                <a:lnTo>
                  <a:pt x="7613970" y="4505158"/>
                </a:lnTo>
                <a:lnTo>
                  <a:pt x="7582114" y="4537014"/>
                </a:lnTo>
                <a:lnTo>
                  <a:pt x="7548499" y="4567028"/>
                </a:lnTo>
                <a:lnTo>
                  <a:pt x="7513208" y="4595117"/>
                </a:lnTo>
                <a:lnTo>
                  <a:pt x="7476323" y="4621198"/>
                </a:lnTo>
                <a:lnTo>
                  <a:pt x="7437929" y="4645189"/>
                </a:lnTo>
                <a:lnTo>
                  <a:pt x="7398106" y="4667007"/>
                </a:lnTo>
                <a:lnTo>
                  <a:pt x="7356940" y="4686568"/>
                </a:lnTo>
                <a:lnTo>
                  <a:pt x="7314511" y="4703790"/>
                </a:lnTo>
                <a:lnTo>
                  <a:pt x="7270904" y="4718589"/>
                </a:lnTo>
                <a:lnTo>
                  <a:pt x="7226200" y="4730884"/>
                </a:lnTo>
                <a:lnTo>
                  <a:pt x="7180484" y="4740591"/>
                </a:lnTo>
                <a:lnTo>
                  <a:pt x="7133838" y="4747627"/>
                </a:lnTo>
                <a:lnTo>
                  <a:pt x="7086344" y="4751910"/>
                </a:lnTo>
                <a:lnTo>
                  <a:pt x="7038086" y="4753356"/>
                </a:lnTo>
                <a:lnTo>
                  <a:pt x="0" y="4753356"/>
                </a:lnTo>
                <a:lnTo>
                  <a:pt x="0" y="0"/>
                </a:lnTo>
                <a:lnTo>
                  <a:pt x="7038086" y="0"/>
                </a:lnTo>
                <a:lnTo>
                  <a:pt x="7086344" y="1445"/>
                </a:lnTo>
                <a:lnTo>
                  <a:pt x="7133838" y="5728"/>
                </a:lnTo>
                <a:lnTo>
                  <a:pt x="7180484" y="12764"/>
                </a:lnTo>
                <a:lnTo>
                  <a:pt x="7226200" y="22471"/>
                </a:lnTo>
                <a:lnTo>
                  <a:pt x="7270904" y="34766"/>
                </a:lnTo>
                <a:lnTo>
                  <a:pt x="7314511" y="49565"/>
                </a:lnTo>
                <a:lnTo>
                  <a:pt x="7356940" y="66787"/>
                </a:lnTo>
                <a:lnTo>
                  <a:pt x="7398106" y="86348"/>
                </a:lnTo>
                <a:lnTo>
                  <a:pt x="7437929" y="108166"/>
                </a:lnTo>
                <a:lnTo>
                  <a:pt x="7476323" y="132157"/>
                </a:lnTo>
                <a:lnTo>
                  <a:pt x="7513208" y="158238"/>
                </a:lnTo>
                <a:lnTo>
                  <a:pt x="7548499" y="186327"/>
                </a:lnTo>
                <a:lnTo>
                  <a:pt x="7582114" y="216341"/>
                </a:lnTo>
                <a:lnTo>
                  <a:pt x="7613970" y="248197"/>
                </a:lnTo>
                <a:lnTo>
                  <a:pt x="7643984" y="281812"/>
                </a:lnTo>
                <a:lnTo>
                  <a:pt x="7672073" y="317103"/>
                </a:lnTo>
                <a:lnTo>
                  <a:pt x="7698154" y="353988"/>
                </a:lnTo>
                <a:lnTo>
                  <a:pt x="7722145" y="392382"/>
                </a:lnTo>
                <a:lnTo>
                  <a:pt x="7743963" y="432205"/>
                </a:lnTo>
                <a:lnTo>
                  <a:pt x="7763524" y="473371"/>
                </a:lnTo>
                <a:lnTo>
                  <a:pt x="7780746" y="515800"/>
                </a:lnTo>
                <a:lnTo>
                  <a:pt x="7795545" y="559407"/>
                </a:lnTo>
                <a:lnTo>
                  <a:pt x="7807840" y="604111"/>
                </a:lnTo>
                <a:lnTo>
                  <a:pt x="7817547" y="649827"/>
                </a:lnTo>
                <a:lnTo>
                  <a:pt x="7824583" y="696473"/>
                </a:lnTo>
                <a:lnTo>
                  <a:pt x="7828866" y="743967"/>
                </a:lnTo>
                <a:lnTo>
                  <a:pt x="7830311" y="792226"/>
                </a:lnTo>
                <a:close/>
              </a:path>
            </a:pathLst>
          </a:custGeom>
          <a:ln w="12192">
            <a:solidFill>
              <a:srgbClr val="E0E0E0"/>
            </a:solidFill>
          </a:ln>
        </p:spPr>
        <p:txBody>
          <a:bodyPr wrap="square" lIns="0" tIns="0" rIns="0" bIns="0" rtlCol="0"/>
          <a:lstStyle/>
          <a:p>
            <a:endParaRPr/>
          </a:p>
        </p:txBody>
      </p:sp>
      <p:sp>
        <p:nvSpPr>
          <p:cNvPr id="4" name="object 4"/>
          <p:cNvSpPr txBox="1"/>
          <p:nvPr/>
        </p:nvSpPr>
        <p:spPr>
          <a:xfrm>
            <a:off x="3827526" y="1377187"/>
            <a:ext cx="7069455" cy="1477010"/>
          </a:xfrm>
          <a:prstGeom prst="rect">
            <a:avLst/>
          </a:prstGeom>
        </p:spPr>
        <p:txBody>
          <a:bodyPr vert="horz" wrap="square" lIns="0" tIns="36830" rIns="0" bIns="0" rtlCol="0">
            <a:spAutoFit/>
          </a:bodyPr>
          <a:lstStyle/>
          <a:p>
            <a:pPr marL="12700">
              <a:lnSpc>
                <a:spcPct val="100000"/>
              </a:lnSpc>
              <a:spcBef>
                <a:spcPts val="290"/>
              </a:spcBef>
            </a:pPr>
            <a:r>
              <a:rPr sz="2400" b="1" spc="-125" dirty="0">
                <a:latin typeface="Trebuchet MS"/>
                <a:cs typeface="Trebuchet MS"/>
              </a:rPr>
              <a:t>Risk</a:t>
            </a:r>
            <a:endParaRPr sz="2400">
              <a:latin typeface="Trebuchet MS"/>
              <a:cs typeface="Trebuchet MS"/>
            </a:endParaRPr>
          </a:p>
          <a:p>
            <a:pPr marL="241300" marR="5080" indent="-228600" algn="just">
              <a:lnSpc>
                <a:spcPts val="2640"/>
              </a:lnSpc>
              <a:spcBef>
                <a:spcPts val="480"/>
              </a:spcBef>
            </a:pPr>
            <a:r>
              <a:rPr sz="2400" spc="-125" dirty="0">
                <a:latin typeface="Arial"/>
                <a:cs typeface="Arial"/>
              </a:rPr>
              <a:t>Adhoc </a:t>
            </a:r>
            <a:r>
              <a:rPr sz="2400" spc="20" dirty="0">
                <a:latin typeface="Arial"/>
                <a:cs typeface="Arial"/>
              </a:rPr>
              <a:t>limit </a:t>
            </a:r>
            <a:r>
              <a:rPr sz="2400" spc="-95" dirty="0">
                <a:latin typeface="Arial"/>
                <a:cs typeface="Arial"/>
              </a:rPr>
              <a:t>enhancement </a:t>
            </a:r>
            <a:r>
              <a:rPr sz="2400" spc="-110" dirty="0">
                <a:latin typeface="Arial"/>
                <a:cs typeface="Arial"/>
              </a:rPr>
              <a:t>are given </a:t>
            </a:r>
            <a:r>
              <a:rPr sz="2400" spc="20" dirty="0">
                <a:latin typeface="Arial"/>
                <a:cs typeface="Arial"/>
              </a:rPr>
              <a:t>to </a:t>
            </a:r>
            <a:r>
              <a:rPr sz="2400" spc="-60" dirty="0">
                <a:latin typeface="Arial"/>
                <a:cs typeface="Arial"/>
              </a:rPr>
              <a:t>support </a:t>
            </a:r>
            <a:r>
              <a:rPr sz="2400" spc="-45" dirty="0">
                <a:latin typeface="Arial"/>
                <a:cs typeface="Arial"/>
              </a:rPr>
              <a:t>borrower  </a:t>
            </a:r>
            <a:r>
              <a:rPr sz="2400" spc="-30" dirty="0">
                <a:latin typeface="Arial"/>
                <a:cs typeface="Arial"/>
              </a:rPr>
              <a:t>in</a:t>
            </a:r>
            <a:r>
              <a:rPr sz="2400" spc="-125" dirty="0">
                <a:latin typeface="Arial"/>
                <a:cs typeface="Arial"/>
              </a:rPr>
              <a:t> </a:t>
            </a:r>
            <a:r>
              <a:rPr sz="2400" spc="-70" dirty="0">
                <a:latin typeface="Arial"/>
                <a:cs typeface="Arial"/>
              </a:rPr>
              <a:t>times</a:t>
            </a:r>
            <a:r>
              <a:rPr sz="2400" spc="-125" dirty="0">
                <a:latin typeface="Arial"/>
                <a:cs typeface="Arial"/>
              </a:rPr>
              <a:t> </a:t>
            </a:r>
            <a:r>
              <a:rPr sz="2400" spc="-5" dirty="0">
                <a:latin typeface="Arial"/>
                <a:cs typeface="Arial"/>
              </a:rPr>
              <a:t>of</a:t>
            </a:r>
            <a:r>
              <a:rPr sz="2400" spc="-130" dirty="0">
                <a:latin typeface="Arial"/>
                <a:cs typeface="Arial"/>
              </a:rPr>
              <a:t> </a:t>
            </a:r>
            <a:r>
              <a:rPr sz="2400" spc="-140" dirty="0">
                <a:latin typeface="Arial"/>
                <a:cs typeface="Arial"/>
              </a:rPr>
              <a:t>stress</a:t>
            </a:r>
            <a:r>
              <a:rPr sz="2400" spc="-120" dirty="0">
                <a:latin typeface="Arial"/>
                <a:cs typeface="Arial"/>
              </a:rPr>
              <a:t> </a:t>
            </a:r>
            <a:r>
              <a:rPr sz="2400" spc="-90" dirty="0">
                <a:latin typeface="Arial"/>
                <a:cs typeface="Arial"/>
              </a:rPr>
              <a:t>instead</a:t>
            </a:r>
            <a:r>
              <a:rPr sz="2400" spc="-140" dirty="0">
                <a:latin typeface="Arial"/>
                <a:cs typeface="Arial"/>
              </a:rPr>
              <a:t> </a:t>
            </a:r>
            <a:r>
              <a:rPr sz="2400" spc="-5" dirty="0">
                <a:latin typeface="Arial"/>
                <a:cs typeface="Arial"/>
              </a:rPr>
              <a:t>of</a:t>
            </a:r>
            <a:r>
              <a:rPr sz="2400" spc="-130" dirty="0">
                <a:latin typeface="Arial"/>
                <a:cs typeface="Arial"/>
              </a:rPr>
              <a:t> </a:t>
            </a:r>
            <a:r>
              <a:rPr sz="2400" spc="-10" dirty="0">
                <a:latin typeface="Arial"/>
                <a:cs typeface="Arial"/>
              </a:rPr>
              <a:t>for</a:t>
            </a:r>
            <a:r>
              <a:rPr sz="2400" spc="-130" dirty="0">
                <a:latin typeface="Arial"/>
                <a:cs typeface="Arial"/>
              </a:rPr>
              <a:t> </a:t>
            </a:r>
            <a:r>
              <a:rPr sz="2400" spc="-105" dirty="0">
                <a:latin typeface="Arial"/>
                <a:cs typeface="Arial"/>
              </a:rPr>
              <a:t>genuine</a:t>
            </a:r>
            <a:r>
              <a:rPr sz="2400" spc="-120" dirty="0">
                <a:latin typeface="Arial"/>
                <a:cs typeface="Arial"/>
              </a:rPr>
              <a:t> </a:t>
            </a:r>
            <a:r>
              <a:rPr sz="2400" spc="-70" dirty="0">
                <a:latin typeface="Arial"/>
                <a:cs typeface="Arial"/>
              </a:rPr>
              <a:t>working</a:t>
            </a:r>
            <a:r>
              <a:rPr sz="2400" spc="-135" dirty="0">
                <a:latin typeface="Arial"/>
                <a:cs typeface="Arial"/>
              </a:rPr>
              <a:t> </a:t>
            </a:r>
            <a:r>
              <a:rPr sz="2400" spc="-75" dirty="0">
                <a:latin typeface="Arial"/>
                <a:cs typeface="Arial"/>
              </a:rPr>
              <a:t>capital  </a:t>
            </a:r>
            <a:r>
              <a:rPr sz="2400" spc="-140" dirty="0">
                <a:latin typeface="Arial"/>
                <a:cs typeface="Arial"/>
              </a:rPr>
              <a:t>needs </a:t>
            </a:r>
            <a:r>
              <a:rPr sz="2400" spc="-75" dirty="0">
                <a:latin typeface="Arial"/>
                <a:cs typeface="Arial"/>
              </a:rPr>
              <a:t>supported </a:t>
            </a:r>
            <a:r>
              <a:rPr sz="2400" spc="-105" dirty="0">
                <a:latin typeface="Arial"/>
                <a:cs typeface="Arial"/>
              </a:rPr>
              <a:t>by </a:t>
            </a:r>
            <a:r>
              <a:rPr sz="2400" spc="-120" dirty="0">
                <a:latin typeface="Arial"/>
                <a:cs typeface="Arial"/>
              </a:rPr>
              <a:t>increased </a:t>
            </a:r>
            <a:r>
              <a:rPr sz="2400" spc="-150" dirty="0">
                <a:latin typeface="Arial"/>
                <a:cs typeface="Arial"/>
              </a:rPr>
              <a:t>business</a:t>
            </a:r>
            <a:r>
              <a:rPr sz="2400" spc="-204" dirty="0">
                <a:latin typeface="Arial"/>
                <a:cs typeface="Arial"/>
              </a:rPr>
              <a:t> </a:t>
            </a:r>
            <a:r>
              <a:rPr sz="2400" spc="-40" dirty="0">
                <a:latin typeface="Arial"/>
                <a:cs typeface="Arial"/>
              </a:rPr>
              <a:t>activity</a:t>
            </a:r>
            <a:endParaRPr sz="2400">
              <a:latin typeface="Arial"/>
              <a:cs typeface="Arial"/>
            </a:endParaRPr>
          </a:p>
        </p:txBody>
      </p:sp>
      <p:sp>
        <p:nvSpPr>
          <p:cNvPr id="5" name="object 5"/>
          <p:cNvSpPr txBox="1"/>
          <p:nvPr/>
        </p:nvSpPr>
        <p:spPr>
          <a:xfrm>
            <a:off x="3827526" y="3217240"/>
            <a:ext cx="6981190" cy="2315210"/>
          </a:xfrm>
          <a:prstGeom prst="rect">
            <a:avLst/>
          </a:prstGeom>
        </p:spPr>
        <p:txBody>
          <a:bodyPr vert="horz" wrap="square" lIns="0" tIns="38100" rIns="0" bIns="0" rtlCol="0">
            <a:spAutoFit/>
          </a:bodyPr>
          <a:lstStyle/>
          <a:p>
            <a:pPr marL="12700">
              <a:lnSpc>
                <a:spcPct val="100000"/>
              </a:lnSpc>
              <a:spcBef>
                <a:spcPts val="300"/>
              </a:spcBef>
            </a:pPr>
            <a:r>
              <a:rPr sz="2400" b="1" spc="-114" dirty="0">
                <a:latin typeface="Trebuchet MS"/>
                <a:cs typeface="Trebuchet MS"/>
              </a:rPr>
              <a:t>Audit</a:t>
            </a:r>
            <a:endParaRPr sz="2400">
              <a:latin typeface="Trebuchet MS"/>
              <a:cs typeface="Trebuchet MS"/>
            </a:endParaRPr>
          </a:p>
          <a:p>
            <a:pPr marL="241300" indent="-228600">
              <a:lnSpc>
                <a:spcPct val="100000"/>
              </a:lnSpc>
              <a:spcBef>
                <a:spcPts val="204"/>
              </a:spcBef>
              <a:buChar char="•"/>
              <a:tabLst>
                <a:tab pos="241300" algn="l"/>
              </a:tabLst>
            </a:pPr>
            <a:r>
              <a:rPr sz="2400" spc="-65" dirty="0">
                <a:latin typeface="Arial"/>
                <a:cs typeface="Arial"/>
              </a:rPr>
              <a:t>Appropriate </a:t>
            </a:r>
            <a:r>
              <a:rPr sz="2400" spc="-90" dirty="0">
                <a:latin typeface="Arial"/>
                <a:cs typeface="Arial"/>
              </a:rPr>
              <a:t>sanctioning</a:t>
            </a:r>
            <a:r>
              <a:rPr sz="2400" spc="-204" dirty="0">
                <a:latin typeface="Arial"/>
                <a:cs typeface="Arial"/>
              </a:rPr>
              <a:t> </a:t>
            </a:r>
            <a:r>
              <a:rPr sz="2400" spc="-25" dirty="0">
                <a:latin typeface="Arial"/>
                <a:cs typeface="Arial"/>
              </a:rPr>
              <a:t>authority</a:t>
            </a:r>
            <a:endParaRPr sz="2400">
              <a:latin typeface="Arial"/>
              <a:cs typeface="Arial"/>
            </a:endParaRPr>
          </a:p>
          <a:p>
            <a:pPr marL="241300" marR="5080" indent="-228600">
              <a:lnSpc>
                <a:spcPts val="2640"/>
              </a:lnSpc>
              <a:spcBef>
                <a:spcPts val="480"/>
              </a:spcBef>
              <a:buChar char="•"/>
              <a:tabLst>
                <a:tab pos="241300" algn="l"/>
              </a:tabLst>
            </a:pPr>
            <a:r>
              <a:rPr sz="2400" spc="-60" dirty="0">
                <a:latin typeface="Arial"/>
                <a:cs typeface="Arial"/>
              </a:rPr>
              <a:t>Whether </a:t>
            </a:r>
            <a:r>
              <a:rPr sz="2400" spc="-120" dirty="0">
                <a:latin typeface="Arial"/>
                <a:cs typeface="Arial"/>
              </a:rPr>
              <a:t>adhoc </a:t>
            </a:r>
            <a:r>
              <a:rPr sz="2400" spc="-125" dirty="0">
                <a:latin typeface="Arial"/>
                <a:cs typeface="Arial"/>
              </a:rPr>
              <a:t>is </a:t>
            </a:r>
            <a:r>
              <a:rPr sz="2400" spc="-75" dirty="0">
                <a:latin typeface="Arial"/>
                <a:cs typeface="Arial"/>
              </a:rPr>
              <a:t>relevant </a:t>
            </a:r>
            <a:r>
              <a:rPr sz="2400" spc="-114" dirty="0">
                <a:latin typeface="Arial"/>
                <a:cs typeface="Arial"/>
              </a:rPr>
              <a:t>and </a:t>
            </a:r>
            <a:r>
              <a:rPr sz="2400" spc="-125" dirty="0">
                <a:latin typeface="Arial"/>
                <a:cs typeface="Arial"/>
              </a:rPr>
              <a:t>is </a:t>
            </a:r>
            <a:r>
              <a:rPr sz="2400" spc="-155" dirty="0">
                <a:latin typeface="Arial"/>
                <a:cs typeface="Arial"/>
              </a:rPr>
              <a:t>because </a:t>
            </a:r>
            <a:r>
              <a:rPr sz="2400" spc="-5" dirty="0">
                <a:latin typeface="Arial"/>
                <a:cs typeface="Arial"/>
              </a:rPr>
              <a:t>of</a:t>
            </a:r>
            <a:r>
              <a:rPr sz="2400" spc="-229" dirty="0">
                <a:latin typeface="Arial"/>
                <a:cs typeface="Arial"/>
              </a:rPr>
              <a:t> </a:t>
            </a:r>
            <a:r>
              <a:rPr sz="2400" spc="-120" dirty="0">
                <a:latin typeface="Arial"/>
                <a:cs typeface="Arial"/>
              </a:rPr>
              <a:t>increased  </a:t>
            </a:r>
            <a:r>
              <a:rPr sz="2400" spc="-40" dirty="0">
                <a:latin typeface="Arial"/>
                <a:cs typeface="Arial"/>
              </a:rPr>
              <a:t>activity </a:t>
            </a:r>
            <a:r>
              <a:rPr sz="2400" spc="-20" dirty="0">
                <a:latin typeface="Arial"/>
                <a:cs typeface="Arial"/>
              </a:rPr>
              <a:t>or </a:t>
            </a:r>
            <a:r>
              <a:rPr sz="2400" spc="20" dirty="0">
                <a:latin typeface="Arial"/>
                <a:cs typeface="Arial"/>
              </a:rPr>
              <a:t>to </a:t>
            </a:r>
            <a:r>
              <a:rPr sz="2400" spc="-150" dirty="0">
                <a:latin typeface="Arial"/>
                <a:cs typeface="Arial"/>
              </a:rPr>
              <a:t>manage</a:t>
            </a:r>
            <a:r>
              <a:rPr sz="2400" spc="-490" dirty="0">
                <a:latin typeface="Arial"/>
                <a:cs typeface="Arial"/>
              </a:rPr>
              <a:t> </a:t>
            </a:r>
            <a:r>
              <a:rPr sz="2400" spc="-135" dirty="0">
                <a:latin typeface="Arial"/>
                <a:cs typeface="Arial"/>
              </a:rPr>
              <a:t>stress</a:t>
            </a:r>
            <a:endParaRPr sz="2400">
              <a:latin typeface="Arial"/>
              <a:cs typeface="Arial"/>
            </a:endParaRPr>
          </a:p>
          <a:p>
            <a:pPr marL="241300" indent="-228600">
              <a:lnSpc>
                <a:spcPct val="100000"/>
              </a:lnSpc>
              <a:spcBef>
                <a:spcPts val="145"/>
              </a:spcBef>
              <a:buChar char="•"/>
              <a:tabLst>
                <a:tab pos="241300" algn="l"/>
              </a:tabLst>
            </a:pPr>
            <a:r>
              <a:rPr sz="2400" spc="-105" dirty="0">
                <a:latin typeface="Arial"/>
                <a:cs typeface="Arial"/>
              </a:rPr>
              <a:t>Regularisation </a:t>
            </a:r>
            <a:r>
              <a:rPr sz="2400" spc="-125" dirty="0">
                <a:latin typeface="Arial"/>
                <a:cs typeface="Arial"/>
              </a:rPr>
              <a:t>is </a:t>
            </a:r>
            <a:r>
              <a:rPr sz="2400" spc="-95" dirty="0">
                <a:latin typeface="Arial"/>
                <a:cs typeface="Arial"/>
              </a:rPr>
              <a:t>done</a:t>
            </a:r>
            <a:r>
              <a:rPr sz="2400" spc="-160" dirty="0">
                <a:latin typeface="Arial"/>
                <a:cs typeface="Arial"/>
              </a:rPr>
              <a:t> </a:t>
            </a:r>
            <a:r>
              <a:rPr sz="2400" spc="-225" dirty="0">
                <a:latin typeface="Arial"/>
                <a:cs typeface="Arial"/>
              </a:rPr>
              <a:t>?</a:t>
            </a:r>
            <a:endParaRPr sz="2400">
              <a:latin typeface="Arial"/>
              <a:cs typeface="Arial"/>
            </a:endParaRPr>
          </a:p>
          <a:p>
            <a:pPr marL="241300" indent="-228600">
              <a:lnSpc>
                <a:spcPct val="100000"/>
              </a:lnSpc>
              <a:spcBef>
                <a:spcPts val="195"/>
              </a:spcBef>
              <a:buChar char="•"/>
              <a:tabLst>
                <a:tab pos="241300" algn="l"/>
              </a:tabLst>
            </a:pPr>
            <a:r>
              <a:rPr sz="2400" spc="-95" dirty="0">
                <a:latin typeface="Arial"/>
                <a:cs typeface="Arial"/>
              </a:rPr>
              <a:t>Frequent </a:t>
            </a:r>
            <a:r>
              <a:rPr sz="2400" spc="-310" dirty="0">
                <a:latin typeface="Arial"/>
                <a:cs typeface="Arial"/>
              </a:rPr>
              <a:t>TOD </a:t>
            </a:r>
            <a:r>
              <a:rPr sz="2400" spc="260" dirty="0">
                <a:latin typeface="Arial"/>
                <a:cs typeface="Arial"/>
              </a:rPr>
              <a:t>/ </a:t>
            </a:r>
            <a:r>
              <a:rPr sz="2400" spc="-120" dirty="0">
                <a:latin typeface="Arial"/>
                <a:cs typeface="Arial"/>
              </a:rPr>
              <a:t>adhoc</a:t>
            </a:r>
            <a:r>
              <a:rPr sz="2400" spc="-350" dirty="0">
                <a:latin typeface="Arial"/>
                <a:cs typeface="Arial"/>
              </a:rPr>
              <a:t> </a:t>
            </a:r>
            <a:r>
              <a:rPr sz="2400" spc="-114" dirty="0">
                <a:latin typeface="Arial"/>
                <a:cs typeface="Arial"/>
              </a:rPr>
              <a:t>sanctions</a:t>
            </a:r>
            <a:endParaRPr sz="2400">
              <a:latin typeface="Arial"/>
              <a:cs typeface="Arial"/>
            </a:endParaRPr>
          </a:p>
        </p:txBody>
      </p:sp>
      <p:sp>
        <p:nvSpPr>
          <p:cNvPr id="6" name="object 6"/>
          <p:cNvSpPr/>
          <p:nvPr/>
        </p:nvSpPr>
        <p:spPr>
          <a:xfrm>
            <a:off x="982980" y="1164336"/>
            <a:ext cx="2607945" cy="866140"/>
          </a:xfrm>
          <a:custGeom>
            <a:avLst/>
            <a:gdLst/>
            <a:ahLst/>
            <a:cxnLst/>
            <a:rect l="l" t="t" r="r" b="b"/>
            <a:pathLst>
              <a:path w="2607945" h="866139">
                <a:moveTo>
                  <a:pt x="2463292" y="0"/>
                </a:moveTo>
                <a:lnTo>
                  <a:pt x="144272" y="0"/>
                </a:lnTo>
                <a:lnTo>
                  <a:pt x="98670" y="7359"/>
                </a:lnTo>
                <a:lnTo>
                  <a:pt x="59066" y="27850"/>
                </a:lnTo>
                <a:lnTo>
                  <a:pt x="27835" y="59088"/>
                </a:lnTo>
                <a:lnTo>
                  <a:pt x="7355" y="98690"/>
                </a:lnTo>
                <a:lnTo>
                  <a:pt x="0" y="144272"/>
                </a:lnTo>
                <a:lnTo>
                  <a:pt x="0" y="721360"/>
                </a:lnTo>
                <a:lnTo>
                  <a:pt x="7355" y="766941"/>
                </a:lnTo>
                <a:lnTo>
                  <a:pt x="27835" y="806543"/>
                </a:lnTo>
                <a:lnTo>
                  <a:pt x="59066" y="837781"/>
                </a:lnTo>
                <a:lnTo>
                  <a:pt x="98670" y="858272"/>
                </a:lnTo>
                <a:lnTo>
                  <a:pt x="144272" y="865631"/>
                </a:lnTo>
                <a:lnTo>
                  <a:pt x="2463292" y="865631"/>
                </a:lnTo>
                <a:lnTo>
                  <a:pt x="2508873" y="858272"/>
                </a:lnTo>
                <a:lnTo>
                  <a:pt x="2548475" y="837781"/>
                </a:lnTo>
                <a:lnTo>
                  <a:pt x="2579713" y="806543"/>
                </a:lnTo>
                <a:lnTo>
                  <a:pt x="2600204" y="766941"/>
                </a:lnTo>
                <a:lnTo>
                  <a:pt x="2607564" y="721360"/>
                </a:lnTo>
                <a:lnTo>
                  <a:pt x="2607564" y="144272"/>
                </a:lnTo>
                <a:lnTo>
                  <a:pt x="2600204" y="98690"/>
                </a:lnTo>
                <a:lnTo>
                  <a:pt x="2579713" y="59088"/>
                </a:lnTo>
                <a:lnTo>
                  <a:pt x="2548475" y="27850"/>
                </a:lnTo>
                <a:lnTo>
                  <a:pt x="2508873" y="7359"/>
                </a:lnTo>
                <a:lnTo>
                  <a:pt x="2463292" y="0"/>
                </a:lnTo>
                <a:close/>
              </a:path>
            </a:pathLst>
          </a:custGeom>
          <a:solidFill>
            <a:srgbClr val="A4A4A4"/>
          </a:solidFill>
        </p:spPr>
        <p:txBody>
          <a:bodyPr wrap="square" lIns="0" tIns="0" rIns="0" bIns="0" rtlCol="0"/>
          <a:lstStyle/>
          <a:p>
            <a:endParaRPr/>
          </a:p>
        </p:txBody>
      </p:sp>
      <p:sp>
        <p:nvSpPr>
          <p:cNvPr id="7" name="object 7"/>
          <p:cNvSpPr/>
          <p:nvPr/>
        </p:nvSpPr>
        <p:spPr>
          <a:xfrm>
            <a:off x="982980" y="1164336"/>
            <a:ext cx="2607945" cy="866140"/>
          </a:xfrm>
          <a:custGeom>
            <a:avLst/>
            <a:gdLst/>
            <a:ahLst/>
            <a:cxnLst/>
            <a:rect l="l" t="t" r="r" b="b"/>
            <a:pathLst>
              <a:path w="2607945" h="866139">
                <a:moveTo>
                  <a:pt x="0" y="144272"/>
                </a:moveTo>
                <a:lnTo>
                  <a:pt x="7355" y="98690"/>
                </a:lnTo>
                <a:lnTo>
                  <a:pt x="27835" y="59088"/>
                </a:lnTo>
                <a:lnTo>
                  <a:pt x="59066" y="27850"/>
                </a:lnTo>
                <a:lnTo>
                  <a:pt x="98670" y="7359"/>
                </a:lnTo>
                <a:lnTo>
                  <a:pt x="144272" y="0"/>
                </a:lnTo>
                <a:lnTo>
                  <a:pt x="2463292" y="0"/>
                </a:lnTo>
                <a:lnTo>
                  <a:pt x="2508873" y="7359"/>
                </a:lnTo>
                <a:lnTo>
                  <a:pt x="2548475" y="27850"/>
                </a:lnTo>
                <a:lnTo>
                  <a:pt x="2579713" y="59088"/>
                </a:lnTo>
                <a:lnTo>
                  <a:pt x="2600204" y="98690"/>
                </a:lnTo>
                <a:lnTo>
                  <a:pt x="2607564" y="144272"/>
                </a:lnTo>
                <a:lnTo>
                  <a:pt x="2607564" y="721360"/>
                </a:lnTo>
                <a:lnTo>
                  <a:pt x="2600204" y="766941"/>
                </a:lnTo>
                <a:lnTo>
                  <a:pt x="2579713" y="806543"/>
                </a:lnTo>
                <a:lnTo>
                  <a:pt x="2548475" y="837781"/>
                </a:lnTo>
                <a:lnTo>
                  <a:pt x="2508873" y="858272"/>
                </a:lnTo>
                <a:lnTo>
                  <a:pt x="2463292" y="865631"/>
                </a:lnTo>
                <a:lnTo>
                  <a:pt x="144272" y="865631"/>
                </a:lnTo>
                <a:lnTo>
                  <a:pt x="98670" y="858272"/>
                </a:lnTo>
                <a:lnTo>
                  <a:pt x="59066" y="837781"/>
                </a:lnTo>
                <a:lnTo>
                  <a:pt x="27835" y="806543"/>
                </a:lnTo>
                <a:lnTo>
                  <a:pt x="7355" y="766941"/>
                </a:lnTo>
                <a:lnTo>
                  <a:pt x="0" y="721360"/>
                </a:lnTo>
                <a:lnTo>
                  <a:pt x="0" y="144272"/>
                </a:lnTo>
                <a:close/>
              </a:path>
            </a:pathLst>
          </a:custGeom>
          <a:ln w="12192">
            <a:solidFill>
              <a:srgbClr val="FFFFFF"/>
            </a:solidFill>
          </a:ln>
        </p:spPr>
        <p:txBody>
          <a:bodyPr wrap="square" lIns="0" tIns="0" rIns="0" bIns="0" rtlCol="0"/>
          <a:lstStyle/>
          <a:p>
            <a:endParaRPr/>
          </a:p>
        </p:txBody>
      </p:sp>
      <p:sp>
        <p:nvSpPr>
          <p:cNvPr id="8" name="object 8"/>
          <p:cNvSpPr txBox="1"/>
          <p:nvPr/>
        </p:nvSpPr>
        <p:spPr>
          <a:xfrm>
            <a:off x="1208328" y="1197940"/>
            <a:ext cx="2155825" cy="727710"/>
          </a:xfrm>
          <a:prstGeom prst="rect">
            <a:avLst/>
          </a:prstGeom>
        </p:spPr>
        <p:txBody>
          <a:bodyPr vert="horz" wrap="square" lIns="0" tIns="12700" rIns="0" bIns="0" rtlCol="0">
            <a:spAutoFit/>
          </a:bodyPr>
          <a:lstStyle/>
          <a:p>
            <a:pPr marL="1270" algn="ctr">
              <a:lnSpc>
                <a:spcPts val="2760"/>
              </a:lnSpc>
              <a:spcBef>
                <a:spcPts val="100"/>
              </a:spcBef>
            </a:pPr>
            <a:r>
              <a:rPr sz="2400" spc="-125" dirty="0">
                <a:solidFill>
                  <a:srgbClr val="FFFFFF"/>
                </a:solidFill>
                <a:latin typeface="Arial"/>
                <a:cs typeface="Arial"/>
              </a:rPr>
              <a:t>Adhoc</a:t>
            </a:r>
            <a:r>
              <a:rPr sz="2400" spc="-140" dirty="0">
                <a:solidFill>
                  <a:srgbClr val="FFFFFF"/>
                </a:solidFill>
                <a:latin typeface="Arial"/>
                <a:cs typeface="Arial"/>
              </a:rPr>
              <a:t> </a:t>
            </a:r>
            <a:r>
              <a:rPr sz="2400" spc="260" dirty="0">
                <a:solidFill>
                  <a:srgbClr val="FFFFFF"/>
                </a:solidFill>
                <a:latin typeface="Arial"/>
                <a:cs typeface="Arial"/>
              </a:rPr>
              <a:t>/</a:t>
            </a:r>
            <a:endParaRPr sz="2400">
              <a:latin typeface="Arial"/>
              <a:cs typeface="Arial"/>
            </a:endParaRPr>
          </a:p>
          <a:p>
            <a:pPr algn="ctr">
              <a:lnSpc>
                <a:spcPts val="2760"/>
              </a:lnSpc>
            </a:pPr>
            <a:r>
              <a:rPr sz="2400" spc="-130" dirty="0">
                <a:solidFill>
                  <a:srgbClr val="FFFFFF"/>
                </a:solidFill>
                <a:latin typeface="Arial"/>
                <a:cs typeface="Arial"/>
              </a:rPr>
              <a:t>Temporary</a:t>
            </a:r>
            <a:r>
              <a:rPr sz="2400" spc="-190" dirty="0">
                <a:solidFill>
                  <a:srgbClr val="FFFFFF"/>
                </a:solidFill>
                <a:latin typeface="Arial"/>
                <a:cs typeface="Arial"/>
              </a:rPr>
              <a:t> </a:t>
            </a:r>
            <a:r>
              <a:rPr sz="2400" spc="-90" dirty="0">
                <a:solidFill>
                  <a:srgbClr val="FFFFFF"/>
                </a:solidFill>
                <a:latin typeface="Arial"/>
                <a:cs typeface="Arial"/>
              </a:rPr>
              <a:t>Limits</a:t>
            </a:r>
            <a:endParaRPr sz="2400">
              <a:latin typeface="Arial"/>
              <a:cs typeface="Arial"/>
            </a:endParaRPr>
          </a:p>
        </p:txBody>
      </p:sp>
      <p:sp>
        <p:nvSpPr>
          <p:cNvPr id="9" name="object 9"/>
          <p:cNvSpPr/>
          <p:nvPr/>
        </p:nvSpPr>
        <p:spPr>
          <a:xfrm>
            <a:off x="0" y="0"/>
            <a:ext cx="12189460" cy="762000"/>
          </a:xfrm>
          <a:custGeom>
            <a:avLst/>
            <a:gdLst/>
            <a:ahLst/>
            <a:cxnLst/>
            <a:rect l="l" t="t" r="r" b="b"/>
            <a:pathLst>
              <a:path w="12189460" h="762000">
                <a:moveTo>
                  <a:pt x="0" y="762000"/>
                </a:moveTo>
                <a:lnTo>
                  <a:pt x="12188952" y="762000"/>
                </a:lnTo>
                <a:lnTo>
                  <a:pt x="12188952" y="0"/>
                </a:lnTo>
                <a:lnTo>
                  <a:pt x="0" y="0"/>
                </a:lnTo>
                <a:lnTo>
                  <a:pt x="0" y="762000"/>
                </a:lnTo>
                <a:close/>
              </a:path>
            </a:pathLst>
          </a:custGeom>
          <a:solidFill>
            <a:srgbClr val="404040"/>
          </a:solidFill>
        </p:spPr>
        <p:txBody>
          <a:bodyPr wrap="square" lIns="0" tIns="0" rIns="0" bIns="0" rtlCol="0"/>
          <a:lstStyle/>
          <a:p>
            <a:endParaRPr/>
          </a:p>
        </p:txBody>
      </p:sp>
      <p:sp>
        <p:nvSpPr>
          <p:cNvPr id="10" name="object 10"/>
          <p:cNvSpPr txBox="1">
            <a:spLocks noGrp="1"/>
          </p:cNvSpPr>
          <p:nvPr>
            <p:ph type="title"/>
          </p:nvPr>
        </p:nvSpPr>
        <p:spPr>
          <a:xfrm>
            <a:off x="3300856" y="711"/>
            <a:ext cx="6986144" cy="627736"/>
          </a:xfrm>
          <a:prstGeom prst="rect">
            <a:avLst/>
          </a:prstGeom>
        </p:spPr>
        <p:txBody>
          <a:bodyPr vert="horz" wrap="square" lIns="0" tIns="12065" rIns="0" bIns="0" rtlCol="0">
            <a:spAutoFit/>
          </a:bodyPr>
          <a:lstStyle/>
          <a:p>
            <a:pPr marL="15875">
              <a:lnSpc>
                <a:spcPct val="100000"/>
              </a:lnSpc>
              <a:spcBef>
                <a:spcPts val="95"/>
              </a:spcBef>
            </a:pPr>
            <a:r>
              <a:rPr spc="-170" dirty="0"/>
              <a:t>Account </a:t>
            </a:r>
            <a:r>
              <a:rPr spc="-135" dirty="0"/>
              <a:t>Operation</a:t>
            </a:r>
            <a:r>
              <a:rPr spc="-315" dirty="0"/>
              <a:t> </a:t>
            </a:r>
            <a:r>
              <a:rPr spc="-215" dirty="0" smtClean="0"/>
              <a:t>Related</a:t>
            </a:r>
            <a:r>
              <a:rPr lang="en-IN" spc="-215" dirty="0" smtClean="0"/>
              <a:t>-8/10  </a:t>
            </a:r>
            <a:endParaRPr spc="-215" dirty="0"/>
          </a:p>
        </p:txBody>
      </p:sp>
      <p:sp>
        <p:nvSpPr>
          <p:cNvPr id="11" name="object 11"/>
          <p:cNvSpPr/>
          <p:nvPr/>
        </p:nvSpPr>
        <p:spPr>
          <a:xfrm>
            <a:off x="364236" y="3537203"/>
            <a:ext cx="3127248" cy="2342388"/>
          </a:xfrm>
          <a:prstGeom prst="rect">
            <a:avLst/>
          </a:prstGeom>
          <a:blipFill>
            <a:blip r:embed="rId2" cstate="print"/>
            <a:stretch>
              <a:fillRect/>
            </a:stretch>
          </a:blipFill>
        </p:spPr>
        <p:txBody>
          <a:bodyPr wrap="square" lIns="0" tIns="0" rIns="0" bIns="0" rtlCol="0"/>
          <a:lstStyle/>
          <a:p>
            <a:endParaRPr/>
          </a:p>
        </p:txBody>
      </p:sp>
      <p:sp>
        <p:nvSpPr>
          <p:cNvPr id="12" name="Date Placeholder 11"/>
          <p:cNvSpPr>
            <a:spLocks noGrp="1"/>
          </p:cNvSpPr>
          <p:nvPr>
            <p:ph type="dt" sz="half" idx="6"/>
          </p:nvPr>
        </p:nvSpPr>
        <p:spPr/>
        <p:txBody>
          <a:bodyPr/>
          <a:lstStyle/>
          <a:p>
            <a:r>
              <a:rPr lang="en-US" smtClean="0"/>
              <a:t>01/04/2018 DOON</a:t>
            </a:r>
            <a:endParaRPr lang="en-US"/>
          </a:p>
        </p:txBody>
      </p:sp>
      <p:sp>
        <p:nvSpPr>
          <p:cNvPr id="13" name="Footer Placeholder 12"/>
          <p:cNvSpPr>
            <a:spLocks noGrp="1"/>
          </p:cNvSpPr>
          <p:nvPr>
            <p:ph type="ftr" sz="quarter" idx="5"/>
          </p:nvPr>
        </p:nvSpPr>
        <p:spPr/>
        <p:txBody>
          <a:bodyPr/>
          <a:lstStyle/>
          <a:p>
            <a:r>
              <a:rPr lang="en-IN" smtClean="0"/>
              <a:t>CA Amresh Overview of Bank Audits 18</a:t>
            </a:r>
            <a:endParaRPr lang="en-IN"/>
          </a:p>
        </p:txBody>
      </p:sp>
      <p:sp>
        <p:nvSpPr>
          <p:cNvPr id="14" name="Slide Number Placeholder 13"/>
          <p:cNvSpPr>
            <a:spLocks noGrp="1"/>
          </p:cNvSpPr>
          <p:nvPr>
            <p:ph type="sldNum" sz="quarter" idx="7"/>
          </p:nvPr>
        </p:nvSpPr>
        <p:spPr/>
        <p:txBody>
          <a:bodyPr/>
          <a:lstStyle/>
          <a:p>
            <a:fld id="{B6F15528-21DE-4FAA-801E-634DDDAF4B2B}" type="slidenum">
              <a:rPr lang="en-IN" smtClean="0"/>
              <a:pPr/>
              <a:t>38</a:t>
            </a:fld>
            <a:endParaRPr lang="en-IN"/>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447288" y="1126236"/>
            <a:ext cx="7687309" cy="4950460"/>
          </a:xfrm>
          <a:custGeom>
            <a:avLst/>
            <a:gdLst/>
            <a:ahLst/>
            <a:cxnLst/>
            <a:rect l="l" t="t" r="r" b="b"/>
            <a:pathLst>
              <a:path w="7687309" h="4950460">
                <a:moveTo>
                  <a:pt x="6862063" y="0"/>
                </a:moveTo>
                <a:lnTo>
                  <a:pt x="0" y="0"/>
                </a:lnTo>
                <a:lnTo>
                  <a:pt x="0" y="4949952"/>
                </a:lnTo>
                <a:lnTo>
                  <a:pt x="6862063" y="4949952"/>
                </a:lnTo>
                <a:lnTo>
                  <a:pt x="6910543" y="4948551"/>
                </a:lnTo>
                <a:lnTo>
                  <a:pt x="6958283" y="4944401"/>
                </a:lnTo>
                <a:lnTo>
                  <a:pt x="7005209" y="4937579"/>
                </a:lnTo>
                <a:lnTo>
                  <a:pt x="7051241" y="4928163"/>
                </a:lnTo>
                <a:lnTo>
                  <a:pt x="7096303" y="4916229"/>
                </a:lnTo>
                <a:lnTo>
                  <a:pt x="7140317" y="4901855"/>
                </a:lnTo>
                <a:lnTo>
                  <a:pt x="7183207" y="4885119"/>
                </a:lnTo>
                <a:lnTo>
                  <a:pt x="7224894" y="4866097"/>
                </a:lnTo>
                <a:lnTo>
                  <a:pt x="7265302" y="4844868"/>
                </a:lnTo>
                <a:lnTo>
                  <a:pt x="7304352" y="4821509"/>
                </a:lnTo>
                <a:lnTo>
                  <a:pt x="7341968" y="4796096"/>
                </a:lnTo>
                <a:lnTo>
                  <a:pt x="7378073" y="4768708"/>
                </a:lnTo>
                <a:lnTo>
                  <a:pt x="7412589" y="4739422"/>
                </a:lnTo>
                <a:lnTo>
                  <a:pt x="7445438" y="4708315"/>
                </a:lnTo>
                <a:lnTo>
                  <a:pt x="7476544" y="4675464"/>
                </a:lnTo>
                <a:lnTo>
                  <a:pt x="7505828" y="4640948"/>
                </a:lnTo>
                <a:lnTo>
                  <a:pt x="7533215" y="4604842"/>
                </a:lnTo>
                <a:lnTo>
                  <a:pt x="7558625" y="4567226"/>
                </a:lnTo>
                <a:lnTo>
                  <a:pt x="7581983" y="4528175"/>
                </a:lnTo>
                <a:lnTo>
                  <a:pt x="7603210" y="4487768"/>
                </a:lnTo>
                <a:lnTo>
                  <a:pt x="7622230" y="4446081"/>
                </a:lnTo>
                <a:lnTo>
                  <a:pt x="7638965" y="4403193"/>
                </a:lnTo>
                <a:lnTo>
                  <a:pt x="7653337" y="4359181"/>
                </a:lnTo>
                <a:lnTo>
                  <a:pt x="7665269" y="4314121"/>
                </a:lnTo>
                <a:lnTo>
                  <a:pt x="7674685" y="4268092"/>
                </a:lnTo>
                <a:lnTo>
                  <a:pt x="7681506" y="4221170"/>
                </a:lnTo>
                <a:lnTo>
                  <a:pt x="7685655" y="4173434"/>
                </a:lnTo>
                <a:lnTo>
                  <a:pt x="7687056" y="4124960"/>
                </a:lnTo>
                <a:lnTo>
                  <a:pt x="7687056" y="824991"/>
                </a:lnTo>
                <a:lnTo>
                  <a:pt x="7685655" y="776512"/>
                </a:lnTo>
                <a:lnTo>
                  <a:pt x="7681506" y="728772"/>
                </a:lnTo>
                <a:lnTo>
                  <a:pt x="7674685" y="681846"/>
                </a:lnTo>
                <a:lnTo>
                  <a:pt x="7665269" y="635814"/>
                </a:lnTo>
                <a:lnTo>
                  <a:pt x="7653337" y="590752"/>
                </a:lnTo>
                <a:lnTo>
                  <a:pt x="7638965" y="546738"/>
                </a:lnTo>
                <a:lnTo>
                  <a:pt x="7622230" y="503848"/>
                </a:lnTo>
                <a:lnTo>
                  <a:pt x="7603210" y="462161"/>
                </a:lnTo>
                <a:lnTo>
                  <a:pt x="7581983" y="421753"/>
                </a:lnTo>
                <a:lnTo>
                  <a:pt x="7558625" y="382703"/>
                </a:lnTo>
                <a:lnTo>
                  <a:pt x="7533215" y="345087"/>
                </a:lnTo>
                <a:lnTo>
                  <a:pt x="7505828" y="308982"/>
                </a:lnTo>
                <a:lnTo>
                  <a:pt x="7476544" y="274466"/>
                </a:lnTo>
                <a:lnTo>
                  <a:pt x="7445438" y="241617"/>
                </a:lnTo>
                <a:lnTo>
                  <a:pt x="7412589" y="210511"/>
                </a:lnTo>
                <a:lnTo>
                  <a:pt x="7378073" y="181227"/>
                </a:lnTo>
                <a:lnTo>
                  <a:pt x="7341968" y="153840"/>
                </a:lnTo>
                <a:lnTo>
                  <a:pt x="7304352" y="128430"/>
                </a:lnTo>
                <a:lnTo>
                  <a:pt x="7265302" y="105072"/>
                </a:lnTo>
                <a:lnTo>
                  <a:pt x="7224894" y="83845"/>
                </a:lnTo>
                <a:lnTo>
                  <a:pt x="7183207" y="64825"/>
                </a:lnTo>
                <a:lnTo>
                  <a:pt x="7140317" y="48090"/>
                </a:lnTo>
                <a:lnTo>
                  <a:pt x="7096303" y="33718"/>
                </a:lnTo>
                <a:lnTo>
                  <a:pt x="7051241" y="21786"/>
                </a:lnTo>
                <a:lnTo>
                  <a:pt x="7005209" y="12370"/>
                </a:lnTo>
                <a:lnTo>
                  <a:pt x="6958283" y="5549"/>
                </a:lnTo>
                <a:lnTo>
                  <a:pt x="6910543" y="1400"/>
                </a:lnTo>
                <a:lnTo>
                  <a:pt x="6862063" y="0"/>
                </a:lnTo>
                <a:close/>
              </a:path>
            </a:pathLst>
          </a:custGeom>
          <a:solidFill>
            <a:srgbClr val="F8D6CD">
              <a:alpha val="90194"/>
            </a:srgbClr>
          </a:solidFill>
        </p:spPr>
        <p:txBody>
          <a:bodyPr wrap="square" lIns="0" tIns="0" rIns="0" bIns="0" rtlCol="0"/>
          <a:lstStyle/>
          <a:p>
            <a:endParaRPr/>
          </a:p>
        </p:txBody>
      </p:sp>
      <p:sp>
        <p:nvSpPr>
          <p:cNvPr id="3" name="object 3"/>
          <p:cNvSpPr/>
          <p:nvPr/>
        </p:nvSpPr>
        <p:spPr>
          <a:xfrm>
            <a:off x="3447288" y="1126236"/>
            <a:ext cx="7687309" cy="4950460"/>
          </a:xfrm>
          <a:custGeom>
            <a:avLst/>
            <a:gdLst/>
            <a:ahLst/>
            <a:cxnLst/>
            <a:rect l="l" t="t" r="r" b="b"/>
            <a:pathLst>
              <a:path w="7687309" h="4950460">
                <a:moveTo>
                  <a:pt x="7687056" y="824991"/>
                </a:moveTo>
                <a:lnTo>
                  <a:pt x="7687056" y="4124960"/>
                </a:lnTo>
                <a:lnTo>
                  <a:pt x="7685655" y="4173434"/>
                </a:lnTo>
                <a:lnTo>
                  <a:pt x="7681506" y="4221170"/>
                </a:lnTo>
                <a:lnTo>
                  <a:pt x="7674685" y="4268092"/>
                </a:lnTo>
                <a:lnTo>
                  <a:pt x="7665269" y="4314121"/>
                </a:lnTo>
                <a:lnTo>
                  <a:pt x="7653337" y="4359181"/>
                </a:lnTo>
                <a:lnTo>
                  <a:pt x="7638965" y="4403193"/>
                </a:lnTo>
                <a:lnTo>
                  <a:pt x="7622230" y="4446081"/>
                </a:lnTo>
                <a:lnTo>
                  <a:pt x="7603210" y="4487768"/>
                </a:lnTo>
                <a:lnTo>
                  <a:pt x="7581983" y="4528175"/>
                </a:lnTo>
                <a:lnTo>
                  <a:pt x="7558625" y="4567226"/>
                </a:lnTo>
                <a:lnTo>
                  <a:pt x="7533215" y="4604842"/>
                </a:lnTo>
                <a:lnTo>
                  <a:pt x="7505828" y="4640948"/>
                </a:lnTo>
                <a:lnTo>
                  <a:pt x="7476544" y="4675464"/>
                </a:lnTo>
                <a:lnTo>
                  <a:pt x="7445438" y="4708315"/>
                </a:lnTo>
                <a:lnTo>
                  <a:pt x="7412589" y="4739422"/>
                </a:lnTo>
                <a:lnTo>
                  <a:pt x="7378073" y="4768708"/>
                </a:lnTo>
                <a:lnTo>
                  <a:pt x="7341968" y="4796096"/>
                </a:lnTo>
                <a:lnTo>
                  <a:pt x="7304352" y="4821509"/>
                </a:lnTo>
                <a:lnTo>
                  <a:pt x="7265302" y="4844868"/>
                </a:lnTo>
                <a:lnTo>
                  <a:pt x="7224894" y="4866097"/>
                </a:lnTo>
                <a:lnTo>
                  <a:pt x="7183207" y="4885119"/>
                </a:lnTo>
                <a:lnTo>
                  <a:pt x="7140317" y="4901855"/>
                </a:lnTo>
                <a:lnTo>
                  <a:pt x="7096303" y="4916229"/>
                </a:lnTo>
                <a:lnTo>
                  <a:pt x="7051241" y="4928163"/>
                </a:lnTo>
                <a:lnTo>
                  <a:pt x="7005209" y="4937579"/>
                </a:lnTo>
                <a:lnTo>
                  <a:pt x="6958283" y="4944401"/>
                </a:lnTo>
                <a:lnTo>
                  <a:pt x="6910543" y="4948551"/>
                </a:lnTo>
                <a:lnTo>
                  <a:pt x="6862063" y="4949952"/>
                </a:lnTo>
                <a:lnTo>
                  <a:pt x="0" y="4949952"/>
                </a:lnTo>
                <a:lnTo>
                  <a:pt x="0" y="0"/>
                </a:lnTo>
                <a:lnTo>
                  <a:pt x="6862063" y="0"/>
                </a:lnTo>
                <a:lnTo>
                  <a:pt x="6910543" y="1400"/>
                </a:lnTo>
                <a:lnTo>
                  <a:pt x="6958283" y="5549"/>
                </a:lnTo>
                <a:lnTo>
                  <a:pt x="7005209" y="12370"/>
                </a:lnTo>
                <a:lnTo>
                  <a:pt x="7051241" y="21786"/>
                </a:lnTo>
                <a:lnTo>
                  <a:pt x="7096303" y="33718"/>
                </a:lnTo>
                <a:lnTo>
                  <a:pt x="7140317" y="48090"/>
                </a:lnTo>
                <a:lnTo>
                  <a:pt x="7183207" y="64825"/>
                </a:lnTo>
                <a:lnTo>
                  <a:pt x="7224894" y="83845"/>
                </a:lnTo>
                <a:lnTo>
                  <a:pt x="7265302" y="105072"/>
                </a:lnTo>
                <a:lnTo>
                  <a:pt x="7304352" y="128430"/>
                </a:lnTo>
                <a:lnTo>
                  <a:pt x="7341968" y="153840"/>
                </a:lnTo>
                <a:lnTo>
                  <a:pt x="7378073" y="181227"/>
                </a:lnTo>
                <a:lnTo>
                  <a:pt x="7412589" y="210511"/>
                </a:lnTo>
                <a:lnTo>
                  <a:pt x="7445438" y="241617"/>
                </a:lnTo>
                <a:lnTo>
                  <a:pt x="7476544" y="274466"/>
                </a:lnTo>
                <a:lnTo>
                  <a:pt x="7505828" y="308982"/>
                </a:lnTo>
                <a:lnTo>
                  <a:pt x="7533215" y="345087"/>
                </a:lnTo>
                <a:lnTo>
                  <a:pt x="7558625" y="382703"/>
                </a:lnTo>
                <a:lnTo>
                  <a:pt x="7581983" y="421753"/>
                </a:lnTo>
                <a:lnTo>
                  <a:pt x="7603210" y="462161"/>
                </a:lnTo>
                <a:lnTo>
                  <a:pt x="7622230" y="503848"/>
                </a:lnTo>
                <a:lnTo>
                  <a:pt x="7638965" y="546738"/>
                </a:lnTo>
                <a:lnTo>
                  <a:pt x="7653337" y="590752"/>
                </a:lnTo>
                <a:lnTo>
                  <a:pt x="7665269" y="635814"/>
                </a:lnTo>
                <a:lnTo>
                  <a:pt x="7674685" y="681846"/>
                </a:lnTo>
                <a:lnTo>
                  <a:pt x="7681506" y="728772"/>
                </a:lnTo>
                <a:lnTo>
                  <a:pt x="7685655" y="776512"/>
                </a:lnTo>
                <a:lnTo>
                  <a:pt x="7687056" y="824991"/>
                </a:lnTo>
                <a:close/>
              </a:path>
            </a:pathLst>
          </a:custGeom>
          <a:ln w="12192">
            <a:solidFill>
              <a:srgbClr val="F8D6CD"/>
            </a:solidFill>
          </a:ln>
        </p:spPr>
        <p:txBody>
          <a:bodyPr wrap="square" lIns="0" tIns="0" rIns="0" bIns="0" rtlCol="0"/>
          <a:lstStyle/>
          <a:p>
            <a:endParaRPr/>
          </a:p>
        </p:txBody>
      </p:sp>
      <p:sp>
        <p:nvSpPr>
          <p:cNvPr id="4" name="object 4"/>
          <p:cNvSpPr txBox="1"/>
          <p:nvPr/>
        </p:nvSpPr>
        <p:spPr>
          <a:xfrm>
            <a:off x="3682110" y="1671066"/>
            <a:ext cx="6925945" cy="1810385"/>
          </a:xfrm>
          <a:prstGeom prst="rect">
            <a:avLst/>
          </a:prstGeom>
        </p:spPr>
        <p:txBody>
          <a:bodyPr vert="horz" wrap="square" lIns="0" tIns="36830" rIns="0" bIns="0" rtlCol="0">
            <a:spAutoFit/>
          </a:bodyPr>
          <a:lstStyle/>
          <a:p>
            <a:pPr marL="12700">
              <a:lnSpc>
                <a:spcPct val="100000"/>
              </a:lnSpc>
              <a:spcBef>
                <a:spcPts val="290"/>
              </a:spcBef>
            </a:pPr>
            <a:r>
              <a:rPr sz="2400" b="1" spc="-125" dirty="0">
                <a:latin typeface="Trebuchet MS"/>
                <a:cs typeface="Trebuchet MS"/>
              </a:rPr>
              <a:t>Risk</a:t>
            </a:r>
            <a:endParaRPr sz="2400">
              <a:latin typeface="Trebuchet MS"/>
              <a:cs typeface="Trebuchet MS"/>
            </a:endParaRPr>
          </a:p>
          <a:p>
            <a:pPr marL="241300" marR="5080" indent="-228600">
              <a:lnSpc>
                <a:spcPct val="91600"/>
              </a:lnSpc>
              <a:spcBef>
                <a:spcPts val="434"/>
              </a:spcBef>
              <a:tabLst>
                <a:tab pos="1556385" algn="l"/>
              </a:tabLst>
            </a:pPr>
            <a:r>
              <a:rPr sz="2400" spc="-250" dirty="0">
                <a:latin typeface="Arial"/>
                <a:cs typeface="Arial"/>
              </a:rPr>
              <a:t>Cash </a:t>
            </a:r>
            <a:r>
              <a:rPr sz="2400" spc="-65" dirty="0">
                <a:latin typeface="Arial"/>
                <a:cs typeface="Arial"/>
              </a:rPr>
              <a:t>withdrawals </a:t>
            </a:r>
            <a:r>
              <a:rPr sz="2400" spc="-95" dirty="0">
                <a:latin typeface="Arial"/>
                <a:cs typeface="Arial"/>
              </a:rPr>
              <a:t>should </a:t>
            </a:r>
            <a:r>
              <a:rPr sz="2400" spc="-70" dirty="0">
                <a:latin typeface="Arial"/>
                <a:cs typeface="Arial"/>
              </a:rPr>
              <a:t>ideally </a:t>
            </a:r>
            <a:r>
              <a:rPr sz="2400" spc="-110" dirty="0">
                <a:latin typeface="Arial"/>
                <a:cs typeface="Arial"/>
              </a:rPr>
              <a:t>be </a:t>
            </a:r>
            <a:r>
              <a:rPr sz="2400" spc="-55" dirty="0">
                <a:latin typeface="Arial"/>
                <a:cs typeface="Arial"/>
              </a:rPr>
              <a:t>minimal </a:t>
            </a:r>
            <a:r>
              <a:rPr sz="2400" spc="-30" dirty="0">
                <a:latin typeface="Arial"/>
                <a:cs typeface="Arial"/>
              </a:rPr>
              <a:t>in</a:t>
            </a:r>
            <a:r>
              <a:rPr sz="2400" spc="-254" dirty="0">
                <a:latin typeface="Arial"/>
                <a:cs typeface="Arial"/>
              </a:rPr>
              <a:t> </a:t>
            </a:r>
            <a:r>
              <a:rPr sz="2400" spc="-160" dirty="0">
                <a:latin typeface="Arial"/>
                <a:cs typeface="Arial"/>
              </a:rPr>
              <a:t>advances  </a:t>
            </a:r>
            <a:r>
              <a:rPr sz="2400" spc="-114" dirty="0">
                <a:latin typeface="Arial"/>
                <a:cs typeface="Arial"/>
              </a:rPr>
              <a:t>accounts.	</a:t>
            </a:r>
            <a:r>
              <a:rPr sz="2400" spc="-180" dirty="0">
                <a:latin typeface="Arial"/>
                <a:cs typeface="Arial"/>
              </a:rPr>
              <a:t>Large </a:t>
            </a:r>
            <a:r>
              <a:rPr sz="2400" spc="-65" dirty="0">
                <a:latin typeface="Arial"/>
                <a:cs typeface="Arial"/>
              </a:rPr>
              <a:t>withdrawals </a:t>
            </a:r>
            <a:r>
              <a:rPr sz="2400" spc="-145" dirty="0">
                <a:latin typeface="Arial"/>
                <a:cs typeface="Arial"/>
              </a:rPr>
              <a:t>may </a:t>
            </a:r>
            <a:r>
              <a:rPr sz="2400" spc="-70" dirty="0">
                <a:latin typeface="Arial"/>
                <a:cs typeface="Arial"/>
              </a:rPr>
              <a:t>indicate </a:t>
            </a:r>
            <a:r>
              <a:rPr sz="2400" spc="-65" dirty="0">
                <a:latin typeface="Arial"/>
                <a:cs typeface="Arial"/>
              </a:rPr>
              <a:t>possibility  </a:t>
            </a:r>
            <a:r>
              <a:rPr sz="2400" spc="-5" dirty="0">
                <a:latin typeface="Arial"/>
                <a:cs typeface="Arial"/>
              </a:rPr>
              <a:t>of </a:t>
            </a:r>
            <a:r>
              <a:rPr sz="2400" spc="-95" dirty="0">
                <a:latin typeface="Arial"/>
                <a:cs typeface="Arial"/>
              </a:rPr>
              <a:t>siphoning </a:t>
            </a:r>
            <a:r>
              <a:rPr sz="2400" spc="20" dirty="0">
                <a:latin typeface="Arial"/>
                <a:cs typeface="Arial"/>
              </a:rPr>
              <a:t>to </a:t>
            </a:r>
            <a:r>
              <a:rPr sz="2400" spc="-65" dirty="0">
                <a:latin typeface="Arial"/>
                <a:cs typeface="Arial"/>
              </a:rPr>
              <a:t>related </a:t>
            </a:r>
            <a:r>
              <a:rPr sz="2400" spc="-45" dirty="0">
                <a:latin typeface="Arial"/>
                <a:cs typeface="Arial"/>
              </a:rPr>
              <a:t>party </a:t>
            </a:r>
            <a:r>
              <a:rPr sz="2400" spc="-130" dirty="0">
                <a:latin typeface="Arial"/>
                <a:cs typeface="Arial"/>
              </a:rPr>
              <a:t>stressed </a:t>
            </a:r>
            <a:r>
              <a:rPr sz="2400" spc="-120" dirty="0">
                <a:latin typeface="Arial"/>
                <a:cs typeface="Arial"/>
              </a:rPr>
              <a:t>accounts </a:t>
            </a:r>
            <a:r>
              <a:rPr sz="2400" spc="-25" dirty="0">
                <a:latin typeface="Arial"/>
                <a:cs typeface="Arial"/>
              </a:rPr>
              <a:t>or </a:t>
            </a:r>
            <a:r>
              <a:rPr sz="2400" spc="20" dirty="0">
                <a:latin typeface="Arial"/>
                <a:cs typeface="Arial"/>
              </a:rPr>
              <a:t>to  </a:t>
            </a:r>
            <a:r>
              <a:rPr sz="2400" spc="-30" dirty="0">
                <a:latin typeface="Arial"/>
                <a:cs typeface="Arial"/>
              </a:rPr>
              <a:t>other </a:t>
            </a:r>
            <a:r>
              <a:rPr sz="2400" spc="-130" dirty="0">
                <a:latin typeface="Arial"/>
                <a:cs typeface="Arial"/>
              </a:rPr>
              <a:t>stressed </a:t>
            </a:r>
            <a:r>
              <a:rPr sz="2400" spc="-120" dirty="0">
                <a:latin typeface="Arial"/>
                <a:cs typeface="Arial"/>
              </a:rPr>
              <a:t>accounts </a:t>
            </a:r>
            <a:r>
              <a:rPr sz="2400" spc="-10" dirty="0">
                <a:latin typeface="Arial"/>
                <a:cs typeface="Arial"/>
              </a:rPr>
              <a:t>of </a:t>
            </a:r>
            <a:r>
              <a:rPr sz="2400" spc="-30" dirty="0">
                <a:latin typeface="Arial"/>
                <a:cs typeface="Arial"/>
              </a:rPr>
              <a:t>the</a:t>
            </a:r>
            <a:r>
              <a:rPr sz="2400" spc="-345" dirty="0">
                <a:latin typeface="Arial"/>
                <a:cs typeface="Arial"/>
              </a:rPr>
              <a:t> </a:t>
            </a:r>
            <a:r>
              <a:rPr sz="2400" spc="-45" dirty="0">
                <a:latin typeface="Arial"/>
                <a:cs typeface="Arial"/>
              </a:rPr>
              <a:t>borrower</a:t>
            </a:r>
            <a:endParaRPr sz="2400">
              <a:latin typeface="Arial"/>
              <a:cs typeface="Arial"/>
            </a:endParaRPr>
          </a:p>
        </p:txBody>
      </p:sp>
      <p:sp>
        <p:nvSpPr>
          <p:cNvPr id="5" name="object 5"/>
          <p:cNvSpPr txBox="1"/>
          <p:nvPr/>
        </p:nvSpPr>
        <p:spPr>
          <a:xfrm>
            <a:off x="3682110" y="3847845"/>
            <a:ext cx="6590030" cy="1197610"/>
          </a:xfrm>
          <a:prstGeom prst="rect">
            <a:avLst/>
          </a:prstGeom>
        </p:spPr>
        <p:txBody>
          <a:bodyPr vert="horz" wrap="square" lIns="0" tIns="36830" rIns="0" bIns="0" rtlCol="0">
            <a:spAutoFit/>
          </a:bodyPr>
          <a:lstStyle/>
          <a:p>
            <a:pPr marL="12700">
              <a:lnSpc>
                <a:spcPct val="100000"/>
              </a:lnSpc>
              <a:spcBef>
                <a:spcPts val="290"/>
              </a:spcBef>
            </a:pPr>
            <a:r>
              <a:rPr sz="2400" b="1" spc="-114" dirty="0">
                <a:latin typeface="Trebuchet MS"/>
                <a:cs typeface="Trebuchet MS"/>
              </a:rPr>
              <a:t>Audit</a:t>
            </a:r>
            <a:endParaRPr sz="2400">
              <a:latin typeface="Trebuchet MS"/>
              <a:cs typeface="Trebuchet MS"/>
            </a:endParaRPr>
          </a:p>
          <a:p>
            <a:pPr marL="241300" indent="-228600">
              <a:lnSpc>
                <a:spcPct val="100000"/>
              </a:lnSpc>
              <a:spcBef>
                <a:spcPts val="195"/>
              </a:spcBef>
              <a:buChar char="•"/>
              <a:tabLst>
                <a:tab pos="241300" algn="l"/>
              </a:tabLst>
            </a:pPr>
            <a:r>
              <a:rPr sz="2400" spc="-85" dirty="0">
                <a:latin typeface="Arial"/>
                <a:cs typeface="Arial"/>
              </a:rPr>
              <a:t>Obtain </a:t>
            </a:r>
            <a:r>
              <a:rPr sz="2400" spc="-90" dirty="0">
                <a:latin typeface="Arial"/>
                <a:cs typeface="Arial"/>
              </a:rPr>
              <a:t>exception </a:t>
            </a:r>
            <a:r>
              <a:rPr sz="2400" spc="-55" dirty="0">
                <a:latin typeface="Arial"/>
                <a:cs typeface="Arial"/>
              </a:rPr>
              <a:t>reports </a:t>
            </a:r>
            <a:r>
              <a:rPr sz="2400" spc="-10" dirty="0">
                <a:latin typeface="Arial"/>
                <a:cs typeface="Arial"/>
              </a:rPr>
              <a:t>for </a:t>
            </a:r>
            <a:r>
              <a:rPr sz="2400" spc="-155" dirty="0">
                <a:latin typeface="Arial"/>
                <a:cs typeface="Arial"/>
              </a:rPr>
              <a:t>such </a:t>
            </a:r>
            <a:r>
              <a:rPr sz="2400" spc="-185" dirty="0">
                <a:latin typeface="Arial"/>
                <a:cs typeface="Arial"/>
              </a:rPr>
              <a:t>cash</a:t>
            </a:r>
            <a:r>
              <a:rPr sz="2400" spc="-380" dirty="0">
                <a:latin typeface="Arial"/>
                <a:cs typeface="Arial"/>
              </a:rPr>
              <a:t> </a:t>
            </a:r>
            <a:r>
              <a:rPr sz="2400" spc="-65" dirty="0">
                <a:latin typeface="Arial"/>
                <a:cs typeface="Arial"/>
              </a:rPr>
              <a:t>withdrawals</a:t>
            </a:r>
            <a:endParaRPr sz="2400">
              <a:latin typeface="Arial"/>
              <a:cs typeface="Arial"/>
            </a:endParaRPr>
          </a:p>
          <a:p>
            <a:pPr marL="241300" indent="-228600">
              <a:lnSpc>
                <a:spcPct val="100000"/>
              </a:lnSpc>
              <a:spcBef>
                <a:spcPts val="200"/>
              </a:spcBef>
              <a:buChar char="•"/>
              <a:tabLst>
                <a:tab pos="241300" algn="l"/>
              </a:tabLst>
            </a:pPr>
            <a:r>
              <a:rPr sz="2400" spc="-114" dirty="0">
                <a:latin typeface="Arial"/>
                <a:cs typeface="Arial"/>
              </a:rPr>
              <a:t>Enquire </a:t>
            </a:r>
            <a:r>
              <a:rPr sz="2400" spc="-100" dirty="0">
                <a:latin typeface="Arial"/>
                <a:cs typeface="Arial"/>
              </a:rPr>
              <a:t>purpose </a:t>
            </a:r>
            <a:r>
              <a:rPr sz="2400" spc="-114" dirty="0">
                <a:latin typeface="Arial"/>
                <a:cs typeface="Arial"/>
              </a:rPr>
              <a:t>and </a:t>
            </a:r>
            <a:r>
              <a:rPr sz="2400" spc="-100" dirty="0">
                <a:latin typeface="Arial"/>
                <a:cs typeface="Arial"/>
              </a:rPr>
              <a:t>establish</a:t>
            </a:r>
            <a:r>
              <a:rPr sz="2400" spc="-195" dirty="0">
                <a:latin typeface="Arial"/>
                <a:cs typeface="Arial"/>
              </a:rPr>
              <a:t> </a:t>
            </a:r>
            <a:r>
              <a:rPr sz="2400" spc="-135" dirty="0">
                <a:latin typeface="Arial"/>
                <a:cs typeface="Arial"/>
              </a:rPr>
              <a:t>genuineness</a:t>
            </a:r>
            <a:endParaRPr sz="2400">
              <a:latin typeface="Arial"/>
              <a:cs typeface="Arial"/>
            </a:endParaRPr>
          </a:p>
        </p:txBody>
      </p:sp>
      <p:sp>
        <p:nvSpPr>
          <p:cNvPr id="6" name="object 6"/>
          <p:cNvSpPr/>
          <p:nvPr/>
        </p:nvSpPr>
        <p:spPr>
          <a:xfrm>
            <a:off x="877824" y="1124711"/>
            <a:ext cx="2567940" cy="995680"/>
          </a:xfrm>
          <a:custGeom>
            <a:avLst/>
            <a:gdLst/>
            <a:ahLst/>
            <a:cxnLst/>
            <a:rect l="l" t="t" r="r" b="b"/>
            <a:pathLst>
              <a:path w="2567940" h="995680">
                <a:moveTo>
                  <a:pt x="2402078" y="0"/>
                </a:moveTo>
                <a:lnTo>
                  <a:pt x="165862" y="0"/>
                </a:lnTo>
                <a:lnTo>
                  <a:pt x="121768" y="5927"/>
                </a:lnTo>
                <a:lnTo>
                  <a:pt x="82147" y="22653"/>
                </a:lnTo>
                <a:lnTo>
                  <a:pt x="48579" y="48593"/>
                </a:lnTo>
                <a:lnTo>
                  <a:pt x="22644" y="82164"/>
                </a:lnTo>
                <a:lnTo>
                  <a:pt x="5924" y="121781"/>
                </a:lnTo>
                <a:lnTo>
                  <a:pt x="0" y="165862"/>
                </a:lnTo>
                <a:lnTo>
                  <a:pt x="0" y="829310"/>
                </a:lnTo>
                <a:lnTo>
                  <a:pt x="5924" y="873390"/>
                </a:lnTo>
                <a:lnTo>
                  <a:pt x="22644" y="913007"/>
                </a:lnTo>
                <a:lnTo>
                  <a:pt x="48579" y="946578"/>
                </a:lnTo>
                <a:lnTo>
                  <a:pt x="82147" y="972518"/>
                </a:lnTo>
                <a:lnTo>
                  <a:pt x="121768" y="989244"/>
                </a:lnTo>
                <a:lnTo>
                  <a:pt x="165862" y="995172"/>
                </a:lnTo>
                <a:lnTo>
                  <a:pt x="2402078" y="995172"/>
                </a:lnTo>
                <a:lnTo>
                  <a:pt x="2446158" y="989244"/>
                </a:lnTo>
                <a:lnTo>
                  <a:pt x="2485775" y="972518"/>
                </a:lnTo>
                <a:lnTo>
                  <a:pt x="2519346" y="946578"/>
                </a:lnTo>
                <a:lnTo>
                  <a:pt x="2545286" y="913007"/>
                </a:lnTo>
                <a:lnTo>
                  <a:pt x="2562012" y="873390"/>
                </a:lnTo>
                <a:lnTo>
                  <a:pt x="2567940" y="829310"/>
                </a:lnTo>
                <a:lnTo>
                  <a:pt x="2567940" y="165862"/>
                </a:lnTo>
                <a:lnTo>
                  <a:pt x="2562012" y="121781"/>
                </a:lnTo>
                <a:lnTo>
                  <a:pt x="2545286" y="82164"/>
                </a:lnTo>
                <a:lnTo>
                  <a:pt x="2519346" y="48593"/>
                </a:lnTo>
                <a:lnTo>
                  <a:pt x="2485775" y="22653"/>
                </a:lnTo>
                <a:lnTo>
                  <a:pt x="2446158" y="5927"/>
                </a:lnTo>
                <a:lnTo>
                  <a:pt x="2402078" y="0"/>
                </a:lnTo>
                <a:close/>
              </a:path>
            </a:pathLst>
          </a:custGeom>
          <a:solidFill>
            <a:srgbClr val="EC7C30"/>
          </a:solidFill>
        </p:spPr>
        <p:txBody>
          <a:bodyPr wrap="square" lIns="0" tIns="0" rIns="0" bIns="0" rtlCol="0"/>
          <a:lstStyle/>
          <a:p>
            <a:endParaRPr/>
          </a:p>
        </p:txBody>
      </p:sp>
      <p:sp>
        <p:nvSpPr>
          <p:cNvPr id="7" name="object 7"/>
          <p:cNvSpPr/>
          <p:nvPr/>
        </p:nvSpPr>
        <p:spPr>
          <a:xfrm>
            <a:off x="877824" y="1124711"/>
            <a:ext cx="2567940" cy="995680"/>
          </a:xfrm>
          <a:custGeom>
            <a:avLst/>
            <a:gdLst/>
            <a:ahLst/>
            <a:cxnLst/>
            <a:rect l="l" t="t" r="r" b="b"/>
            <a:pathLst>
              <a:path w="2567940" h="995680">
                <a:moveTo>
                  <a:pt x="0" y="165862"/>
                </a:moveTo>
                <a:lnTo>
                  <a:pt x="5924" y="121781"/>
                </a:lnTo>
                <a:lnTo>
                  <a:pt x="22644" y="82164"/>
                </a:lnTo>
                <a:lnTo>
                  <a:pt x="48579" y="48593"/>
                </a:lnTo>
                <a:lnTo>
                  <a:pt x="82147" y="22653"/>
                </a:lnTo>
                <a:lnTo>
                  <a:pt x="121768" y="5927"/>
                </a:lnTo>
                <a:lnTo>
                  <a:pt x="165862" y="0"/>
                </a:lnTo>
                <a:lnTo>
                  <a:pt x="2402078" y="0"/>
                </a:lnTo>
                <a:lnTo>
                  <a:pt x="2446158" y="5927"/>
                </a:lnTo>
                <a:lnTo>
                  <a:pt x="2485775" y="22653"/>
                </a:lnTo>
                <a:lnTo>
                  <a:pt x="2519346" y="48593"/>
                </a:lnTo>
                <a:lnTo>
                  <a:pt x="2545286" y="82164"/>
                </a:lnTo>
                <a:lnTo>
                  <a:pt x="2562012" y="121781"/>
                </a:lnTo>
                <a:lnTo>
                  <a:pt x="2567940" y="165862"/>
                </a:lnTo>
                <a:lnTo>
                  <a:pt x="2567940" y="829310"/>
                </a:lnTo>
                <a:lnTo>
                  <a:pt x="2562012" y="873390"/>
                </a:lnTo>
                <a:lnTo>
                  <a:pt x="2545286" y="913007"/>
                </a:lnTo>
                <a:lnTo>
                  <a:pt x="2519346" y="946578"/>
                </a:lnTo>
                <a:lnTo>
                  <a:pt x="2485775" y="972518"/>
                </a:lnTo>
                <a:lnTo>
                  <a:pt x="2446158" y="989244"/>
                </a:lnTo>
                <a:lnTo>
                  <a:pt x="2402078" y="995172"/>
                </a:lnTo>
                <a:lnTo>
                  <a:pt x="165862" y="995172"/>
                </a:lnTo>
                <a:lnTo>
                  <a:pt x="121768" y="989244"/>
                </a:lnTo>
                <a:lnTo>
                  <a:pt x="82147" y="972518"/>
                </a:lnTo>
                <a:lnTo>
                  <a:pt x="48579" y="946578"/>
                </a:lnTo>
                <a:lnTo>
                  <a:pt x="22644" y="913007"/>
                </a:lnTo>
                <a:lnTo>
                  <a:pt x="5924" y="873390"/>
                </a:lnTo>
                <a:lnTo>
                  <a:pt x="0" y="829310"/>
                </a:lnTo>
                <a:lnTo>
                  <a:pt x="0" y="165862"/>
                </a:lnTo>
                <a:close/>
              </a:path>
            </a:pathLst>
          </a:custGeom>
          <a:ln w="12192">
            <a:solidFill>
              <a:srgbClr val="FFFFFF"/>
            </a:solidFill>
          </a:ln>
        </p:spPr>
        <p:txBody>
          <a:bodyPr wrap="square" lIns="0" tIns="0" rIns="0" bIns="0" rtlCol="0"/>
          <a:lstStyle/>
          <a:p>
            <a:endParaRPr/>
          </a:p>
        </p:txBody>
      </p:sp>
      <p:sp>
        <p:nvSpPr>
          <p:cNvPr id="8" name="object 8"/>
          <p:cNvSpPr txBox="1"/>
          <p:nvPr/>
        </p:nvSpPr>
        <p:spPr>
          <a:xfrm>
            <a:off x="1068425" y="1222959"/>
            <a:ext cx="2188845" cy="727075"/>
          </a:xfrm>
          <a:prstGeom prst="rect">
            <a:avLst/>
          </a:prstGeom>
        </p:spPr>
        <p:txBody>
          <a:bodyPr vert="horz" wrap="square" lIns="0" tIns="12700" rIns="0" bIns="0" rtlCol="0">
            <a:spAutoFit/>
          </a:bodyPr>
          <a:lstStyle/>
          <a:p>
            <a:pPr algn="ctr">
              <a:lnSpc>
                <a:spcPts val="2760"/>
              </a:lnSpc>
              <a:spcBef>
                <a:spcPts val="100"/>
              </a:spcBef>
            </a:pPr>
            <a:r>
              <a:rPr sz="2400" spc="-250" dirty="0">
                <a:solidFill>
                  <a:srgbClr val="FFFFFF"/>
                </a:solidFill>
                <a:latin typeface="Arial"/>
                <a:cs typeface="Arial"/>
              </a:rPr>
              <a:t>Cash</a:t>
            </a:r>
            <a:r>
              <a:rPr sz="2400" spc="-175" dirty="0">
                <a:solidFill>
                  <a:srgbClr val="FFFFFF"/>
                </a:solidFill>
                <a:latin typeface="Arial"/>
                <a:cs typeface="Arial"/>
              </a:rPr>
              <a:t> </a:t>
            </a:r>
            <a:r>
              <a:rPr sz="2400" spc="-65" dirty="0">
                <a:solidFill>
                  <a:srgbClr val="FFFFFF"/>
                </a:solidFill>
                <a:latin typeface="Arial"/>
                <a:cs typeface="Arial"/>
              </a:rPr>
              <a:t>withdrawals</a:t>
            </a:r>
            <a:endParaRPr sz="2400">
              <a:latin typeface="Arial"/>
              <a:cs typeface="Arial"/>
            </a:endParaRPr>
          </a:p>
          <a:p>
            <a:pPr algn="ctr">
              <a:lnSpc>
                <a:spcPts val="2760"/>
              </a:lnSpc>
            </a:pPr>
            <a:r>
              <a:rPr sz="2400" spc="-30" dirty="0">
                <a:solidFill>
                  <a:srgbClr val="FFFFFF"/>
                </a:solidFill>
                <a:latin typeface="Arial"/>
                <a:cs typeface="Arial"/>
              </a:rPr>
              <a:t>in </a:t>
            </a:r>
            <a:r>
              <a:rPr sz="2400" spc="-80" dirty="0">
                <a:solidFill>
                  <a:srgbClr val="FFFFFF"/>
                </a:solidFill>
                <a:latin typeface="Arial"/>
                <a:cs typeface="Arial"/>
              </a:rPr>
              <a:t>loan</a:t>
            </a:r>
            <a:r>
              <a:rPr sz="2400" spc="-270" dirty="0">
                <a:solidFill>
                  <a:srgbClr val="FFFFFF"/>
                </a:solidFill>
                <a:latin typeface="Arial"/>
                <a:cs typeface="Arial"/>
              </a:rPr>
              <a:t> </a:t>
            </a:r>
            <a:r>
              <a:rPr sz="2400" spc="-120" dirty="0">
                <a:solidFill>
                  <a:srgbClr val="FFFFFF"/>
                </a:solidFill>
                <a:latin typeface="Arial"/>
                <a:cs typeface="Arial"/>
              </a:rPr>
              <a:t>accounts</a:t>
            </a:r>
            <a:endParaRPr sz="2400">
              <a:latin typeface="Arial"/>
              <a:cs typeface="Arial"/>
            </a:endParaRPr>
          </a:p>
        </p:txBody>
      </p:sp>
      <p:sp>
        <p:nvSpPr>
          <p:cNvPr id="9" name="object 9"/>
          <p:cNvSpPr/>
          <p:nvPr/>
        </p:nvSpPr>
        <p:spPr>
          <a:xfrm>
            <a:off x="0" y="0"/>
            <a:ext cx="12189460" cy="762000"/>
          </a:xfrm>
          <a:custGeom>
            <a:avLst/>
            <a:gdLst/>
            <a:ahLst/>
            <a:cxnLst/>
            <a:rect l="l" t="t" r="r" b="b"/>
            <a:pathLst>
              <a:path w="12189460" h="762000">
                <a:moveTo>
                  <a:pt x="0" y="762000"/>
                </a:moveTo>
                <a:lnTo>
                  <a:pt x="12188952" y="762000"/>
                </a:lnTo>
                <a:lnTo>
                  <a:pt x="12188952" y="0"/>
                </a:lnTo>
                <a:lnTo>
                  <a:pt x="0" y="0"/>
                </a:lnTo>
                <a:lnTo>
                  <a:pt x="0" y="762000"/>
                </a:lnTo>
                <a:close/>
              </a:path>
            </a:pathLst>
          </a:custGeom>
          <a:solidFill>
            <a:srgbClr val="404040"/>
          </a:solidFill>
        </p:spPr>
        <p:txBody>
          <a:bodyPr wrap="square" lIns="0" tIns="0" rIns="0" bIns="0" rtlCol="0"/>
          <a:lstStyle/>
          <a:p>
            <a:endParaRPr/>
          </a:p>
        </p:txBody>
      </p:sp>
      <p:sp>
        <p:nvSpPr>
          <p:cNvPr id="10" name="object 10"/>
          <p:cNvSpPr txBox="1">
            <a:spLocks noGrp="1"/>
          </p:cNvSpPr>
          <p:nvPr>
            <p:ph type="title"/>
          </p:nvPr>
        </p:nvSpPr>
        <p:spPr>
          <a:xfrm>
            <a:off x="3300856" y="711"/>
            <a:ext cx="6971284" cy="635000"/>
          </a:xfrm>
          <a:prstGeom prst="rect">
            <a:avLst/>
          </a:prstGeom>
        </p:spPr>
        <p:txBody>
          <a:bodyPr vert="horz" wrap="square" lIns="0" tIns="12065" rIns="0" bIns="0" rtlCol="0">
            <a:spAutoFit/>
          </a:bodyPr>
          <a:lstStyle/>
          <a:p>
            <a:pPr marL="15875">
              <a:lnSpc>
                <a:spcPct val="100000"/>
              </a:lnSpc>
              <a:spcBef>
                <a:spcPts val="95"/>
              </a:spcBef>
            </a:pPr>
            <a:r>
              <a:rPr spc="-170" dirty="0"/>
              <a:t>Account </a:t>
            </a:r>
            <a:r>
              <a:rPr spc="-135" dirty="0"/>
              <a:t>Operation</a:t>
            </a:r>
            <a:r>
              <a:rPr spc="-315" dirty="0"/>
              <a:t> </a:t>
            </a:r>
            <a:r>
              <a:rPr spc="-215" dirty="0" smtClean="0"/>
              <a:t>Related</a:t>
            </a:r>
            <a:r>
              <a:rPr lang="en-IN" spc="-215" dirty="0" smtClean="0"/>
              <a:t>-9/10 </a:t>
            </a:r>
            <a:endParaRPr spc="-215" dirty="0"/>
          </a:p>
        </p:txBody>
      </p:sp>
      <p:sp>
        <p:nvSpPr>
          <p:cNvPr id="11" name="object 11"/>
          <p:cNvSpPr/>
          <p:nvPr/>
        </p:nvSpPr>
        <p:spPr>
          <a:xfrm>
            <a:off x="731519" y="3717035"/>
            <a:ext cx="2410968" cy="2360676"/>
          </a:xfrm>
          <a:prstGeom prst="rect">
            <a:avLst/>
          </a:prstGeom>
          <a:blipFill>
            <a:blip r:embed="rId2" cstate="print"/>
            <a:stretch>
              <a:fillRect/>
            </a:stretch>
          </a:blipFill>
        </p:spPr>
        <p:txBody>
          <a:bodyPr wrap="square" lIns="0" tIns="0" rIns="0" bIns="0" rtlCol="0"/>
          <a:lstStyle/>
          <a:p>
            <a:endParaRPr/>
          </a:p>
        </p:txBody>
      </p:sp>
      <p:sp>
        <p:nvSpPr>
          <p:cNvPr id="12" name="Date Placeholder 11"/>
          <p:cNvSpPr>
            <a:spLocks noGrp="1"/>
          </p:cNvSpPr>
          <p:nvPr>
            <p:ph type="dt" sz="half" idx="6"/>
          </p:nvPr>
        </p:nvSpPr>
        <p:spPr/>
        <p:txBody>
          <a:bodyPr/>
          <a:lstStyle/>
          <a:p>
            <a:r>
              <a:rPr lang="en-US" smtClean="0"/>
              <a:t>01/04/2018 DOON</a:t>
            </a:r>
            <a:endParaRPr lang="en-US"/>
          </a:p>
        </p:txBody>
      </p:sp>
      <p:sp>
        <p:nvSpPr>
          <p:cNvPr id="13" name="Footer Placeholder 12"/>
          <p:cNvSpPr>
            <a:spLocks noGrp="1"/>
          </p:cNvSpPr>
          <p:nvPr>
            <p:ph type="ftr" sz="quarter" idx="5"/>
          </p:nvPr>
        </p:nvSpPr>
        <p:spPr/>
        <p:txBody>
          <a:bodyPr/>
          <a:lstStyle/>
          <a:p>
            <a:r>
              <a:rPr lang="en-IN" smtClean="0"/>
              <a:t>CA Amresh Overview of Bank Audits 18</a:t>
            </a:r>
            <a:endParaRPr lang="en-IN"/>
          </a:p>
        </p:txBody>
      </p:sp>
      <p:sp>
        <p:nvSpPr>
          <p:cNvPr id="14" name="Slide Number Placeholder 13"/>
          <p:cNvSpPr>
            <a:spLocks noGrp="1"/>
          </p:cNvSpPr>
          <p:nvPr>
            <p:ph type="sldNum" sz="quarter" idx="7"/>
          </p:nvPr>
        </p:nvSpPr>
        <p:spPr/>
        <p:txBody>
          <a:bodyPr/>
          <a:lstStyle/>
          <a:p>
            <a:fld id="{B6F15528-21DE-4FAA-801E-634DDDAF4B2B}" type="slidenum">
              <a:rPr lang="en-IN" smtClean="0"/>
              <a:pPr/>
              <a:t>39</a:t>
            </a:fld>
            <a:endParaRPr lang="en-IN"/>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11"/>
            <a:ext cx="9144000" cy="615553"/>
          </a:xfrm>
        </p:spPr>
        <p:txBody>
          <a:bodyPr/>
          <a:lstStyle/>
          <a:p>
            <a:r>
              <a:rPr lang="en-IN" dirty="0" smtClean="0">
                <a:solidFill>
                  <a:srgbClr val="C00000"/>
                </a:solidFill>
              </a:rPr>
              <a:t>MORE OR LESS PICTURE IS CLEAR </a:t>
            </a:r>
            <a:endParaRPr lang="en-IN" dirty="0">
              <a:solidFill>
                <a:srgbClr val="C00000"/>
              </a:solidFill>
            </a:endParaRPr>
          </a:p>
        </p:txBody>
      </p:sp>
      <p:sp>
        <p:nvSpPr>
          <p:cNvPr id="3" name="Content Placeholder 2"/>
          <p:cNvSpPr>
            <a:spLocks noGrp="1"/>
          </p:cNvSpPr>
          <p:nvPr>
            <p:ph sz="half" idx="2"/>
          </p:nvPr>
        </p:nvSpPr>
        <p:spPr>
          <a:xfrm>
            <a:off x="609600" y="1577340"/>
            <a:ext cx="5303520" cy="4137660"/>
          </a:xfrm>
          <a:solidFill>
            <a:schemeClr val="accent6">
              <a:lumMod val="40000"/>
              <a:lumOff val="60000"/>
            </a:schemeClr>
          </a:solidFill>
          <a:ln w="28575">
            <a:solidFill>
              <a:schemeClr val="accent5">
                <a:lumMod val="75000"/>
              </a:schemeClr>
            </a:solidFill>
          </a:ln>
        </p:spPr>
        <p:txBody>
          <a:bodyPr/>
          <a:lstStyle/>
          <a:p>
            <a:r>
              <a:rPr lang="en-IN" sz="2800" b="1" dirty="0" smtClean="0">
                <a:solidFill>
                  <a:srgbClr val="C00000"/>
                </a:solidFill>
              </a:rPr>
              <a:t>THE MANAGEMENT CRISIS</a:t>
            </a:r>
          </a:p>
          <a:p>
            <a:endParaRPr lang="en-IN" sz="2800" b="1" dirty="0">
              <a:solidFill>
                <a:srgbClr val="C00000"/>
              </a:solidFill>
            </a:endParaRPr>
          </a:p>
          <a:p>
            <a:pPr marL="457200" indent="-457200">
              <a:buFontTx/>
              <a:buChar char="-"/>
            </a:pPr>
            <a:r>
              <a:rPr lang="en-IN" sz="2800" b="1" dirty="0" smtClean="0">
                <a:solidFill>
                  <a:srgbClr val="C00000"/>
                </a:solidFill>
              </a:rPr>
              <a:t>Don’t know how to deal NPA</a:t>
            </a:r>
          </a:p>
          <a:p>
            <a:pPr marL="457200" indent="-457200">
              <a:buFontTx/>
              <a:buChar char="-"/>
            </a:pPr>
            <a:r>
              <a:rPr lang="en-IN" sz="2800" b="1" dirty="0" smtClean="0">
                <a:solidFill>
                  <a:srgbClr val="C00000"/>
                </a:solidFill>
              </a:rPr>
              <a:t>No clue how to deal NPA </a:t>
            </a:r>
          </a:p>
          <a:p>
            <a:pPr marL="457200" indent="-457200">
              <a:buFontTx/>
              <a:buChar char="-"/>
            </a:pPr>
            <a:r>
              <a:rPr lang="en-IN" sz="2800" b="1" dirty="0" smtClean="0">
                <a:solidFill>
                  <a:srgbClr val="C00000"/>
                </a:solidFill>
              </a:rPr>
              <a:t>Don’t know how to deal restructuring </a:t>
            </a:r>
          </a:p>
          <a:p>
            <a:pPr marL="457200" indent="-457200">
              <a:buFontTx/>
              <a:buChar char="-"/>
            </a:pPr>
            <a:r>
              <a:rPr lang="en-IN" sz="2800" b="1" dirty="0" smtClean="0">
                <a:solidFill>
                  <a:srgbClr val="C00000"/>
                </a:solidFill>
              </a:rPr>
              <a:t> </a:t>
            </a:r>
            <a:r>
              <a:rPr lang="en-IN" sz="2800" b="1" dirty="0">
                <a:solidFill>
                  <a:srgbClr val="C00000"/>
                </a:solidFill>
              </a:rPr>
              <a:t>No clue how to deal </a:t>
            </a:r>
            <a:r>
              <a:rPr lang="en-IN" sz="2800" b="1" dirty="0" smtClean="0">
                <a:solidFill>
                  <a:srgbClr val="C00000"/>
                </a:solidFill>
              </a:rPr>
              <a:t>restructuring  </a:t>
            </a:r>
            <a:endParaRPr lang="en-IN" sz="2800" b="1" dirty="0">
              <a:solidFill>
                <a:srgbClr val="C00000"/>
              </a:solidFill>
            </a:endParaRPr>
          </a:p>
          <a:p>
            <a:pPr marL="457200" indent="-457200">
              <a:buFontTx/>
              <a:buChar char="-"/>
            </a:pPr>
            <a:endParaRPr lang="en-IN" sz="2800" b="1" dirty="0">
              <a:solidFill>
                <a:srgbClr val="C00000"/>
              </a:solidFill>
            </a:endParaRPr>
          </a:p>
        </p:txBody>
      </p:sp>
      <p:sp>
        <p:nvSpPr>
          <p:cNvPr id="4" name="Content Placeholder 3"/>
          <p:cNvSpPr>
            <a:spLocks noGrp="1"/>
          </p:cNvSpPr>
          <p:nvPr>
            <p:ph sz="half" idx="3"/>
          </p:nvPr>
        </p:nvSpPr>
        <p:spPr>
          <a:xfrm>
            <a:off x="6278880" y="1577340"/>
            <a:ext cx="5303520" cy="4124206"/>
          </a:xfrm>
          <a:solidFill>
            <a:schemeClr val="accent5">
              <a:lumMod val="60000"/>
              <a:lumOff val="40000"/>
            </a:schemeClr>
          </a:solidFill>
          <a:ln w="28575">
            <a:solidFill>
              <a:schemeClr val="accent5">
                <a:lumMod val="75000"/>
              </a:schemeClr>
            </a:solidFill>
          </a:ln>
        </p:spPr>
        <p:txBody>
          <a:bodyPr/>
          <a:lstStyle/>
          <a:p>
            <a:r>
              <a:rPr lang="en-IN" sz="2800" b="1" dirty="0" smtClean="0">
                <a:solidFill>
                  <a:srgbClr val="002060"/>
                </a:solidFill>
              </a:rPr>
              <a:t>THE AUDITORS CRISIS </a:t>
            </a:r>
          </a:p>
          <a:p>
            <a:endParaRPr lang="en-IN" dirty="0">
              <a:solidFill>
                <a:srgbClr val="002060"/>
              </a:solidFill>
            </a:endParaRPr>
          </a:p>
          <a:p>
            <a:pPr marL="342900" indent="-342900">
              <a:buFontTx/>
              <a:buChar char="-"/>
            </a:pPr>
            <a:r>
              <a:rPr lang="en-IN" sz="2800" b="1" dirty="0" smtClean="0">
                <a:solidFill>
                  <a:srgbClr val="002060"/>
                </a:solidFill>
              </a:rPr>
              <a:t>No independence in appointment</a:t>
            </a:r>
          </a:p>
          <a:p>
            <a:pPr marL="342900" indent="-342900">
              <a:buFontTx/>
              <a:buChar char="-"/>
            </a:pPr>
            <a:r>
              <a:rPr lang="en-IN" sz="2800" b="1" dirty="0" smtClean="0">
                <a:solidFill>
                  <a:srgbClr val="002060"/>
                </a:solidFill>
              </a:rPr>
              <a:t>Insufficient time </a:t>
            </a:r>
          </a:p>
          <a:p>
            <a:pPr marL="342900" indent="-342900">
              <a:buFontTx/>
              <a:buChar char="-"/>
            </a:pPr>
            <a:r>
              <a:rPr lang="en-IN" sz="2800" b="1" dirty="0" smtClean="0">
                <a:solidFill>
                  <a:srgbClr val="002060"/>
                </a:solidFill>
              </a:rPr>
              <a:t>Mind set of fault finder</a:t>
            </a:r>
          </a:p>
          <a:p>
            <a:pPr marL="342900" indent="-342900">
              <a:buFontTx/>
              <a:buChar char="-"/>
            </a:pPr>
            <a:r>
              <a:rPr lang="en-IN" sz="2800" b="1" dirty="0" smtClean="0">
                <a:solidFill>
                  <a:srgbClr val="002060"/>
                </a:solidFill>
              </a:rPr>
              <a:t>Fear of non allotment of future assignments</a:t>
            </a:r>
          </a:p>
          <a:p>
            <a:pPr marL="342900" indent="-342900">
              <a:buFontTx/>
              <a:buChar char="-"/>
            </a:pPr>
            <a:endParaRPr lang="en-IN" dirty="0" smtClean="0">
              <a:solidFill>
                <a:srgbClr val="002060"/>
              </a:solidFill>
            </a:endParaRPr>
          </a:p>
          <a:p>
            <a:pPr marL="342900" indent="-342900">
              <a:buFontTx/>
              <a:buChar char="-"/>
            </a:pPr>
            <a:endParaRPr lang="en-IN" dirty="0"/>
          </a:p>
        </p:txBody>
      </p:sp>
      <p:sp>
        <p:nvSpPr>
          <p:cNvPr id="5" name="Date Placeholder 4"/>
          <p:cNvSpPr>
            <a:spLocks noGrp="1"/>
          </p:cNvSpPr>
          <p:nvPr>
            <p:ph type="dt" sz="half" idx="6"/>
          </p:nvPr>
        </p:nvSpPr>
        <p:spPr/>
        <p:txBody>
          <a:bodyPr/>
          <a:lstStyle/>
          <a:p>
            <a:r>
              <a:rPr lang="en-US" smtClean="0"/>
              <a:t>01/04/2018 DOON</a:t>
            </a:r>
            <a:endParaRPr lang="en-US"/>
          </a:p>
        </p:txBody>
      </p:sp>
      <p:sp>
        <p:nvSpPr>
          <p:cNvPr id="6" name="Footer Placeholder 5"/>
          <p:cNvSpPr>
            <a:spLocks noGrp="1"/>
          </p:cNvSpPr>
          <p:nvPr>
            <p:ph type="ftr" sz="quarter" idx="5"/>
          </p:nvPr>
        </p:nvSpPr>
        <p:spPr/>
        <p:txBody>
          <a:bodyPr/>
          <a:lstStyle/>
          <a:p>
            <a:r>
              <a:rPr lang="en-IN" smtClean="0"/>
              <a:t>CA Amresh Overview of Bank Audits 18</a:t>
            </a:r>
            <a:endParaRPr lang="en-IN"/>
          </a:p>
        </p:txBody>
      </p:sp>
      <p:sp>
        <p:nvSpPr>
          <p:cNvPr id="7" name="Slide Number Placeholder 6"/>
          <p:cNvSpPr>
            <a:spLocks noGrp="1"/>
          </p:cNvSpPr>
          <p:nvPr>
            <p:ph type="sldNum" sz="quarter" idx="7"/>
          </p:nvPr>
        </p:nvSpPr>
        <p:spPr/>
        <p:txBody>
          <a:bodyPr/>
          <a:lstStyle/>
          <a:p>
            <a:fld id="{B6F15528-21DE-4FAA-801E-634DDDAF4B2B}" type="slidenum">
              <a:rPr lang="en-IN" smtClean="0"/>
              <a:pPr/>
              <a:t>4</a:t>
            </a:fld>
            <a:endParaRPr lang="en-IN"/>
          </a:p>
        </p:txBody>
      </p:sp>
    </p:spTree>
    <p:extLst>
      <p:ext uri="{BB962C8B-B14F-4D97-AF65-F5344CB8AC3E}">
        <p14:creationId xmlns:p14="http://schemas.microsoft.com/office/powerpoint/2010/main" val="9493472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582923" y="1126236"/>
            <a:ext cx="7954009" cy="4837430"/>
          </a:xfrm>
          <a:custGeom>
            <a:avLst/>
            <a:gdLst/>
            <a:ahLst/>
            <a:cxnLst/>
            <a:rect l="l" t="t" r="r" b="b"/>
            <a:pathLst>
              <a:path w="7954009" h="4837430">
                <a:moveTo>
                  <a:pt x="7147559" y="0"/>
                </a:moveTo>
                <a:lnTo>
                  <a:pt x="0" y="0"/>
                </a:lnTo>
                <a:lnTo>
                  <a:pt x="0" y="4837176"/>
                </a:lnTo>
                <a:lnTo>
                  <a:pt x="7147559" y="4837176"/>
                </a:lnTo>
                <a:lnTo>
                  <a:pt x="7194931" y="4835807"/>
                </a:lnTo>
                <a:lnTo>
                  <a:pt x="7241581" y="4831751"/>
                </a:lnTo>
                <a:lnTo>
                  <a:pt x="7287435" y="4825085"/>
                </a:lnTo>
                <a:lnTo>
                  <a:pt x="7332417" y="4815883"/>
                </a:lnTo>
                <a:lnTo>
                  <a:pt x="7376451" y="4804220"/>
                </a:lnTo>
                <a:lnTo>
                  <a:pt x="7419461" y="4790174"/>
                </a:lnTo>
                <a:lnTo>
                  <a:pt x="7461373" y="4773819"/>
                </a:lnTo>
                <a:lnTo>
                  <a:pt x="7502109" y="4755231"/>
                </a:lnTo>
                <a:lnTo>
                  <a:pt x="7541596" y="4734485"/>
                </a:lnTo>
                <a:lnTo>
                  <a:pt x="7579757" y="4711657"/>
                </a:lnTo>
                <a:lnTo>
                  <a:pt x="7616517" y="4686823"/>
                </a:lnTo>
                <a:lnTo>
                  <a:pt x="7651799" y="4660059"/>
                </a:lnTo>
                <a:lnTo>
                  <a:pt x="7685529" y="4631440"/>
                </a:lnTo>
                <a:lnTo>
                  <a:pt x="7717631" y="4601041"/>
                </a:lnTo>
                <a:lnTo>
                  <a:pt x="7748029" y="4568939"/>
                </a:lnTo>
                <a:lnTo>
                  <a:pt x="7776647" y="4535208"/>
                </a:lnTo>
                <a:lnTo>
                  <a:pt x="7803411" y="4499926"/>
                </a:lnTo>
                <a:lnTo>
                  <a:pt x="7828243" y="4463166"/>
                </a:lnTo>
                <a:lnTo>
                  <a:pt x="7851070" y="4425005"/>
                </a:lnTo>
                <a:lnTo>
                  <a:pt x="7871815" y="4385518"/>
                </a:lnTo>
                <a:lnTo>
                  <a:pt x="7890402" y="4344782"/>
                </a:lnTo>
                <a:lnTo>
                  <a:pt x="7906757" y="4302871"/>
                </a:lnTo>
                <a:lnTo>
                  <a:pt x="7920802" y="4259861"/>
                </a:lnTo>
                <a:lnTo>
                  <a:pt x="7932464" y="4215829"/>
                </a:lnTo>
                <a:lnTo>
                  <a:pt x="7941666" y="4170849"/>
                </a:lnTo>
                <a:lnTo>
                  <a:pt x="7948332" y="4124997"/>
                </a:lnTo>
                <a:lnTo>
                  <a:pt x="7952387" y="4078348"/>
                </a:lnTo>
                <a:lnTo>
                  <a:pt x="7953756" y="4030979"/>
                </a:lnTo>
                <a:lnTo>
                  <a:pt x="7953756" y="806196"/>
                </a:lnTo>
                <a:lnTo>
                  <a:pt x="7952387" y="758824"/>
                </a:lnTo>
                <a:lnTo>
                  <a:pt x="7948332" y="712174"/>
                </a:lnTo>
                <a:lnTo>
                  <a:pt x="7941666" y="666320"/>
                </a:lnTo>
                <a:lnTo>
                  <a:pt x="7932464" y="621338"/>
                </a:lnTo>
                <a:lnTo>
                  <a:pt x="7920802" y="577304"/>
                </a:lnTo>
                <a:lnTo>
                  <a:pt x="7906757" y="534294"/>
                </a:lnTo>
                <a:lnTo>
                  <a:pt x="7890402" y="492382"/>
                </a:lnTo>
                <a:lnTo>
                  <a:pt x="7871815" y="451646"/>
                </a:lnTo>
                <a:lnTo>
                  <a:pt x="7851070" y="412159"/>
                </a:lnTo>
                <a:lnTo>
                  <a:pt x="7828243" y="373998"/>
                </a:lnTo>
                <a:lnTo>
                  <a:pt x="7803411" y="337238"/>
                </a:lnTo>
                <a:lnTo>
                  <a:pt x="7776647" y="301956"/>
                </a:lnTo>
                <a:lnTo>
                  <a:pt x="7748029" y="268226"/>
                </a:lnTo>
                <a:lnTo>
                  <a:pt x="7717631" y="236124"/>
                </a:lnTo>
                <a:lnTo>
                  <a:pt x="7685529" y="205726"/>
                </a:lnTo>
                <a:lnTo>
                  <a:pt x="7651799" y="177108"/>
                </a:lnTo>
                <a:lnTo>
                  <a:pt x="7616517" y="150344"/>
                </a:lnTo>
                <a:lnTo>
                  <a:pt x="7579757" y="125512"/>
                </a:lnTo>
                <a:lnTo>
                  <a:pt x="7541596" y="102685"/>
                </a:lnTo>
                <a:lnTo>
                  <a:pt x="7502109" y="81940"/>
                </a:lnTo>
                <a:lnTo>
                  <a:pt x="7461373" y="63353"/>
                </a:lnTo>
                <a:lnTo>
                  <a:pt x="7419461" y="46998"/>
                </a:lnTo>
                <a:lnTo>
                  <a:pt x="7376451" y="32953"/>
                </a:lnTo>
                <a:lnTo>
                  <a:pt x="7332417" y="21291"/>
                </a:lnTo>
                <a:lnTo>
                  <a:pt x="7287435" y="12089"/>
                </a:lnTo>
                <a:lnTo>
                  <a:pt x="7241581" y="5423"/>
                </a:lnTo>
                <a:lnTo>
                  <a:pt x="7194931" y="1368"/>
                </a:lnTo>
                <a:lnTo>
                  <a:pt x="7147559" y="0"/>
                </a:lnTo>
                <a:close/>
              </a:path>
            </a:pathLst>
          </a:custGeom>
          <a:solidFill>
            <a:srgbClr val="D4E2CF">
              <a:alpha val="90194"/>
            </a:srgbClr>
          </a:solidFill>
        </p:spPr>
        <p:txBody>
          <a:bodyPr wrap="square" lIns="0" tIns="0" rIns="0" bIns="0" rtlCol="0"/>
          <a:lstStyle/>
          <a:p>
            <a:endParaRPr/>
          </a:p>
        </p:txBody>
      </p:sp>
      <p:sp>
        <p:nvSpPr>
          <p:cNvPr id="3" name="object 3"/>
          <p:cNvSpPr/>
          <p:nvPr/>
        </p:nvSpPr>
        <p:spPr>
          <a:xfrm>
            <a:off x="3582923" y="1126236"/>
            <a:ext cx="7954009" cy="4837430"/>
          </a:xfrm>
          <a:custGeom>
            <a:avLst/>
            <a:gdLst/>
            <a:ahLst/>
            <a:cxnLst/>
            <a:rect l="l" t="t" r="r" b="b"/>
            <a:pathLst>
              <a:path w="7954009" h="4837430">
                <a:moveTo>
                  <a:pt x="7953756" y="806196"/>
                </a:moveTo>
                <a:lnTo>
                  <a:pt x="7953756" y="4030979"/>
                </a:lnTo>
                <a:lnTo>
                  <a:pt x="7952387" y="4078348"/>
                </a:lnTo>
                <a:lnTo>
                  <a:pt x="7948332" y="4124997"/>
                </a:lnTo>
                <a:lnTo>
                  <a:pt x="7941666" y="4170849"/>
                </a:lnTo>
                <a:lnTo>
                  <a:pt x="7932464" y="4215829"/>
                </a:lnTo>
                <a:lnTo>
                  <a:pt x="7920802" y="4259861"/>
                </a:lnTo>
                <a:lnTo>
                  <a:pt x="7906757" y="4302871"/>
                </a:lnTo>
                <a:lnTo>
                  <a:pt x="7890402" y="4344782"/>
                </a:lnTo>
                <a:lnTo>
                  <a:pt x="7871815" y="4385518"/>
                </a:lnTo>
                <a:lnTo>
                  <a:pt x="7851070" y="4425005"/>
                </a:lnTo>
                <a:lnTo>
                  <a:pt x="7828243" y="4463166"/>
                </a:lnTo>
                <a:lnTo>
                  <a:pt x="7803411" y="4499926"/>
                </a:lnTo>
                <a:lnTo>
                  <a:pt x="7776647" y="4535208"/>
                </a:lnTo>
                <a:lnTo>
                  <a:pt x="7748029" y="4568939"/>
                </a:lnTo>
                <a:lnTo>
                  <a:pt x="7717631" y="4601041"/>
                </a:lnTo>
                <a:lnTo>
                  <a:pt x="7685529" y="4631440"/>
                </a:lnTo>
                <a:lnTo>
                  <a:pt x="7651799" y="4660059"/>
                </a:lnTo>
                <a:lnTo>
                  <a:pt x="7616517" y="4686823"/>
                </a:lnTo>
                <a:lnTo>
                  <a:pt x="7579757" y="4711657"/>
                </a:lnTo>
                <a:lnTo>
                  <a:pt x="7541596" y="4734485"/>
                </a:lnTo>
                <a:lnTo>
                  <a:pt x="7502109" y="4755231"/>
                </a:lnTo>
                <a:lnTo>
                  <a:pt x="7461373" y="4773819"/>
                </a:lnTo>
                <a:lnTo>
                  <a:pt x="7419461" y="4790174"/>
                </a:lnTo>
                <a:lnTo>
                  <a:pt x="7376451" y="4804220"/>
                </a:lnTo>
                <a:lnTo>
                  <a:pt x="7332417" y="4815883"/>
                </a:lnTo>
                <a:lnTo>
                  <a:pt x="7287435" y="4825085"/>
                </a:lnTo>
                <a:lnTo>
                  <a:pt x="7241581" y="4831751"/>
                </a:lnTo>
                <a:lnTo>
                  <a:pt x="7194931" y="4835807"/>
                </a:lnTo>
                <a:lnTo>
                  <a:pt x="7147559" y="4837176"/>
                </a:lnTo>
                <a:lnTo>
                  <a:pt x="0" y="4837176"/>
                </a:lnTo>
                <a:lnTo>
                  <a:pt x="0" y="0"/>
                </a:lnTo>
                <a:lnTo>
                  <a:pt x="7147559" y="0"/>
                </a:lnTo>
                <a:lnTo>
                  <a:pt x="7194931" y="1368"/>
                </a:lnTo>
                <a:lnTo>
                  <a:pt x="7241581" y="5423"/>
                </a:lnTo>
                <a:lnTo>
                  <a:pt x="7287435" y="12089"/>
                </a:lnTo>
                <a:lnTo>
                  <a:pt x="7332417" y="21291"/>
                </a:lnTo>
                <a:lnTo>
                  <a:pt x="7376451" y="32953"/>
                </a:lnTo>
                <a:lnTo>
                  <a:pt x="7419461" y="46998"/>
                </a:lnTo>
                <a:lnTo>
                  <a:pt x="7461373" y="63353"/>
                </a:lnTo>
                <a:lnTo>
                  <a:pt x="7502109" y="81940"/>
                </a:lnTo>
                <a:lnTo>
                  <a:pt x="7541596" y="102685"/>
                </a:lnTo>
                <a:lnTo>
                  <a:pt x="7579757" y="125512"/>
                </a:lnTo>
                <a:lnTo>
                  <a:pt x="7616517" y="150344"/>
                </a:lnTo>
                <a:lnTo>
                  <a:pt x="7651799" y="177108"/>
                </a:lnTo>
                <a:lnTo>
                  <a:pt x="7685529" y="205726"/>
                </a:lnTo>
                <a:lnTo>
                  <a:pt x="7717631" y="236124"/>
                </a:lnTo>
                <a:lnTo>
                  <a:pt x="7748029" y="268226"/>
                </a:lnTo>
                <a:lnTo>
                  <a:pt x="7776647" y="301956"/>
                </a:lnTo>
                <a:lnTo>
                  <a:pt x="7803411" y="337238"/>
                </a:lnTo>
                <a:lnTo>
                  <a:pt x="7828243" y="373998"/>
                </a:lnTo>
                <a:lnTo>
                  <a:pt x="7851070" y="412159"/>
                </a:lnTo>
                <a:lnTo>
                  <a:pt x="7871815" y="451646"/>
                </a:lnTo>
                <a:lnTo>
                  <a:pt x="7890402" y="492382"/>
                </a:lnTo>
                <a:lnTo>
                  <a:pt x="7906757" y="534294"/>
                </a:lnTo>
                <a:lnTo>
                  <a:pt x="7920802" y="577304"/>
                </a:lnTo>
                <a:lnTo>
                  <a:pt x="7932464" y="621338"/>
                </a:lnTo>
                <a:lnTo>
                  <a:pt x="7941666" y="666320"/>
                </a:lnTo>
                <a:lnTo>
                  <a:pt x="7948332" y="712174"/>
                </a:lnTo>
                <a:lnTo>
                  <a:pt x="7952387" y="758824"/>
                </a:lnTo>
                <a:lnTo>
                  <a:pt x="7953756" y="806196"/>
                </a:lnTo>
                <a:close/>
              </a:path>
            </a:pathLst>
          </a:custGeom>
          <a:ln w="12192">
            <a:solidFill>
              <a:srgbClr val="D4E2CF"/>
            </a:solidFill>
          </a:ln>
        </p:spPr>
        <p:txBody>
          <a:bodyPr wrap="square" lIns="0" tIns="0" rIns="0" bIns="0" rtlCol="0"/>
          <a:lstStyle/>
          <a:p>
            <a:endParaRPr/>
          </a:p>
        </p:txBody>
      </p:sp>
      <p:sp>
        <p:nvSpPr>
          <p:cNvPr id="4" name="object 4"/>
          <p:cNvSpPr txBox="1"/>
          <p:nvPr/>
        </p:nvSpPr>
        <p:spPr>
          <a:xfrm>
            <a:off x="3818635" y="1251966"/>
            <a:ext cx="7002145" cy="1810385"/>
          </a:xfrm>
          <a:prstGeom prst="rect">
            <a:avLst/>
          </a:prstGeom>
        </p:spPr>
        <p:txBody>
          <a:bodyPr vert="horz" wrap="square" lIns="0" tIns="36830" rIns="0" bIns="0" rtlCol="0">
            <a:spAutoFit/>
          </a:bodyPr>
          <a:lstStyle/>
          <a:p>
            <a:pPr marL="12700">
              <a:lnSpc>
                <a:spcPct val="100000"/>
              </a:lnSpc>
              <a:spcBef>
                <a:spcPts val="290"/>
              </a:spcBef>
            </a:pPr>
            <a:r>
              <a:rPr sz="2400" b="1" spc="-125" dirty="0">
                <a:latin typeface="Trebuchet MS"/>
                <a:cs typeface="Trebuchet MS"/>
              </a:rPr>
              <a:t>Risk</a:t>
            </a:r>
            <a:endParaRPr sz="2400" dirty="0">
              <a:latin typeface="Trebuchet MS"/>
              <a:cs typeface="Trebuchet MS"/>
            </a:endParaRPr>
          </a:p>
          <a:p>
            <a:pPr marL="241300" marR="5080" indent="-228600">
              <a:lnSpc>
                <a:spcPct val="91600"/>
              </a:lnSpc>
              <a:spcBef>
                <a:spcPts val="434"/>
              </a:spcBef>
            </a:pPr>
            <a:r>
              <a:rPr sz="2400" spc="-160" dirty="0">
                <a:latin typeface="Arial"/>
                <a:cs typeface="Arial"/>
              </a:rPr>
              <a:t>Enhanced </a:t>
            </a:r>
            <a:r>
              <a:rPr sz="2400" spc="-70" dirty="0">
                <a:latin typeface="Arial"/>
                <a:cs typeface="Arial"/>
              </a:rPr>
              <a:t>working </a:t>
            </a:r>
            <a:r>
              <a:rPr sz="2400" spc="-75" dirty="0">
                <a:latin typeface="Arial"/>
                <a:cs typeface="Arial"/>
              </a:rPr>
              <a:t>capital </a:t>
            </a:r>
            <a:r>
              <a:rPr sz="2400" spc="-30" dirty="0">
                <a:latin typeface="Arial"/>
                <a:cs typeface="Arial"/>
              </a:rPr>
              <a:t>limits </a:t>
            </a:r>
            <a:r>
              <a:rPr sz="2400" spc="-145" dirty="0">
                <a:latin typeface="Arial"/>
                <a:cs typeface="Arial"/>
              </a:rPr>
              <a:t>may </a:t>
            </a:r>
            <a:r>
              <a:rPr sz="2400" spc="-110" dirty="0">
                <a:latin typeface="Arial"/>
                <a:cs typeface="Arial"/>
              </a:rPr>
              <a:t>be </a:t>
            </a:r>
            <a:r>
              <a:rPr sz="2400" spc="-30" dirty="0">
                <a:latin typeface="Arial"/>
                <a:cs typeface="Arial"/>
              </a:rPr>
              <a:t>permitted  </a:t>
            </a:r>
            <a:r>
              <a:rPr sz="2400" spc="-70" dirty="0">
                <a:latin typeface="Arial"/>
                <a:cs typeface="Arial"/>
              </a:rPr>
              <a:t>although </a:t>
            </a:r>
            <a:r>
              <a:rPr sz="2400" spc="-45" dirty="0">
                <a:latin typeface="Arial"/>
                <a:cs typeface="Arial"/>
              </a:rPr>
              <a:t>there </a:t>
            </a:r>
            <a:r>
              <a:rPr sz="2400" spc="-125" dirty="0">
                <a:latin typeface="Arial"/>
                <a:cs typeface="Arial"/>
              </a:rPr>
              <a:t>is </a:t>
            </a:r>
            <a:r>
              <a:rPr sz="2400" spc="-80" dirty="0">
                <a:latin typeface="Arial"/>
                <a:cs typeface="Arial"/>
              </a:rPr>
              <a:t>no </a:t>
            </a:r>
            <a:r>
              <a:rPr sz="2400" spc="-114" dirty="0">
                <a:latin typeface="Arial"/>
                <a:cs typeface="Arial"/>
              </a:rPr>
              <a:t>increased </a:t>
            </a:r>
            <a:r>
              <a:rPr sz="2400" spc="-40" dirty="0">
                <a:latin typeface="Arial"/>
                <a:cs typeface="Arial"/>
              </a:rPr>
              <a:t>turnover </a:t>
            </a:r>
            <a:r>
              <a:rPr sz="2400" spc="20" dirty="0">
                <a:latin typeface="Arial"/>
                <a:cs typeface="Arial"/>
              </a:rPr>
              <a:t>to</a:t>
            </a:r>
            <a:r>
              <a:rPr sz="2400" spc="-480" dirty="0">
                <a:latin typeface="Arial"/>
                <a:cs typeface="Arial"/>
              </a:rPr>
              <a:t> </a:t>
            </a:r>
            <a:r>
              <a:rPr sz="2400" spc="-60" dirty="0">
                <a:latin typeface="Arial"/>
                <a:cs typeface="Arial"/>
              </a:rPr>
              <a:t>support </a:t>
            </a:r>
            <a:r>
              <a:rPr sz="2400" spc="-25" dirty="0">
                <a:latin typeface="Arial"/>
                <a:cs typeface="Arial"/>
              </a:rPr>
              <a:t>the  </a:t>
            </a:r>
            <a:r>
              <a:rPr sz="2400" spc="-175" dirty="0">
                <a:latin typeface="Arial"/>
                <a:cs typeface="Arial"/>
              </a:rPr>
              <a:t>same </a:t>
            </a:r>
            <a:r>
              <a:rPr sz="2400" spc="-145" dirty="0">
                <a:latin typeface="Arial"/>
                <a:cs typeface="Arial"/>
              </a:rPr>
              <a:t>causing </a:t>
            </a:r>
            <a:r>
              <a:rPr sz="2400" spc="-114" dirty="0">
                <a:latin typeface="Arial"/>
                <a:cs typeface="Arial"/>
              </a:rPr>
              <a:t>possible </a:t>
            </a:r>
            <a:r>
              <a:rPr sz="2400" spc="-85" dirty="0">
                <a:latin typeface="Arial"/>
                <a:cs typeface="Arial"/>
              </a:rPr>
              <a:t>diversion </a:t>
            </a:r>
            <a:r>
              <a:rPr sz="2400" spc="-10" dirty="0">
                <a:latin typeface="Arial"/>
                <a:cs typeface="Arial"/>
              </a:rPr>
              <a:t>of </a:t>
            </a:r>
            <a:r>
              <a:rPr sz="2400" spc="-90" dirty="0">
                <a:latin typeface="Arial"/>
                <a:cs typeface="Arial"/>
              </a:rPr>
              <a:t>funds </a:t>
            </a:r>
            <a:r>
              <a:rPr sz="2400" spc="-25" dirty="0">
                <a:latin typeface="Arial"/>
                <a:cs typeface="Arial"/>
              </a:rPr>
              <a:t>from </a:t>
            </a:r>
            <a:r>
              <a:rPr sz="2400" spc="-155" dirty="0">
                <a:latin typeface="Arial"/>
                <a:cs typeface="Arial"/>
              </a:rPr>
              <a:t>such  </a:t>
            </a:r>
            <a:r>
              <a:rPr sz="2400" spc="-100" dirty="0">
                <a:latin typeface="Arial"/>
                <a:cs typeface="Arial"/>
              </a:rPr>
              <a:t>sanctioned</a:t>
            </a:r>
            <a:r>
              <a:rPr sz="2400" spc="-125" dirty="0">
                <a:latin typeface="Arial"/>
                <a:cs typeface="Arial"/>
              </a:rPr>
              <a:t> </a:t>
            </a:r>
            <a:r>
              <a:rPr sz="2400" spc="-65" dirty="0">
                <a:latin typeface="Arial"/>
                <a:cs typeface="Arial"/>
              </a:rPr>
              <a:t>facilties</a:t>
            </a:r>
            <a:endParaRPr sz="2400" dirty="0">
              <a:latin typeface="Arial"/>
              <a:cs typeface="Arial"/>
            </a:endParaRPr>
          </a:p>
        </p:txBody>
      </p:sp>
      <p:sp>
        <p:nvSpPr>
          <p:cNvPr id="5" name="object 5"/>
          <p:cNvSpPr txBox="1"/>
          <p:nvPr/>
        </p:nvSpPr>
        <p:spPr>
          <a:xfrm>
            <a:off x="3818635" y="3428745"/>
            <a:ext cx="7035165" cy="1923414"/>
          </a:xfrm>
          <a:prstGeom prst="rect">
            <a:avLst/>
          </a:prstGeom>
        </p:spPr>
        <p:txBody>
          <a:bodyPr vert="horz" wrap="square" lIns="0" tIns="36830" rIns="0" bIns="0" rtlCol="0">
            <a:spAutoFit/>
          </a:bodyPr>
          <a:lstStyle/>
          <a:p>
            <a:pPr marL="12700">
              <a:lnSpc>
                <a:spcPct val="100000"/>
              </a:lnSpc>
              <a:spcBef>
                <a:spcPts val="290"/>
              </a:spcBef>
            </a:pPr>
            <a:r>
              <a:rPr sz="2400" b="1" spc="-114" dirty="0">
                <a:latin typeface="Trebuchet MS"/>
                <a:cs typeface="Trebuchet MS"/>
              </a:rPr>
              <a:t>Audit</a:t>
            </a:r>
            <a:endParaRPr sz="2400" dirty="0">
              <a:latin typeface="Trebuchet MS"/>
              <a:cs typeface="Trebuchet MS"/>
            </a:endParaRPr>
          </a:p>
          <a:p>
            <a:pPr marL="241300" indent="-228600">
              <a:lnSpc>
                <a:spcPct val="100000"/>
              </a:lnSpc>
              <a:spcBef>
                <a:spcPts val="195"/>
              </a:spcBef>
              <a:buChar char="•"/>
              <a:tabLst>
                <a:tab pos="241300" algn="l"/>
              </a:tabLst>
            </a:pPr>
            <a:r>
              <a:rPr sz="2400" spc="-150" dirty="0">
                <a:latin typeface="Arial"/>
                <a:cs typeface="Arial"/>
              </a:rPr>
              <a:t>Review </a:t>
            </a:r>
            <a:r>
              <a:rPr sz="2400" spc="-170" dirty="0">
                <a:latin typeface="Arial"/>
                <a:cs typeface="Arial"/>
              </a:rPr>
              <a:t>base </a:t>
            </a:r>
            <a:r>
              <a:rPr sz="2400" spc="-95" dirty="0">
                <a:latin typeface="Arial"/>
                <a:cs typeface="Arial"/>
              </a:rPr>
              <a:t>data </a:t>
            </a:r>
            <a:r>
              <a:rPr sz="2400" spc="-10" dirty="0">
                <a:latin typeface="Arial"/>
                <a:cs typeface="Arial"/>
              </a:rPr>
              <a:t>for </a:t>
            </a:r>
            <a:r>
              <a:rPr sz="2400" spc="-155" dirty="0">
                <a:latin typeface="Arial"/>
                <a:cs typeface="Arial"/>
              </a:rPr>
              <a:t>such</a:t>
            </a:r>
            <a:r>
              <a:rPr sz="2400" spc="-245" dirty="0">
                <a:latin typeface="Arial"/>
                <a:cs typeface="Arial"/>
              </a:rPr>
              <a:t> </a:t>
            </a:r>
            <a:r>
              <a:rPr sz="2400" spc="-114" dirty="0">
                <a:latin typeface="Arial"/>
                <a:cs typeface="Arial"/>
              </a:rPr>
              <a:t>enhancements</a:t>
            </a:r>
            <a:endParaRPr sz="2400" dirty="0">
              <a:latin typeface="Arial"/>
              <a:cs typeface="Arial"/>
            </a:endParaRPr>
          </a:p>
          <a:p>
            <a:pPr marL="241300" indent="-228600">
              <a:lnSpc>
                <a:spcPct val="100000"/>
              </a:lnSpc>
              <a:spcBef>
                <a:spcPts val="200"/>
              </a:spcBef>
              <a:buChar char="•"/>
              <a:tabLst>
                <a:tab pos="241300" algn="l"/>
              </a:tabLst>
            </a:pPr>
            <a:r>
              <a:rPr sz="2400" spc="-130" dirty="0">
                <a:latin typeface="Arial"/>
                <a:cs typeface="Arial"/>
              </a:rPr>
              <a:t>Establish </a:t>
            </a:r>
            <a:r>
              <a:rPr sz="2400" spc="-110" dirty="0">
                <a:latin typeface="Arial"/>
                <a:cs typeface="Arial"/>
              </a:rPr>
              <a:t>need </a:t>
            </a:r>
            <a:r>
              <a:rPr sz="2400" spc="-10" dirty="0">
                <a:latin typeface="Arial"/>
                <a:cs typeface="Arial"/>
              </a:rPr>
              <a:t>for </a:t>
            </a:r>
            <a:r>
              <a:rPr sz="2400" spc="-155" dirty="0">
                <a:latin typeface="Arial"/>
                <a:cs typeface="Arial"/>
              </a:rPr>
              <a:t>such</a:t>
            </a:r>
            <a:r>
              <a:rPr sz="2400" spc="-290" dirty="0">
                <a:latin typeface="Arial"/>
                <a:cs typeface="Arial"/>
              </a:rPr>
              <a:t> </a:t>
            </a:r>
            <a:r>
              <a:rPr sz="2400" spc="-100" dirty="0">
                <a:latin typeface="Arial"/>
                <a:cs typeface="Arial"/>
              </a:rPr>
              <a:t>enhancement</a:t>
            </a:r>
            <a:endParaRPr sz="2400" dirty="0">
              <a:latin typeface="Arial"/>
              <a:cs typeface="Arial"/>
            </a:endParaRPr>
          </a:p>
          <a:p>
            <a:pPr marL="241300" indent="-228600">
              <a:lnSpc>
                <a:spcPts val="2760"/>
              </a:lnSpc>
              <a:spcBef>
                <a:spcPts val="195"/>
              </a:spcBef>
              <a:buChar char="•"/>
              <a:tabLst>
                <a:tab pos="241300" algn="l"/>
              </a:tabLst>
            </a:pPr>
            <a:r>
              <a:rPr sz="2400" spc="-195" dirty="0">
                <a:latin typeface="Arial"/>
                <a:cs typeface="Arial"/>
              </a:rPr>
              <a:t>Check </a:t>
            </a:r>
            <a:r>
              <a:rPr sz="2400" spc="40" dirty="0">
                <a:latin typeface="Arial"/>
                <a:cs typeface="Arial"/>
              </a:rPr>
              <a:t>if </a:t>
            </a:r>
            <a:r>
              <a:rPr sz="2400" spc="-170" dirty="0">
                <a:latin typeface="Arial"/>
                <a:cs typeface="Arial"/>
              </a:rPr>
              <a:t>sales </a:t>
            </a:r>
            <a:r>
              <a:rPr sz="2400" spc="-40" dirty="0">
                <a:latin typeface="Arial"/>
                <a:cs typeface="Arial"/>
              </a:rPr>
              <a:t>turnover </a:t>
            </a:r>
            <a:r>
              <a:rPr sz="2400" spc="-180" dirty="0">
                <a:latin typeface="Arial"/>
                <a:cs typeface="Arial"/>
              </a:rPr>
              <a:t>has </a:t>
            </a:r>
            <a:r>
              <a:rPr sz="2400" spc="-114" dirty="0">
                <a:latin typeface="Arial"/>
                <a:cs typeface="Arial"/>
              </a:rPr>
              <a:t>increased </a:t>
            </a:r>
            <a:r>
              <a:rPr sz="2400" spc="-110" dirty="0">
                <a:latin typeface="Arial"/>
                <a:cs typeface="Arial"/>
              </a:rPr>
              <a:t>and</a:t>
            </a:r>
            <a:r>
              <a:rPr sz="2400" spc="-254" dirty="0">
                <a:latin typeface="Arial"/>
                <a:cs typeface="Arial"/>
              </a:rPr>
              <a:t> </a:t>
            </a:r>
            <a:r>
              <a:rPr sz="2400" spc="-75" dirty="0">
                <a:latin typeface="Arial"/>
                <a:cs typeface="Arial"/>
              </a:rPr>
              <a:t>more</a:t>
            </a:r>
            <a:endParaRPr sz="2400" dirty="0">
              <a:latin typeface="Arial"/>
              <a:cs typeface="Arial"/>
            </a:endParaRPr>
          </a:p>
          <a:p>
            <a:pPr marL="241300">
              <a:lnSpc>
                <a:spcPts val="2760"/>
              </a:lnSpc>
            </a:pPr>
            <a:r>
              <a:rPr sz="2400" spc="-45" dirty="0">
                <a:latin typeface="Arial"/>
                <a:cs typeface="Arial"/>
              </a:rPr>
              <a:t>importantly,</a:t>
            </a:r>
            <a:r>
              <a:rPr sz="2400" spc="-140" dirty="0">
                <a:latin typeface="Arial"/>
                <a:cs typeface="Arial"/>
              </a:rPr>
              <a:t> </a:t>
            </a:r>
            <a:r>
              <a:rPr sz="2400" spc="40" dirty="0">
                <a:latin typeface="Arial"/>
                <a:cs typeface="Arial"/>
              </a:rPr>
              <a:t>if</a:t>
            </a:r>
            <a:r>
              <a:rPr sz="2400" spc="-120" dirty="0">
                <a:latin typeface="Arial"/>
                <a:cs typeface="Arial"/>
              </a:rPr>
              <a:t> </a:t>
            </a:r>
            <a:r>
              <a:rPr sz="2400" spc="-30" dirty="0">
                <a:latin typeface="Arial"/>
                <a:cs typeface="Arial"/>
              </a:rPr>
              <a:t>the</a:t>
            </a:r>
            <a:r>
              <a:rPr sz="2400" spc="-125" dirty="0">
                <a:latin typeface="Arial"/>
                <a:cs typeface="Arial"/>
              </a:rPr>
              <a:t> </a:t>
            </a:r>
            <a:r>
              <a:rPr sz="2400" spc="-80" dirty="0">
                <a:latin typeface="Arial"/>
                <a:cs typeface="Arial"/>
              </a:rPr>
              <a:t>debtors</a:t>
            </a:r>
            <a:r>
              <a:rPr sz="2400" spc="-120" dirty="0">
                <a:latin typeface="Arial"/>
                <a:cs typeface="Arial"/>
              </a:rPr>
              <a:t> </a:t>
            </a:r>
            <a:r>
              <a:rPr sz="2400" spc="-135" dirty="0">
                <a:latin typeface="Arial"/>
                <a:cs typeface="Arial"/>
              </a:rPr>
              <a:t>aging </a:t>
            </a:r>
            <a:r>
              <a:rPr sz="2400" spc="-125" dirty="0">
                <a:latin typeface="Arial"/>
                <a:cs typeface="Arial"/>
              </a:rPr>
              <a:t>is</a:t>
            </a:r>
            <a:r>
              <a:rPr sz="2400" spc="-120" dirty="0">
                <a:latin typeface="Arial"/>
                <a:cs typeface="Arial"/>
              </a:rPr>
              <a:t> </a:t>
            </a:r>
            <a:r>
              <a:rPr sz="2400" dirty="0">
                <a:latin typeface="Arial"/>
                <a:cs typeface="Arial"/>
              </a:rPr>
              <a:t>within</a:t>
            </a:r>
            <a:r>
              <a:rPr sz="2400" spc="-125" dirty="0">
                <a:latin typeface="Arial"/>
                <a:cs typeface="Arial"/>
              </a:rPr>
              <a:t> </a:t>
            </a:r>
            <a:r>
              <a:rPr sz="2400" spc="-65" dirty="0">
                <a:latin typeface="Arial"/>
                <a:cs typeface="Arial"/>
              </a:rPr>
              <a:t>normal</a:t>
            </a:r>
            <a:r>
              <a:rPr sz="2400" spc="-135" dirty="0">
                <a:latin typeface="Arial"/>
                <a:cs typeface="Arial"/>
              </a:rPr>
              <a:t> </a:t>
            </a:r>
            <a:r>
              <a:rPr sz="2400" spc="-30" dirty="0">
                <a:latin typeface="Arial"/>
                <a:cs typeface="Arial"/>
              </a:rPr>
              <a:t>limits</a:t>
            </a:r>
            <a:endParaRPr sz="2400" dirty="0">
              <a:latin typeface="Arial"/>
              <a:cs typeface="Arial"/>
            </a:endParaRPr>
          </a:p>
        </p:txBody>
      </p:sp>
      <p:sp>
        <p:nvSpPr>
          <p:cNvPr id="6" name="object 6"/>
          <p:cNvSpPr/>
          <p:nvPr/>
        </p:nvSpPr>
        <p:spPr>
          <a:xfrm>
            <a:off x="925067" y="1124711"/>
            <a:ext cx="2656840" cy="1329055"/>
          </a:xfrm>
          <a:custGeom>
            <a:avLst/>
            <a:gdLst/>
            <a:ahLst/>
            <a:cxnLst/>
            <a:rect l="l" t="t" r="r" b="b"/>
            <a:pathLst>
              <a:path w="2656840" h="1329055">
                <a:moveTo>
                  <a:pt x="2434844" y="0"/>
                </a:moveTo>
                <a:lnTo>
                  <a:pt x="221487" y="0"/>
                </a:lnTo>
                <a:lnTo>
                  <a:pt x="176849" y="4500"/>
                </a:lnTo>
                <a:lnTo>
                  <a:pt x="135274" y="17408"/>
                </a:lnTo>
                <a:lnTo>
                  <a:pt x="97651" y="37832"/>
                </a:lnTo>
                <a:lnTo>
                  <a:pt x="64871" y="64881"/>
                </a:lnTo>
                <a:lnTo>
                  <a:pt x="37826" y="97662"/>
                </a:lnTo>
                <a:lnTo>
                  <a:pt x="17405" y="135284"/>
                </a:lnTo>
                <a:lnTo>
                  <a:pt x="4499" y="176857"/>
                </a:lnTo>
                <a:lnTo>
                  <a:pt x="0" y="221487"/>
                </a:lnTo>
                <a:lnTo>
                  <a:pt x="0" y="1107439"/>
                </a:lnTo>
                <a:lnTo>
                  <a:pt x="4499" y="1152070"/>
                </a:lnTo>
                <a:lnTo>
                  <a:pt x="17405" y="1193643"/>
                </a:lnTo>
                <a:lnTo>
                  <a:pt x="37826" y="1231265"/>
                </a:lnTo>
                <a:lnTo>
                  <a:pt x="64871" y="1264046"/>
                </a:lnTo>
                <a:lnTo>
                  <a:pt x="97651" y="1291095"/>
                </a:lnTo>
                <a:lnTo>
                  <a:pt x="135274" y="1311519"/>
                </a:lnTo>
                <a:lnTo>
                  <a:pt x="176849" y="1324427"/>
                </a:lnTo>
                <a:lnTo>
                  <a:pt x="221487" y="1328927"/>
                </a:lnTo>
                <a:lnTo>
                  <a:pt x="2434844" y="1328927"/>
                </a:lnTo>
                <a:lnTo>
                  <a:pt x="2479474" y="1324427"/>
                </a:lnTo>
                <a:lnTo>
                  <a:pt x="2521047" y="1311519"/>
                </a:lnTo>
                <a:lnTo>
                  <a:pt x="2558669" y="1291095"/>
                </a:lnTo>
                <a:lnTo>
                  <a:pt x="2591450" y="1264046"/>
                </a:lnTo>
                <a:lnTo>
                  <a:pt x="2618499" y="1231265"/>
                </a:lnTo>
                <a:lnTo>
                  <a:pt x="2638923" y="1193643"/>
                </a:lnTo>
                <a:lnTo>
                  <a:pt x="2651831" y="1152070"/>
                </a:lnTo>
                <a:lnTo>
                  <a:pt x="2656332" y="1107439"/>
                </a:lnTo>
                <a:lnTo>
                  <a:pt x="2656332" y="221487"/>
                </a:lnTo>
                <a:lnTo>
                  <a:pt x="2651831" y="176857"/>
                </a:lnTo>
                <a:lnTo>
                  <a:pt x="2638923" y="135284"/>
                </a:lnTo>
                <a:lnTo>
                  <a:pt x="2618499" y="97662"/>
                </a:lnTo>
                <a:lnTo>
                  <a:pt x="2591450" y="64881"/>
                </a:lnTo>
                <a:lnTo>
                  <a:pt x="2558669" y="37832"/>
                </a:lnTo>
                <a:lnTo>
                  <a:pt x="2521047" y="17408"/>
                </a:lnTo>
                <a:lnTo>
                  <a:pt x="2479474" y="4500"/>
                </a:lnTo>
                <a:lnTo>
                  <a:pt x="2434844" y="0"/>
                </a:lnTo>
                <a:close/>
              </a:path>
            </a:pathLst>
          </a:custGeom>
          <a:solidFill>
            <a:srgbClr val="6FAC46">
              <a:alpha val="90194"/>
            </a:srgbClr>
          </a:solidFill>
        </p:spPr>
        <p:txBody>
          <a:bodyPr wrap="square" lIns="0" tIns="0" rIns="0" bIns="0" rtlCol="0"/>
          <a:lstStyle/>
          <a:p>
            <a:endParaRPr/>
          </a:p>
        </p:txBody>
      </p:sp>
      <p:sp>
        <p:nvSpPr>
          <p:cNvPr id="7" name="object 7"/>
          <p:cNvSpPr/>
          <p:nvPr/>
        </p:nvSpPr>
        <p:spPr>
          <a:xfrm>
            <a:off x="925067" y="1124711"/>
            <a:ext cx="2656840" cy="1329055"/>
          </a:xfrm>
          <a:custGeom>
            <a:avLst/>
            <a:gdLst/>
            <a:ahLst/>
            <a:cxnLst/>
            <a:rect l="l" t="t" r="r" b="b"/>
            <a:pathLst>
              <a:path w="2656840" h="1329055">
                <a:moveTo>
                  <a:pt x="0" y="221487"/>
                </a:moveTo>
                <a:lnTo>
                  <a:pt x="4499" y="176857"/>
                </a:lnTo>
                <a:lnTo>
                  <a:pt x="17405" y="135284"/>
                </a:lnTo>
                <a:lnTo>
                  <a:pt x="37826" y="97662"/>
                </a:lnTo>
                <a:lnTo>
                  <a:pt x="64871" y="64881"/>
                </a:lnTo>
                <a:lnTo>
                  <a:pt x="97651" y="37832"/>
                </a:lnTo>
                <a:lnTo>
                  <a:pt x="135274" y="17408"/>
                </a:lnTo>
                <a:lnTo>
                  <a:pt x="176849" y="4500"/>
                </a:lnTo>
                <a:lnTo>
                  <a:pt x="221487" y="0"/>
                </a:lnTo>
                <a:lnTo>
                  <a:pt x="2434844" y="0"/>
                </a:lnTo>
                <a:lnTo>
                  <a:pt x="2479474" y="4500"/>
                </a:lnTo>
                <a:lnTo>
                  <a:pt x="2521047" y="17408"/>
                </a:lnTo>
                <a:lnTo>
                  <a:pt x="2558669" y="37832"/>
                </a:lnTo>
                <a:lnTo>
                  <a:pt x="2591450" y="64881"/>
                </a:lnTo>
                <a:lnTo>
                  <a:pt x="2618499" y="97662"/>
                </a:lnTo>
                <a:lnTo>
                  <a:pt x="2638923" y="135284"/>
                </a:lnTo>
                <a:lnTo>
                  <a:pt x="2651831" y="176857"/>
                </a:lnTo>
                <a:lnTo>
                  <a:pt x="2656332" y="221487"/>
                </a:lnTo>
                <a:lnTo>
                  <a:pt x="2656332" y="1107439"/>
                </a:lnTo>
                <a:lnTo>
                  <a:pt x="2651831" y="1152070"/>
                </a:lnTo>
                <a:lnTo>
                  <a:pt x="2638923" y="1193643"/>
                </a:lnTo>
                <a:lnTo>
                  <a:pt x="2618499" y="1231265"/>
                </a:lnTo>
                <a:lnTo>
                  <a:pt x="2591450" y="1264046"/>
                </a:lnTo>
                <a:lnTo>
                  <a:pt x="2558669" y="1291095"/>
                </a:lnTo>
                <a:lnTo>
                  <a:pt x="2521047" y="1311519"/>
                </a:lnTo>
                <a:lnTo>
                  <a:pt x="2479474" y="1324427"/>
                </a:lnTo>
                <a:lnTo>
                  <a:pt x="2434844" y="1328927"/>
                </a:lnTo>
                <a:lnTo>
                  <a:pt x="221487" y="1328927"/>
                </a:lnTo>
                <a:lnTo>
                  <a:pt x="176849" y="1324427"/>
                </a:lnTo>
                <a:lnTo>
                  <a:pt x="135274" y="1311519"/>
                </a:lnTo>
                <a:lnTo>
                  <a:pt x="97651" y="1291095"/>
                </a:lnTo>
                <a:lnTo>
                  <a:pt x="64871" y="1264046"/>
                </a:lnTo>
                <a:lnTo>
                  <a:pt x="37826" y="1231265"/>
                </a:lnTo>
                <a:lnTo>
                  <a:pt x="17405" y="1193643"/>
                </a:lnTo>
                <a:lnTo>
                  <a:pt x="4499" y="1152070"/>
                </a:lnTo>
                <a:lnTo>
                  <a:pt x="0" y="1107439"/>
                </a:lnTo>
                <a:lnTo>
                  <a:pt x="0" y="221487"/>
                </a:lnTo>
                <a:close/>
              </a:path>
            </a:pathLst>
          </a:custGeom>
          <a:ln w="12192">
            <a:solidFill>
              <a:srgbClr val="FFFFFF"/>
            </a:solidFill>
          </a:ln>
        </p:spPr>
        <p:txBody>
          <a:bodyPr wrap="square" lIns="0" tIns="0" rIns="0" bIns="0" rtlCol="0"/>
          <a:lstStyle/>
          <a:p>
            <a:endParaRPr/>
          </a:p>
        </p:txBody>
      </p:sp>
      <p:sp>
        <p:nvSpPr>
          <p:cNvPr id="8" name="object 8"/>
          <p:cNvSpPr txBox="1"/>
          <p:nvPr/>
        </p:nvSpPr>
        <p:spPr>
          <a:xfrm>
            <a:off x="1087932" y="1390269"/>
            <a:ext cx="2329180" cy="726440"/>
          </a:xfrm>
          <a:prstGeom prst="rect">
            <a:avLst/>
          </a:prstGeom>
        </p:spPr>
        <p:txBody>
          <a:bodyPr vert="horz" wrap="square" lIns="0" tIns="48895" rIns="0" bIns="0" rtlCol="0">
            <a:spAutoFit/>
          </a:bodyPr>
          <a:lstStyle/>
          <a:p>
            <a:pPr marL="277495" marR="5080" indent="-265430">
              <a:lnSpc>
                <a:spcPts val="2640"/>
              </a:lnSpc>
              <a:spcBef>
                <a:spcPts val="385"/>
              </a:spcBef>
            </a:pPr>
            <a:r>
              <a:rPr sz="2400" spc="-95" dirty="0">
                <a:solidFill>
                  <a:srgbClr val="FFFFFF"/>
                </a:solidFill>
                <a:latin typeface="Arial"/>
                <a:cs typeface="Arial"/>
              </a:rPr>
              <a:t>Working </a:t>
            </a:r>
            <a:r>
              <a:rPr sz="2400" spc="-110" dirty="0">
                <a:solidFill>
                  <a:srgbClr val="FFFFFF"/>
                </a:solidFill>
                <a:latin typeface="Arial"/>
                <a:cs typeface="Arial"/>
              </a:rPr>
              <a:t>Capital</a:t>
            </a:r>
            <a:r>
              <a:rPr sz="2400" spc="-260" dirty="0">
                <a:solidFill>
                  <a:srgbClr val="FFFFFF"/>
                </a:solidFill>
                <a:latin typeface="Arial"/>
                <a:cs typeface="Arial"/>
              </a:rPr>
              <a:t> </a:t>
            </a:r>
            <a:r>
              <a:rPr sz="2400" spc="-310" dirty="0">
                <a:solidFill>
                  <a:srgbClr val="FFFFFF"/>
                </a:solidFill>
                <a:latin typeface="Arial"/>
                <a:cs typeface="Arial"/>
              </a:rPr>
              <a:t>Vs  </a:t>
            </a:r>
            <a:r>
              <a:rPr sz="2400" spc="-220" dirty="0">
                <a:solidFill>
                  <a:srgbClr val="FFFFFF"/>
                </a:solidFill>
                <a:latin typeface="Arial"/>
                <a:cs typeface="Arial"/>
              </a:rPr>
              <a:t>Sales</a:t>
            </a:r>
            <a:r>
              <a:rPr sz="2400" spc="-160" dirty="0">
                <a:solidFill>
                  <a:srgbClr val="FFFFFF"/>
                </a:solidFill>
                <a:latin typeface="Arial"/>
                <a:cs typeface="Arial"/>
              </a:rPr>
              <a:t> </a:t>
            </a:r>
            <a:r>
              <a:rPr sz="2400" spc="-40" dirty="0">
                <a:solidFill>
                  <a:srgbClr val="FFFFFF"/>
                </a:solidFill>
                <a:latin typeface="Arial"/>
                <a:cs typeface="Arial"/>
              </a:rPr>
              <a:t>turnover</a:t>
            </a:r>
            <a:endParaRPr sz="2400">
              <a:latin typeface="Arial"/>
              <a:cs typeface="Arial"/>
            </a:endParaRPr>
          </a:p>
        </p:txBody>
      </p:sp>
      <p:sp>
        <p:nvSpPr>
          <p:cNvPr id="9" name="object 9"/>
          <p:cNvSpPr/>
          <p:nvPr/>
        </p:nvSpPr>
        <p:spPr>
          <a:xfrm>
            <a:off x="0" y="0"/>
            <a:ext cx="12189460" cy="762000"/>
          </a:xfrm>
          <a:custGeom>
            <a:avLst/>
            <a:gdLst/>
            <a:ahLst/>
            <a:cxnLst/>
            <a:rect l="l" t="t" r="r" b="b"/>
            <a:pathLst>
              <a:path w="12189460" h="762000">
                <a:moveTo>
                  <a:pt x="0" y="762000"/>
                </a:moveTo>
                <a:lnTo>
                  <a:pt x="12188952" y="762000"/>
                </a:lnTo>
                <a:lnTo>
                  <a:pt x="12188952" y="0"/>
                </a:lnTo>
                <a:lnTo>
                  <a:pt x="0" y="0"/>
                </a:lnTo>
                <a:lnTo>
                  <a:pt x="0" y="762000"/>
                </a:lnTo>
                <a:close/>
              </a:path>
            </a:pathLst>
          </a:custGeom>
          <a:solidFill>
            <a:srgbClr val="404040"/>
          </a:solidFill>
        </p:spPr>
        <p:txBody>
          <a:bodyPr wrap="square" lIns="0" tIns="0" rIns="0" bIns="0" rtlCol="0"/>
          <a:lstStyle/>
          <a:p>
            <a:endParaRPr/>
          </a:p>
        </p:txBody>
      </p:sp>
      <p:sp>
        <p:nvSpPr>
          <p:cNvPr id="10" name="object 10"/>
          <p:cNvSpPr txBox="1">
            <a:spLocks noGrp="1"/>
          </p:cNvSpPr>
          <p:nvPr>
            <p:ph type="title"/>
          </p:nvPr>
        </p:nvSpPr>
        <p:spPr>
          <a:xfrm>
            <a:off x="3300856" y="711"/>
            <a:ext cx="6986144" cy="627736"/>
          </a:xfrm>
          <a:prstGeom prst="rect">
            <a:avLst/>
          </a:prstGeom>
        </p:spPr>
        <p:txBody>
          <a:bodyPr vert="horz" wrap="square" lIns="0" tIns="12065" rIns="0" bIns="0" rtlCol="0">
            <a:spAutoFit/>
          </a:bodyPr>
          <a:lstStyle/>
          <a:p>
            <a:pPr marL="15875">
              <a:lnSpc>
                <a:spcPct val="100000"/>
              </a:lnSpc>
              <a:spcBef>
                <a:spcPts val="95"/>
              </a:spcBef>
            </a:pPr>
            <a:r>
              <a:rPr spc="-170" dirty="0"/>
              <a:t>Account </a:t>
            </a:r>
            <a:r>
              <a:rPr spc="-135" dirty="0"/>
              <a:t>Operation</a:t>
            </a:r>
            <a:r>
              <a:rPr spc="-315" dirty="0"/>
              <a:t> </a:t>
            </a:r>
            <a:r>
              <a:rPr spc="-215" dirty="0" smtClean="0"/>
              <a:t>Related</a:t>
            </a:r>
            <a:r>
              <a:rPr lang="en-IN" spc="-215" dirty="0" smtClean="0"/>
              <a:t>-10/10  </a:t>
            </a:r>
            <a:endParaRPr spc="-215" dirty="0"/>
          </a:p>
        </p:txBody>
      </p:sp>
      <p:sp>
        <p:nvSpPr>
          <p:cNvPr id="11" name="object 11"/>
          <p:cNvSpPr/>
          <p:nvPr/>
        </p:nvSpPr>
        <p:spPr>
          <a:xfrm>
            <a:off x="566927" y="3425952"/>
            <a:ext cx="2933700" cy="1905000"/>
          </a:xfrm>
          <a:prstGeom prst="rect">
            <a:avLst/>
          </a:prstGeom>
          <a:blipFill>
            <a:blip r:embed="rId2" cstate="print"/>
            <a:stretch>
              <a:fillRect/>
            </a:stretch>
          </a:blipFill>
        </p:spPr>
        <p:txBody>
          <a:bodyPr wrap="square" lIns="0" tIns="0" rIns="0" bIns="0" rtlCol="0"/>
          <a:lstStyle/>
          <a:p>
            <a:endParaRPr/>
          </a:p>
        </p:txBody>
      </p:sp>
      <p:sp>
        <p:nvSpPr>
          <p:cNvPr id="12" name="Date Placeholder 11"/>
          <p:cNvSpPr>
            <a:spLocks noGrp="1"/>
          </p:cNvSpPr>
          <p:nvPr>
            <p:ph type="dt" sz="half" idx="6"/>
          </p:nvPr>
        </p:nvSpPr>
        <p:spPr/>
        <p:txBody>
          <a:bodyPr/>
          <a:lstStyle/>
          <a:p>
            <a:r>
              <a:rPr lang="en-US" smtClean="0"/>
              <a:t>01/04/2018 DOON</a:t>
            </a:r>
            <a:endParaRPr lang="en-US"/>
          </a:p>
        </p:txBody>
      </p:sp>
      <p:sp>
        <p:nvSpPr>
          <p:cNvPr id="13" name="Footer Placeholder 12"/>
          <p:cNvSpPr>
            <a:spLocks noGrp="1"/>
          </p:cNvSpPr>
          <p:nvPr>
            <p:ph type="ftr" sz="quarter" idx="5"/>
          </p:nvPr>
        </p:nvSpPr>
        <p:spPr/>
        <p:txBody>
          <a:bodyPr/>
          <a:lstStyle/>
          <a:p>
            <a:r>
              <a:rPr lang="en-IN" smtClean="0"/>
              <a:t>CA Amresh Overview of Bank Audits 18</a:t>
            </a:r>
            <a:endParaRPr lang="en-IN"/>
          </a:p>
        </p:txBody>
      </p:sp>
      <p:sp>
        <p:nvSpPr>
          <p:cNvPr id="14" name="Slide Number Placeholder 13"/>
          <p:cNvSpPr>
            <a:spLocks noGrp="1"/>
          </p:cNvSpPr>
          <p:nvPr>
            <p:ph type="sldNum" sz="quarter" idx="7"/>
          </p:nvPr>
        </p:nvSpPr>
        <p:spPr/>
        <p:txBody>
          <a:bodyPr/>
          <a:lstStyle/>
          <a:p>
            <a:fld id="{B6F15528-21DE-4FAA-801E-634DDDAF4B2B}" type="slidenum">
              <a:rPr lang="en-IN" smtClean="0"/>
              <a:pPr/>
              <a:t>40</a:t>
            </a:fld>
            <a:endParaRPr lang="en-IN"/>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858011"/>
            <a:ext cx="9144000" cy="4564380"/>
          </a:xfrm>
          <a:custGeom>
            <a:avLst/>
            <a:gdLst/>
            <a:ahLst/>
            <a:cxnLst/>
            <a:rect l="l" t="t" r="r" b="b"/>
            <a:pathLst>
              <a:path w="9144000" h="4564380">
                <a:moveTo>
                  <a:pt x="0" y="4564380"/>
                </a:moveTo>
                <a:lnTo>
                  <a:pt x="9144000" y="4564380"/>
                </a:lnTo>
                <a:lnTo>
                  <a:pt x="9144000" y="0"/>
                </a:lnTo>
                <a:lnTo>
                  <a:pt x="0" y="0"/>
                </a:lnTo>
                <a:lnTo>
                  <a:pt x="0" y="4564380"/>
                </a:lnTo>
                <a:close/>
              </a:path>
            </a:pathLst>
          </a:custGeom>
          <a:solidFill>
            <a:srgbClr val="A6A6A6"/>
          </a:solidFill>
        </p:spPr>
        <p:txBody>
          <a:bodyPr wrap="square" lIns="0" tIns="0" rIns="0" bIns="0" rtlCol="0"/>
          <a:lstStyle/>
          <a:p>
            <a:endParaRPr/>
          </a:p>
        </p:txBody>
      </p:sp>
      <p:sp>
        <p:nvSpPr>
          <p:cNvPr id="3" name="object 3"/>
          <p:cNvSpPr/>
          <p:nvPr/>
        </p:nvSpPr>
        <p:spPr>
          <a:xfrm>
            <a:off x="2397251" y="1726183"/>
            <a:ext cx="7446264" cy="353466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706623" y="1985772"/>
            <a:ext cx="691896" cy="155295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296411" y="2072639"/>
            <a:ext cx="1049020" cy="1569720"/>
          </a:xfrm>
          <a:custGeom>
            <a:avLst/>
            <a:gdLst/>
            <a:ahLst/>
            <a:cxnLst/>
            <a:rect l="l" t="t" r="r" b="b"/>
            <a:pathLst>
              <a:path w="1049020" h="1569720">
                <a:moveTo>
                  <a:pt x="132207" y="0"/>
                </a:moveTo>
                <a:lnTo>
                  <a:pt x="65786" y="2159"/>
                </a:lnTo>
                <a:lnTo>
                  <a:pt x="0" y="8889"/>
                </a:lnTo>
                <a:lnTo>
                  <a:pt x="0" y="1560830"/>
                </a:lnTo>
                <a:lnTo>
                  <a:pt x="65786" y="1567561"/>
                </a:lnTo>
                <a:lnTo>
                  <a:pt x="132207" y="1569720"/>
                </a:lnTo>
                <a:lnTo>
                  <a:pt x="201167" y="1567561"/>
                </a:lnTo>
                <a:lnTo>
                  <a:pt x="267588" y="1560830"/>
                </a:lnTo>
                <a:lnTo>
                  <a:pt x="333375" y="1550924"/>
                </a:lnTo>
                <a:lnTo>
                  <a:pt x="396621" y="1535938"/>
                </a:lnTo>
                <a:lnTo>
                  <a:pt x="458470" y="1518285"/>
                </a:lnTo>
                <a:lnTo>
                  <a:pt x="518413" y="1496187"/>
                </a:lnTo>
                <a:lnTo>
                  <a:pt x="575817" y="1471295"/>
                </a:lnTo>
                <a:lnTo>
                  <a:pt x="630682" y="1443101"/>
                </a:lnTo>
                <a:lnTo>
                  <a:pt x="683513" y="1411477"/>
                </a:lnTo>
                <a:lnTo>
                  <a:pt x="733171" y="1376680"/>
                </a:lnTo>
                <a:lnTo>
                  <a:pt x="779652" y="1339088"/>
                </a:lnTo>
                <a:lnTo>
                  <a:pt x="823467" y="1299210"/>
                </a:lnTo>
                <a:lnTo>
                  <a:pt x="864108" y="1256664"/>
                </a:lnTo>
                <a:lnTo>
                  <a:pt x="900176" y="1211834"/>
                </a:lnTo>
                <a:lnTo>
                  <a:pt x="933068" y="1164844"/>
                </a:lnTo>
                <a:lnTo>
                  <a:pt x="962787" y="1115568"/>
                </a:lnTo>
                <a:lnTo>
                  <a:pt x="988567" y="1064133"/>
                </a:lnTo>
                <a:lnTo>
                  <a:pt x="1009141" y="1011047"/>
                </a:lnTo>
                <a:lnTo>
                  <a:pt x="1025271" y="956818"/>
                </a:lnTo>
                <a:lnTo>
                  <a:pt x="1038225" y="901064"/>
                </a:lnTo>
                <a:lnTo>
                  <a:pt x="1045972" y="842899"/>
                </a:lnTo>
                <a:lnTo>
                  <a:pt x="1048512" y="784351"/>
                </a:lnTo>
                <a:lnTo>
                  <a:pt x="1045972" y="726186"/>
                </a:lnTo>
                <a:lnTo>
                  <a:pt x="1038225" y="668655"/>
                </a:lnTo>
                <a:lnTo>
                  <a:pt x="1025271" y="612901"/>
                </a:lnTo>
                <a:lnTo>
                  <a:pt x="1009141" y="558673"/>
                </a:lnTo>
                <a:lnTo>
                  <a:pt x="988567" y="504951"/>
                </a:lnTo>
                <a:lnTo>
                  <a:pt x="962787" y="454151"/>
                </a:lnTo>
                <a:lnTo>
                  <a:pt x="933068" y="404875"/>
                </a:lnTo>
                <a:lnTo>
                  <a:pt x="900176" y="357886"/>
                </a:lnTo>
                <a:lnTo>
                  <a:pt x="864108" y="311912"/>
                </a:lnTo>
                <a:lnTo>
                  <a:pt x="823467" y="269875"/>
                </a:lnTo>
                <a:lnTo>
                  <a:pt x="779652" y="229488"/>
                </a:lnTo>
                <a:lnTo>
                  <a:pt x="733171" y="192532"/>
                </a:lnTo>
                <a:lnTo>
                  <a:pt x="683513" y="157607"/>
                </a:lnTo>
                <a:lnTo>
                  <a:pt x="630682" y="126619"/>
                </a:lnTo>
                <a:lnTo>
                  <a:pt x="575817" y="97917"/>
                </a:lnTo>
                <a:lnTo>
                  <a:pt x="518413" y="73025"/>
                </a:lnTo>
                <a:lnTo>
                  <a:pt x="458470" y="51435"/>
                </a:lnTo>
                <a:lnTo>
                  <a:pt x="396621" y="33147"/>
                </a:lnTo>
                <a:lnTo>
                  <a:pt x="333375" y="18796"/>
                </a:lnTo>
                <a:lnTo>
                  <a:pt x="267588" y="8889"/>
                </a:lnTo>
                <a:lnTo>
                  <a:pt x="201167" y="2159"/>
                </a:lnTo>
                <a:lnTo>
                  <a:pt x="132207" y="0"/>
                </a:lnTo>
                <a:close/>
              </a:path>
            </a:pathLst>
          </a:custGeom>
          <a:solidFill>
            <a:srgbClr val="FF0000"/>
          </a:solidFill>
        </p:spPr>
        <p:txBody>
          <a:bodyPr wrap="square" lIns="0" tIns="0" rIns="0" bIns="0" rtlCol="0"/>
          <a:lstStyle/>
          <a:p>
            <a:endParaRPr/>
          </a:p>
        </p:txBody>
      </p:sp>
      <p:sp>
        <p:nvSpPr>
          <p:cNvPr id="6" name="object 6"/>
          <p:cNvSpPr/>
          <p:nvPr/>
        </p:nvSpPr>
        <p:spPr>
          <a:xfrm>
            <a:off x="2505455" y="1840992"/>
            <a:ext cx="2106168" cy="263651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2607564" y="1943100"/>
            <a:ext cx="3393948" cy="2763012"/>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4162044" y="2346960"/>
            <a:ext cx="2106168" cy="2636520"/>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4264152" y="2072639"/>
            <a:ext cx="3425952" cy="2763012"/>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5829300" y="1810511"/>
            <a:ext cx="2106168" cy="2636520"/>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5931408" y="1912620"/>
            <a:ext cx="3467099" cy="2793491"/>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7555992" y="2929127"/>
            <a:ext cx="2110740" cy="2058924"/>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7658100" y="3031235"/>
            <a:ext cx="1860803" cy="1808988"/>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2718816" y="2598407"/>
            <a:ext cx="690371" cy="633996"/>
          </a:xfrm>
          <a:prstGeom prst="rect">
            <a:avLst/>
          </a:prstGeom>
          <a:blipFill>
            <a:blip r:embed="rId11" cstate="print"/>
            <a:stretch>
              <a:fillRect/>
            </a:stretch>
          </a:blipFill>
        </p:spPr>
        <p:txBody>
          <a:bodyPr wrap="square" lIns="0" tIns="0" rIns="0" bIns="0" rtlCol="0"/>
          <a:lstStyle/>
          <a:p>
            <a:endParaRPr/>
          </a:p>
        </p:txBody>
      </p:sp>
      <p:sp>
        <p:nvSpPr>
          <p:cNvPr id="15" name="object 15"/>
          <p:cNvSpPr txBox="1"/>
          <p:nvPr/>
        </p:nvSpPr>
        <p:spPr>
          <a:xfrm>
            <a:off x="2887472" y="2679953"/>
            <a:ext cx="321310"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Arial"/>
                <a:cs typeface="Arial"/>
              </a:rPr>
              <a:t>01</a:t>
            </a:r>
            <a:endParaRPr sz="2100">
              <a:latin typeface="Arial"/>
              <a:cs typeface="Arial"/>
            </a:endParaRPr>
          </a:p>
        </p:txBody>
      </p:sp>
      <p:sp>
        <p:nvSpPr>
          <p:cNvPr id="16" name="object 16"/>
          <p:cNvSpPr/>
          <p:nvPr/>
        </p:nvSpPr>
        <p:spPr>
          <a:xfrm>
            <a:off x="6057900" y="2459735"/>
            <a:ext cx="690372" cy="635508"/>
          </a:xfrm>
          <a:prstGeom prst="rect">
            <a:avLst/>
          </a:prstGeom>
          <a:blipFill>
            <a:blip r:embed="rId12" cstate="print"/>
            <a:stretch>
              <a:fillRect/>
            </a:stretch>
          </a:blipFill>
        </p:spPr>
        <p:txBody>
          <a:bodyPr wrap="square" lIns="0" tIns="0" rIns="0" bIns="0" rtlCol="0"/>
          <a:lstStyle/>
          <a:p>
            <a:endParaRPr/>
          </a:p>
        </p:txBody>
      </p:sp>
      <p:sp>
        <p:nvSpPr>
          <p:cNvPr id="17" name="object 17"/>
          <p:cNvSpPr/>
          <p:nvPr/>
        </p:nvSpPr>
        <p:spPr>
          <a:xfrm>
            <a:off x="4384547" y="3683495"/>
            <a:ext cx="690372" cy="633996"/>
          </a:xfrm>
          <a:prstGeom prst="rect">
            <a:avLst/>
          </a:prstGeom>
          <a:blipFill>
            <a:blip r:embed="rId13" cstate="print"/>
            <a:stretch>
              <a:fillRect/>
            </a:stretch>
          </a:blipFill>
        </p:spPr>
        <p:txBody>
          <a:bodyPr wrap="square" lIns="0" tIns="0" rIns="0" bIns="0" rtlCol="0"/>
          <a:lstStyle/>
          <a:p>
            <a:endParaRPr/>
          </a:p>
        </p:txBody>
      </p:sp>
      <p:sp>
        <p:nvSpPr>
          <p:cNvPr id="18" name="object 18"/>
          <p:cNvSpPr txBox="1"/>
          <p:nvPr/>
        </p:nvSpPr>
        <p:spPr>
          <a:xfrm>
            <a:off x="4554473" y="3765295"/>
            <a:ext cx="321310"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Arial"/>
                <a:cs typeface="Arial"/>
              </a:rPr>
              <a:t>02</a:t>
            </a:r>
            <a:endParaRPr sz="2100">
              <a:latin typeface="Arial"/>
              <a:cs typeface="Arial"/>
            </a:endParaRPr>
          </a:p>
        </p:txBody>
      </p:sp>
      <p:sp>
        <p:nvSpPr>
          <p:cNvPr id="19" name="object 19"/>
          <p:cNvSpPr/>
          <p:nvPr/>
        </p:nvSpPr>
        <p:spPr>
          <a:xfrm>
            <a:off x="7805928" y="3316223"/>
            <a:ext cx="690372" cy="635507"/>
          </a:xfrm>
          <a:prstGeom prst="rect">
            <a:avLst/>
          </a:prstGeom>
          <a:blipFill>
            <a:blip r:embed="rId14" cstate="print"/>
            <a:stretch>
              <a:fillRect/>
            </a:stretch>
          </a:blipFill>
        </p:spPr>
        <p:txBody>
          <a:bodyPr wrap="square" lIns="0" tIns="0" rIns="0" bIns="0" rtlCol="0"/>
          <a:lstStyle/>
          <a:p>
            <a:endParaRPr/>
          </a:p>
        </p:txBody>
      </p:sp>
      <p:sp>
        <p:nvSpPr>
          <p:cNvPr id="20" name="object 20"/>
          <p:cNvSpPr/>
          <p:nvPr/>
        </p:nvSpPr>
        <p:spPr>
          <a:xfrm>
            <a:off x="6975347" y="3099816"/>
            <a:ext cx="292735" cy="105410"/>
          </a:xfrm>
          <a:custGeom>
            <a:avLst/>
            <a:gdLst/>
            <a:ahLst/>
            <a:cxnLst/>
            <a:rect l="l" t="t" r="r" b="b"/>
            <a:pathLst>
              <a:path w="292734" h="105410">
                <a:moveTo>
                  <a:pt x="82296" y="41656"/>
                </a:moveTo>
                <a:lnTo>
                  <a:pt x="79375" y="42163"/>
                </a:lnTo>
                <a:lnTo>
                  <a:pt x="77088" y="43561"/>
                </a:lnTo>
                <a:lnTo>
                  <a:pt x="31750" y="94487"/>
                </a:lnTo>
                <a:lnTo>
                  <a:pt x="4952" y="94487"/>
                </a:lnTo>
                <a:lnTo>
                  <a:pt x="3555" y="94869"/>
                </a:lnTo>
                <a:lnTo>
                  <a:pt x="2158" y="95631"/>
                </a:lnTo>
                <a:lnTo>
                  <a:pt x="1016" y="96520"/>
                </a:lnTo>
                <a:lnTo>
                  <a:pt x="0" y="97917"/>
                </a:lnTo>
                <a:lnTo>
                  <a:pt x="0" y="101726"/>
                </a:lnTo>
                <a:lnTo>
                  <a:pt x="1016" y="102870"/>
                </a:lnTo>
                <a:lnTo>
                  <a:pt x="2158" y="103759"/>
                </a:lnTo>
                <a:lnTo>
                  <a:pt x="3555" y="104648"/>
                </a:lnTo>
                <a:lnTo>
                  <a:pt x="4952" y="105156"/>
                </a:lnTo>
                <a:lnTo>
                  <a:pt x="34544" y="105156"/>
                </a:lnTo>
                <a:lnTo>
                  <a:pt x="36068" y="104648"/>
                </a:lnTo>
                <a:lnTo>
                  <a:pt x="37465" y="104267"/>
                </a:lnTo>
                <a:lnTo>
                  <a:pt x="80899" y="55118"/>
                </a:lnTo>
                <a:lnTo>
                  <a:pt x="94558" y="55118"/>
                </a:lnTo>
                <a:lnTo>
                  <a:pt x="85344" y="43942"/>
                </a:lnTo>
                <a:lnTo>
                  <a:pt x="84454" y="43053"/>
                </a:lnTo>
                <a:lnTo>
                  <a:pt x="82296" y="41656"/>
                </a:lnTo>
                <a:close/>
              </a:path>
              <a:path w="292734" h="105410">
                <a:moveTo>
                  <a:pt x="94558" y="55118"/>
                </a:moveTo>
                <a:lnTo>
                  <a:pt x="80899" y="55118"/>
                </a:lnTo>
                <a:lnTo>
                  <a:pt x="120142" y="102870"/>
                </a:lnTo>
                <a:lnTo>
                  <a:pt x="122300" y="104648"/>
                </a:lnTo>
                <a:lnTo>
                  <a:pt x="125222" y="104648"/>
                </a:lnTo>
                <a:lnTo>
                  <a:pt x="127634" y="103759"/>
                </a:lnTo>
                <a:lnTo>
                  <a:pt x="128524" y="103250"/>
                </a:lnTo>
                <a:lnTo>
                  <a:pt x="139077" y="91694"/>
                </a:lnTo>
                <a:lnTo>
                  <a:pt x="124713" y="91694"/>
                </a:lnTo>
                <a:lnTo>
                  <a:pt x="94558" y="55118"/>
                </a:lnTo>
                <a:close/>
              </a:path>
              <a:path w="292734" h="105410">
                <a:moveTo>
                  <a:pt x="212217" y="0"/>
                </a:moveTo>
                <a:lnTo>
                  <a:pt x="209423" y="0"/>
                </a:lnTo>
                <a:lnTo>
                  <a:pt x="207009" y="1143"/>
                </a:lnTo>
                <a:lnTo>
                  <a:pt x="124713" y="91694"/>
                </a:lnTo>
                <a:lnTo>
                  <a:pt x="139077" y="91694"/>
                </a:lnTo>
                <a:lnTo>
                  <a:pt x="211327" y="12573"/>
                </a:lnTo>
                <a:lnTo>
                  <a:pt x="226645" y="12573"/>
                </a:lnTo>
                <a:lnTo>
                  <a:pt x="214883" y="1143"/>
                </a:lnTo>
                <a:lnTo>
                  <a:pt x="214883" y="635"/>
                </a:lnTo>
                <a:lnTo>
                  <a:pt x="212217" y="0"/>
                </a:lnTo>
                <a:close/>
              </a:path>
              <a:path w="292734" h="105410">
                <a:moveTo>
                  <a:pt x="226645" y="12573"/>
                </a:moveTo>
                <a:lnTo>
                  <a:pt x="211327" y="12573"/>
                </a:lnTo>
                <a:lnTo>
                  <a:pt x="261620" y="61595"/>
                </a:lnTo>
                <a:lnTo>
                  <a:pt x="264032" y="62864"/>
                </a:lnTo>
                <a:lnTo>
                  <a:pt x="266573" y="62357"/>
                </a:lnTo>
                <a:lnTo>
                  <a:pt x="268985" y="61213"/>
                </a:lnTo>
                <a:lnTo>
                  <a:pt x="270001" y="60198"/>
                </a:lnTo>
                <a:lnTo>
                  <a:pt x="277458" y="49275"/>
                </a:lnTo>
                <a:lnTo>
                  <a:pt x="264413" y="49275"/>
                </a:lnTo>
                <a:lnTo>
                  <a:pt x="226645" y="12573"/>
                </a:lnTo>
                <a:close/>
              </a:path>
              <a:path w="292734" h="105410">
                <a:moveTo>
                  <a:pt x="287654" y="20700"/>
                </a:moveTo>
                <a:lnTo>
                  <a:pt x="284733" y="20955"/>
                </a:lnTo>
                <a:lnTo>
                  <a:pt x="282321" y="22860"/>
                </a:lnTo>
                <a:lnTo>
                  <a:pt x="264413" y="49275"/>
                </a:lnTo>
                <a:lnTo>
                  <a:pt x="277458" y="49275"/>
                </a:lnTo>
                <a:lnTo>
                  <a:pt x="291592" y="28575"/>
                </a:lnTo>
                <a:lnTo>
                  <a:pt x="292607" y="26543"/>
                </a:lnTo>
                <a:lnTo>
                  <a:pt x="291592" y="23749"/>
                </a:lnTo>
                <a:lnTo>
                  <a:pt x="289686" y="21462"/>
                </a:lnTo>
                <a:lnTo>
                  <a:pt x="287654" y="20700"/>
                </a:lnTo>
                <a:close/>
              </a:path>
            </a:pathLst>
          </a:custGeom>
          <a:solidFill>
            <a:srgbClr val="FFFFFF">
              <a:alpha val="39999"/>
            </a:srgbClr>
          </a:solidFill>
        </p:spPr>
        <p:txBody>
          <a:bodyPr wrap="square" lIns="0" tIns="0" rIns="0" bIns="0" rtlCol="0"/>
          <a:lstStyle/>
          <a:p>
            <a:endParaRPr/>
          </a:p>
        </p:txBody>
      </p:sp>
      <p:sp>
        <p:nvSpPr>
          <p:cNvPr id="21" name="object 21"/>
          <p:cNvSpPr/>
          <p:nvPr/>
        </p:nvSpPr>
        <p:spPr>
          <a:xfrm>
            <a:off x="6952488" y="3037332"/>
            <a:ext cx="349250" cy="210820"/>
          </a:xfrm>
          <a:custGeom>
            <a:avLst/>
            <a:gdLst/>
            <a:ahLst/>
            <a:cxnLst/>
            <a:rect l="l" t="t" r="r" b="b"/>
            <a:pathLst>
              <a:path w="349250" h="210819">
                <a:moveTo>
                  <a:pt x="170687" y="0"/>
                </a:moveTo>
                <a:lnTo>
                  <a:pt x="3555" y="0"/>
                </a:lnTo>
                <a:lnTo>
                  <a:pt x="2158" y="888"/>
                </a:lnTo>
                <a:lnTo>
                  <a:pt x="761" y="2285"/>
                </a:lnTo>
                <a:lnTo>
                  <a:pt x="0" y="3428"/>
                </a:lnTo>
                <a:lnTo>
                  <a:pt x="0" y="206628"/>
                </a:lnTo>
                <a:lnTo>
                  <a:pt x="761" y="208025"/>
                </a:lnTo>
                <a:lnTo>
                  <a:pt x="3555" y="209803"/>
                </a:lnTo>
                <a:lnTo>
                  <a:pt x="5460" y="210312"/>
                </a:lnTo>
                <a:lnTo>
                  <a:pt x="343280" y="210312"/>
                </a:lnTo>
                <a:lnTo>
                  <a:pt x="345185" y="209803"/>
                </a:lnTo>
                <a:lnTo>
                  <a:pt x="347979" y="208025"/>
                </a:lnTo>
                <a:lnTo>
                  <a:pt x="348487" y="206628"/>
                </a:lnTo>
                <a:lnTo>
                  <a:pt x="348995" y="204977"/>
                </a:lnTo>
                <a:lnTo>
                  <a:pt x="348995" y="199389"/>
                </a:lnTo>
                <a:lnTo>
                  <a:pt x="10540" y="199389"/>
                </a:lnTo>
                <a:lnTo>
                  <a:pt x="10540" y="10159"/>
                </a:lnTo>
                <a:lnTo>
                  <a:pt x="170687" y="10159"/>
                </a:lnTo>
                <a:lnTo>
                  <a:pt x="172084" y="9525"/>
                </a:lnTo>
                <a:lnTo>
                  <a:pt x="173481" y="8127"/>
                </a:lnTo>
                <a:lnTo>
                  <a:pt x="173989" y="6730"/>
                </a:lnTo>
                <a:lnTo>
                  <a:pt x="174497" y="4825"/>
                </a:lnTo>
                <a:lnTo>
                  <a:pt x="173989" y="3428"/>
                </a:lnTo>
                <a:lnTo>
                  <a:pt x="173481" y="2285"/>
                </a:lnTo>
                <a:lnTo>
                  <a:pt x="172084" y="888"/>
                </a:lnTo>
                <a:lnTo>
                  <a:pt x="170687" y="0"/>
                </a:lnTo>
                <a:close/>
              </a:path>
              <a:path w="349250" h="210819">
                <a:moveTo>
                  <a:pt x="345185" y="0"/>
                </a:moveTo>
                <a:lnTo>
                  <a:pt x="188848" y="0"/>
                </a:lnTo>
                <a:lnTo>
                  <a:pt x="187451" y="888"/>
                </a:lnTo>
                <a:lnTo>
                  <a:pt x="186435" y="2285"/>
                </a:lnTo>
                <a:lnTo>
                  <a:pt x="185546" y="3428"/>
                </a:lnTo>
                <a:lnTo>
                  <a:pt x="185038" y="4825"/>
                </a:lnTo>
                <a:lnTo>
                  <a:pt x="185546" y="6730"/>
                </a:lnTo>
                <a:lnTo>
                  <a:pt x="186435" y="8127"/>
                </a:lnTo>
                <a:lnTo>
                  <a:pt x="187451" y="9525"/>
                </a:lnTo>
                <a:lnTo>
                  <a:pt x="188848" y="10159"/>
                </a:lnTo>
                <a:lnTo>
                  <a:pt x="337692" y="10159"/>
                </a:lnTo>
                <a:lnTo>
                  <a:pt x="337692" y="199389"/>
                </a:lnTo>
                <a:lnTo>
                  <a:pt x="348995" y="199389"/>
                </a:lnTo>
                <a:lnTo>
                  <a:pt x="348995" y="4825"/>
                </a:lnTo>
                <a:lnTo>
                  <a:pt x="348487" y="3428"/>
                </a:lnTo>
                <a:lnTo>
                  <a:pt x="347979" y="2285"/>
                </a:lnTo>
                <a:lnTo>
                  <a:pt x="346582" y="888"/>
                </a:lnTo>
                <a:lnTo>
                  <a:pt x="345185" y="0"/>
                </a:lnTo>
                <a:close/>
              </a:path>
            </a:pathLst>
          </a:custGeom>
          <a:solidFill>
            <a:srgbClr val="FFFFFF">
              <a:alpha val="39999"/>
            </a:srgbClr>
          </a:solidFill>
        </p:spPr>
        <p:txBody>
          <a:bodyPr wrap="square" lIns="0" tIns="0" rIns="0" bIns="0" rtlCol="0"/>
          <a:lstStyle/>
          <a:p>
            <a:endParaRPr/>
          </a:p>
        </p:txBody>
      </p:sp>
      <p:sp>
        <p:nvSpPr>
          <p:cNvPr id="22" name="object 22"/>
          <p:cNvSpPr/>
          <p:nvPr/>
        </p:nvSpPr>
        <p:spPr>
          <a:xfrm>
            <a:off x="7115556" y="3005327"/>
            <a:ext cx="10795" cy="41275"/>
          </a:xfrm>
          <a:custGeom>
            <a:avLst/>
            <a:gdLst/>
            <a:ahLst/>
            <a:cxnLst/>
            <a:rect l="l" t="t" r="r" b="b"/>
            <a:pathLst>
              <a:path w="10795" h="41275">
                <a:moveTo>
                  <a:pt x="5207" y="0"/>
                </a:moveTo>
                <a:lnTo>
                  <a:pt x="0" y="5207"/>
                </a:lnTo>
                <a:lnTo>
                  <a:pt x="508" y="35941"/>
                </a:lnTo>
                <a:lnTo>
                  <a:pt x="508" y="37719"/>
                </a:lnTo>
                <a:lnTo>
                  <a:pt x="2286" y="40512"/>
                </a:lnTo>
                <a:lnTo>
                  <a:pt x="3683" y="41148"/>
                </a:lnTo>
                <a:lnTo>
                  <a:pt x="6985" y="41148"/>
                </a:lnTo>
                <a:lnTo>
                  <a:pt x="8382" y="40512"/>
                </a:lnTo>
                <a:lnTo>
                  <a:pt x="9778" y="39116"/>
                </a:lnTo>
                <a:lnTo>
                  <a:pt x="10668" y="35941"/>
                </a:lnTo>
                <a:lnTo>
                  <a:pt x="10668" y="5207"/>
                </a:lnTo>
                <a:lnTo>
                  <a:pt x="9778" y="2032"/>
                </a:lnTo>
                <a:lnTo>
                  <a:pt x="8382" y="1143"/>
                </a:lnTo>
                <a:lnTo>
                  <a:pt x="6985" y="508"/>
                </a:lnTo>
                <a:lnTo>
                  <a:pt x="5207" y="0"/>
                </a:lnTo>
                <a:close/>
              </a:path>
            </a:pathLst>
          </a:custGeom>
          <a:solidFill>
            <a:srgbClr val="FFFFFF">
              <a:alpha val="39999"/>
            </a:srgbClr>
          </a:solidFill>
        </p:spPr>
        <p:txBody>
          <a:bodyPr wrap="square" lIns="0" tIns="0" rIns="0" bIns="0" rtlCol="0"/>
          <a:lstStyle/>
          <a:p>
            <a:endParaRPr/>
          </a:p>
        </p:txBody>
      </p:sp>
      <p:sp>
        <p:nvSpPr>
          <p:cNvPr id="23" name="object 23"/>
          <p:cNvSpPr/>
          <p:nvPr/>
        </p:nvSpPr>
        <p:spPr>
          <a:xfrm>
            <a:off x="7115556" y="3258311"/>
            <a:ext cx="10795" cy="62865"/>
          </a:xfrm>
          <a:custGeom>
            <a:avLst/>
            <a:gdLst/>
            <a:ahLst/>
            <a:cxnLst/>
            <a:rect l="l" t="t" r="r" b="b"/>
            <a:pathLst>
              <a:path w="10795" h="62864">
                <a:moveTo>
                  <a:pt x="5207" y="0"/>
                </a:moveTo>
                <a:lnTo>
                  <a:pt x="3810" y="508"/>
                </a:lnTo>
                <a:lnTo>
                  <a:pt x="2286" y="888"/>
                </a:lnTo>
                <a:lnTo>
                  <a:pt x="508" y="3683"/>
                </a:lnTo>
                <a:lnTo>
                  <a:pt x="508" y="5461"/>
                </a:lnTo>
                <a:lnTo>
                  <a:pt x="0" y="57276"/>
                </a:lnTo>
                <a:lnTo>
                  <a:pt x="508" y="59054"/>
                </a:lnTo>
                <a:lnTo>
                  <a:pt x="1397" y="60198"/>
                </a:lnTo>
                <a:lnTo>
                  <a:pt x="2286" y="61087"/>
                </a:lnTo>
                <a:lnTo>
                  <a:pt x="3683" y="61975"/>
                </a:lnTo>
                <a:lnTo>
                  <a:pt x="5207" y="62484"/>
                </a:lnTo>
                <a:lnTo>
                  <a:pt x="6985" y="61975"/>
                </a:lnTo>
                <a:lnTo>
                  <a:pt x="9778" y="60198"/>
                </a:lnTo>
                <a:lnTo>
                  <a:pt x="10160" y="59054"/>
                </a:lnTo>
                <a:lnTo>
                  <a:pt x="10668" y="57276"/>
                </a:lnTo>
                <a:lnTo>
                  <a:pt x="10668" y="5461"/>
                </a:lnTo>
                <a:lnTo>
                  <a:pt x="9778" y="2286"/>
                </a:lnTo>
                <a:lnTo>
                  <a:pt x="8382" y="888"/>
                </a:lnTo>
                <a:lnTo>
                  <a:pt x="5207" y="0"/>
                </a:lnTo>
                <a:close/>
              </a:path>
            </a:pathLst>
          </a:custGeom>
          <a:solidFill>
            <a:srgbClr val="FFFFFF">
              <a:alpha val="39999"/>
            </a:srgbClr>
          </a:solidFill>
        </p:spPr>
        <p:txBody>
          <a:bodyPr wrap="square" lIns="0" tIns="0" rIns="0" bIns="0" rtlCol="0"/>
          <a:lstStyle/>
          <a:p>
            <a:endParaRPr/>
          </a:p>
        </p:txBody>
      </p:sp>
      <p:sp>
        <p:nvSpPr>
          <p:cNvPr id="24" name="object 24"/>
          <p:cNvSpPr/>
          <p:nvPr/>
        </p:nvSpPr>
        <p:spPr>
          <a:xfrm>
            <a:off x="7018019" y="3258311"/>
            <a:ext cx="33655" cy="83820"/>
          </a:xfrm>
          <a:custGeom>
            <a:avLst/>
            <a:gdLst/>
            <a:ahLst/>
            <a:cxnLst/>
            <a:rect l="l" t="t" r="r" b="b"/>
            <a:pathLst>
              <a:path w="33654" h="83820">
                <a:moveTo>
                  <a:pt x="29082" y="0"/>
                </a:moveTo>
                <a:lnTo>
                  <a:pt x="27558" y="0"/>
                </a:lnTo>
                <a:lnTo>
                  <a:pt x="25907" y="508"/>
                </a:lnTo>
                <a:lnTo>
                  <a:pt x="24383" y="888"/>
                </a:lnTo>
                <a:lnTo>
                  <a:pt x="22986" y="2286"/>
                </a:lnTo>
                <a:lnTo>
                  <a:pt x="22478" y="3683"/>
                </a:lnTo>
                <a:lnTo>
                  <a:pt x="0" y="77597"/>
                </a:lnTo>
                <a:lnTo>
                  <a:pt x="0" y="80517"/>
                </a:lnTo>
                <a:lnTo>
                  <a:pt x="1015" y="81914"/>
                </a:lnTo>
                <a:lnTo>
                  <a:pt x="2412" y="82930"/>
                </a:lnTo>
                <a:lnTo>
                  <a:pt x="3682" y="83820"/>
                </a:lnTo>
                <a:lnTo>
                  <a:pt x="7111" y="83820"/>
                </a:lnTo>
                <a:lnTo>
                  <a:pt x="8635" y="82930"/>
                </a:lnTo>
                <a:lnTo>
                  <a:pt x="10159" y="81534"/>
                </a:lnTo>
                <a:lnTo>
                  <a:pt x="10795" y="80390"/>
                </a:lnTo>
                <a:lnTo>
                  <a:pt x="33527" y="5079"/>
                </a:lnTo>
                <a:lnTo>
                  <a:pt x="33020" y="3683"/>
                </a:lnTo>
                <a:lnTo>
                  <a:pt x="32003" y="1904"/>
                </a:lnTo>
                <a:lnTo>
                  <a:pt x="31114" y="888"/>
                </a:lnTo>
                <a:lnTo>
                  <a:pt x="29082" y="0"/>
                </a:lnTo>
                <a:close/>
              </a:path>
            </a:pathLst>
          </a:custGeom>
          <a:solidFill>
            <a:srgbClr val="FFFFFF">
              <a:alpha val="39999"/>
            </a:srgbClr>
          </a:solidFill>
        </p:spPr>
        <p:txBody>
          <a:bodyPr wrap="square" lIns="0" tIns="0" rIns="0" bIns="0" rtlCol="0"/>
          <a:lstStyle/>
          <a:p>
            <a:endParaRPr/>
          </a:p>
        </p:txBody>
      </p:sp>
      <p:sp>
        <p:nvSpPr>
          <p:cNvPr id="25" name="object 25"/>
          <p:cNvSpPr/>
          <p:nvPr/>
        </p:nvSpPr>
        <p:spPr>
          <a:xfrm>
            <a:off x="7191756" y="3258311"/>
            <a:ext cx="33655" cy="83820"/>
          </a:xfrm>
          <a:custGeom>
            <a:avLst/>
            <a:gdLst/>
            <a:ahLst/>
            <a:cxnLst/>
            <a:rect l="l" t="t" r="r" b="b"/>
            <a:pathLst>
              <a:path w="33654" h="83820">
                <a:moveTo>
                  <a:pt x="5715" y="0"/>
                </a:moveTo>
                <a:lnTo>
                  <a:pt x="3683" y="0"/>
                </a:lnTo>
                <a:lnTo>
                  <a:pt x="2413" y="888"/>
                </a:lnTo>
                <a:lnTo>
                  <a:pt x="1016" y="1904"/>
                </a:lnTo>
                <a:lnTo>
                  <a:pt x="0" y="3683"/>
                </a:lnTo>
                <a:lnTo>
                  <a:pt x="0" y="6730"/>
                </a:lnTo>
                <a:lnTo>
                  <a:pt x="22478" y="80390"/>
                </a:lnTo>
                <a:lnTo>
                  <a:pt x="22987" y="81534"/>
                </a:lnTo>
                <a:lnTo>
                  <a:pt x="24384" y="82930"/>
                </a:lnTo>
                <a:lnTo>
                  <a:pt x="25908" y="83820"/>
                </a:lnTo>
                <a:lnTo>
                  <a:pt x="29083" y="83820"/>
                </a:lnTo>
                <a:lnTo>
                  <a:pt x="31115" y="82930"/>
                </a:lnTo>
                <a:lnTo>
                  <a:pt x="32003" y="81914"/>
                </a:lnTo>
                <a:lnTo>
                  <a:pt x="33020" y="80517"/>
                </a:lnTo>
                <a:lnTo>
                  <a:pt x="33527" y="78993"/>
                </a:lnTo>
                <a:lnTo>
                  <a:pt x="33020" y="77597"/>
                </a:lnTo>
                <a:lnTo>
                  <a:pt x="10541" y="3683"/>
                </a:lnTo>
                <a:lnTo>
                  <a:pt x="10160" y="2286"/>
                </a:lnTo>
                <a:lnTo>
                  <a:pt x="8636" y="888"/>
                </a:lnTo>
                <a:lnTo>
                  <a:pt x="7112" y="508"/>
                </a:lnTo>
                <a:lnTo>
                  <a:pt x="5715" y="0"/>
                </a:lnTo>
                <a:close/>
              </a:path>
            </a:pathLst>
          </a:custGeom>
          <a:solidFill>
            <a:srgbClr val="FFFFFF">
              <a:alpha val="39999"/>
            </a:srgbClr>
          </a:solidFill>
        </p:spPr>
        <p:txBody>
          <a:bodyPr wrap="square" lIns="0" tIns="0" rIns="0" bIns="0" rtlCol="0"/>
          <a:lstStyle/>
          <a:p>
            <a:endParaRPr/>
          </a:p>
        </p:txBody>
      </p:sp>
      <p:sp>
        <p:nvSpPr>
          <p:cNvPr id="26" name="object 26"/>
          <p:cNvSpPr/>
          <p:nvPr/>
        </p:nvSpPr>
        <p:spPr>
          <a:xfrm>
            <a:off x="6952488" y="3263646"/>
            <a:ext cx="349250" cy="0"/>
          </a:xfrm>
          <a:custGeom>
            <a:avLst/>
            <a:gdLst/>
            <a:ahLst/>
            <a:cxnLst/>
            <a:rect l="l" t="t" r="r" b="b"/>
            <a:pathLst>
              <a:path w="349250">
                <a:moveTo>
                  <a:pt x="0" y="0"/>
                </a:moveTo>
                <a:lnTo>
                  <a:pt x="348995" y="0"/>
                </a:lnTo>
              </a:path>
            </a:pathLst>
          </a:custGeom>
          <a:ln w="10667">
            <a:solidFill>
              <a:srgbClr val="FFFFFF"/>
            </a:solidFill>
          </a:ln>
        </p:spPr>
        <p:txBody>
          <a:bodyPr wrap="square" lIns="0" tIns="0" rIns="0" bIns="0" rtlCol="0"/>
          <a:lstStyle/>
          <a:p>
            <a:endParaRPr/>
          </a:p>
        </p:txBody>
      </p:sp>
      <p:sp>
        <p:nvSpPr>
          <p:cNvPr id="27" name="object 27"/>
          <p:cNvSpPr/>
          <p:nvPr/>
        </p:nvSpPr>
        <p:spPr>
          <a:xfrm>
            <a:off x="5228844" y="4053840"/>
            <a:ext cx="401320" cy="295910"/>
          </a:xfrm>
          <a:custGeom>
            <a:avLst/>
            <a:gdLst/>
            <a:ahLst/>
            <a:cxnLst/>
            <a:rect l="l" t="t" r="r" b="b"/>
            <a:pathLst>
              <a:path w="401320" h="295910">
                <a:moveTo>
                  <a:pt x="394842" y="284480"/>
                </a:moveTo>
                <a:lnTo>
                  <a:pt x="5968" y="284480"/>
                </a:lnTo>
                <a:lnTo>
                  <a:pt x="4063" y="284988"/>
                </a:lnTo>
                <a:lnTo>
                  <a:pt x="2158" y="285750"/>
                </a:lnTo>
                <a:lnTo>
                  <a:pt x="1015" y="286639"/>
                </a:lnTo>
                <a:lnTo>
                  <a:pt x="507" y="288417"/>
                </a:lnTo>
                <a:lnTo>
                  <a:pt x="0" y="290322"/>
                </a:lnTo>
                <a:lnTo>
                  <a:pt x="507" y="292227"/>
                </a:lnTo>
                <a:lnTo>
                  <a:pt x="1015" y="293370"/>
                </a:lnTo>
                <a:lnTo>
                  <a:pt x="2158" y="294767"/>
                </a:lnTo>
                <a:lnTo>
                  <a:pt x="4063" y="295656"/>
                </a:lnTo>
                <a:lnTo>
                  <a:pt x="396493" y="295656"/>
                </a:lnTo>
                <a:lnTo>
                  <a:pt x="397890" y="294767"/>
                </a:lnTo>
                <a:lnTo>
                  <a:pt x="399414" y="293370"/>
                </a:lnTo>
                <a:lnTo>
                  <a:pt x="400303" y="292227"/>
                </a:lnTo>
                <a:lnTo>
                  <a:pt x="400811" y="290322"/>
                </a:lnTo>
                <a:lnTo>
                  <a:pt x="400303" y="288417"/>
                </a:lnTo>
                <a:lnTo>
                  <a:pt x="399414" y="286639"/>
                </a:lnTo>
                <a:lnTo>
                  <a:pt x="397890" y="285750"/>
                </a:lnTo>
                <a:lnTo>
                  <a:pt x="396493" y="284988"/>
                </a:lnTo>
                <a:lnTo>
                  <a:pt x="394842" y="284480"/>
                </a:lnTo>
                <a:close/>
              </a:path>
              <a:path w="401320" h="295910">
                <a:moveTo>
                  <a:pt x="225170" y="0"/>
                </a:moveTo>
                <a:lnTo>
                  <a:pt x="175132" y="0"/>
                </a:lnTo>
                <a:lnTo>
                  <a:pt x="168909" y="1143"/>
                </a:lnTo>
                <a:lnTo>
                  <a:pt x="163829" y="3429"/>
                </a:lnTo>
                <a:lnTo>
                  <a:pt x="160273" y="7620"/>
                </a:lnTo>
                <a:lnTo>
                  <a:pt x="157352" y="12954"/>
                </a:lnTo>
                <a:lnTo>
                  <a:pt x="151383" y="15112"/>
                </a:lnTo>
                <a:lnTo>
                  <a:pt x="145922" y="18796"/>
                </a:lnTo>
                <a:lnTo>
                  <a:pt x="141604" y="23622"/>
                </a:lnTo>
                <a:lnTo>
                  <a:pt x="138683" y="29464"/>
                </a:lnTo>
                <a:lnTo>
                  <a:pt x="138048" y="36195"/>
                </a:lnTo>
                <a:lnTo>
                  <a:pt x="138048" y="66293"/>
                </a:lnTo>
                <a:lnTo>
                  <a:pt x="138683" y="72009"/>
                </a:lnTo>
                <a:lnTo>
                  <a:pt x="141604" y="76962"/>
                </a:lnTo>
                <a:lnTo>
                  <a:pt x="145414" y="80645"/>
                </a:lnTo>
                <a:lnTo>
                  <a:pt x="150494" y="83185"/>
                </a:lnTo>
                <a:lnTo>
                  <a:pt x="150494" y="94996"/>
                </a:lnTo>
                <a:lnTo>
                  <a:pt x="151383" y="103759"/>
                </a:lnTo>
                <a:lnTo>
                  <a:pt x="153542" y="112903"/>
                </a:lnTo>
                <a:lnTo>
                  <a:pt x="157860" y="120523"/>
                </a:lnTo>
                <a:lnTo>
                  <a:pt x="162940" y="127635"/>
                </a:lnTo>
                <a:lnTo>
                  <a:pt x="162940" y="139192"/>
                </a:lnTo>
                <a:lnTo>
                  <a:pt x="161925" y="139192"/>
                </a:lnTo>
                <a:lnTo>
                  <a:pt x="160781" y="139700"/>
                </a:lnTo>
                <a:lnTo>
                  <a:pt x="118363" y="153162"/>
                </a:lnTo>
                <a:lnTo>
                  <a:pt x="80771" y="260223"/>
                </a:lnTo>
                <a:lnTo>
                  <a:pt x="80771" y="268732"/>
                </a:lnTo>
                <a:lnTo>
                  <a:pt x="82676" y="277368"/>
                </a:lnTo>
                <a:lnTo>
                  <a:pt x="87248" y="284480"/>
                </a:lnTo>
                <a:lnTo>
                  <a:pt x="111378" y="284480"/>
                </a:lnTo>
                <a:lnTo>
                  <a:pt x="105917" y="283591"/>
                </a:lnTo>
                <a:lnTo>
                  <a:pt x="100583" y="281305"/>
                </a:lnTo>
                <a:lnTo>
                  <a:pt x="96519" y="277876"/>
                </a:lnTo>
                <a:lnTo>
                  <a:pt x="93725" y="273177"/>
                </a:lnTo>
                <a:lnTo>
                  <a:pt x="92455" y="267843"/>
                </a:lnTo>
                <a:lnTo>
                  <a:pt x="92455" y="262509"/>
                </a:lnTo>
                <a:lnTo>
                  <a:pt x="108965" y="178181"/>
                </a:lnTo>
                <a:lnTo>
                  <a:pt x="156971" y="152654"/>
                </a:lnTo>
                <a:lnTo>
                  <a:pt x="169263" y="152654"/>
                </a:lnTo>
                <a:lnTo>
                  <a:pt x="168655" y="150368"/>
                </a:lnTo>
                <a:lnTo>
                  <a:pt x="170814" y="150368"/>
                </a:lnTo>
                <a:lnTo>
                  <a:pt x="172211" y="149733"/>
                </a:lnTo>
                <a:lnTo>
                  <a:pt x="173735" y="148336"/>
                </a:lnTo>
                <a:lnTo>
                  <a:pt x="174625" y="146939"/>
                </a:lnTo>
                <a:lnTo>
                  <a:pt x="174625" y="137414"/>
                </a:lnTo>
                <a:lnTo>
                  <a:pt x="237235" y="137414"/>
                </a:lnTo>
                <a:lnTo>
                  <a:pt x="237235" y="133477"/>
                </a:lnTo>
                <a:lnTo>
                  <a:pt x="199135" y="133477"/>
                </a:lnTo>
                <a:lnTo>
                  <a:pt x="189483" y="131572"/>
                </a:lnTo>
                <a:lnTo>
                  <a:pt x="161925" y="94996"/>
                </a:lnTo>
                <a:lnTo>
                  <a:pt x="161925" y="69342"/>
                </a:lnTo>
                <a:lnTo>
                  <a:pt x="150494" y="69342"/>
                </a:lnTo>
                <a:lnTo>
                  <a:pt x="149986" y="68072"/>
                </a:lnTo>
                <a:lnTo>
                  <a:pt x="149478" y="66293"/>
                </a:lnTo>
                <a:lnTo>
                  <a:pt x="149478" y="36195"/>
                </a:lnTo>
                <a:lnTo>
                  <a:pt x="150875" y="31242"/>
                </a:lnTo>
                <a:lnTo>
                  <a:pt x="153542" y="27305"/>
                </a:lnTo>
                <a:lnTo>
                  <a:pt x="157352" y="24511"/>
                </a:lnTo>
                <a:lnTo>
                  <a:pt x="162432" y="23622"/>
                </a:lnTo>
                <a:lnTo>
                  <a:pt x="164337" y="23114"/>
                </a:lnTo>
                <a:lnTo>
                  <a:pt x="168909" y="16002"/>
                </a:lnTo>
                <a:lnTo>
                  <a:pt x="169798" y="14351"/>
                </a:lnTo>
                <a:lnTo>
                  <a:pt x="171322" y="12954"/>
                </a:lnTo>
                <a:lnTo>
                  <a:pt x="173227" y="12065"/>
                </a:lnTo>
                <a:lnTo>
                  <a:pt x="175132" y="11557"/>
                </a:lnTo>
                <a:lnTo>
                  <a:pt x="252523" y="11557"/>
                </a:lnTo>
                <a:lnTo>
                  <a:pt x="251840" y="10668"/>
                </a:lnTo>
                <a:lnTo>
                  <a:pt x="244347" y="4826"/>
                </a:lnTo>
                <a:lnTo>
                  <a:pt x="235457" y="1143"/>
                </a:lnTo>
                <a:lnTo>
                  <a:pt x="225170" y="0"/>
                </a:lnTo>
                <a:close/>
              </a:path>
              <a:path w="401320" h="295910">
                <a:moveTo>
                  <a:pt x="275335" y="193929"/>
                </a:moveTo>
                <a:lnTo>
                  <a:pt x="124840" y="193929"/>
                </a:lnTo>
                <a:lnTo>
                  <a:pt x="120268" y="194818"/>
                </a:lnTo>
                <a:lnTo>
                  <a:pt x="116458" y="197231"/>
                </a:lnTo>
                <a:lnTo>
                  <a:pt x="113791" y="201168"/>
                </a:lnTo>
                <a:lnTo>
                  <a:pt x="112981" y="205105"/>
                </a:lnTo>
                <a:lnTo>
                  <a:pt x="112902" y="284480"/>
                </a:lnTo>
                <a:lnTo>
                  <a:pt x="124840" y="284480"/>
                </a:lnTo>
                <a:lnTo>
                  <a:pt x="124332" y="284099"/>
                </a:lnTo>
                <a:lnTo>
                  <a:pt x="124332" y="205486"/>
                </a:lnTo>
                <a:lnTo>
                  <a:pt x="124840" y="205105"/>
                </a:lnTo>
                <a:lnTo>
                  <a:pt x="287438" y="205105"/>
                </a:lnTo>
                <a:lnTo>
                  <a:pt x="286511" y="201168"/>
                </a:lnTo>
                <a:lnTo>
                  <a:pt x="284098" y="197231"/>
                </a:lnTo>
                <a:lnTo>
                  <a:pt x="280034" y="194818"/>
                </a:lnTo>
                <a:lnTo>
                  <a:pt x="275335" y="193929"/>
                </a:lnTo>
                <a:close/>
              </a:path>
              <a:path w="401320" h="295910">
                <a:moveTo>
                  <a:pt x="287438" y="205105"/>
                </a:moveTo>
                <a:lnTo>
                  <a:pt x="275716" y="205105"/>
                </a:lnTo>
                <a:lnTo>
                  <a:pt x="275716" y="284480"/>
                </a:lnTo>
                <a:lnTo>
                  <a:pt x="287527" y="284480"/>
                </a:lnTo>
                <a:lnTo>
                  <a:pt x="287438" y="205105"/>
                </a:lnTo>
                <a:close/>
              </a:path>
              <a:path w="401320" h="295910">
                <a:moveTo>
                  <a:pt x="280828" y="152654"/>
                </a:moveTo>
                <a:lnTo>
                  <a:pt x="243458" y="152654"/>
                </a:lnTo>
                <a:lnTo>
                  <a:pt x="278638" y="163830"/>
                </a:lnTo>
                <a:lnTo>
                  <a:pt x="284606" y="167005"/>
                </a:lnTo>
                <a:lnTo>
                  <a:pt x="288925" y="171958"/>
                </a:lnTo>
                <a:lnTo>
                  <a:pt x="291083" y="178181"/>
                </a:lnTo>
                <a:lnTo>
                  <a:pt x="307847" y="262509"/>
                </a:lnTo>
                <a:lnTo>
                  <a:pt x="308355" y="267843"/>
                </a:lnTo>
                <a:lnTo>
                  <a:pt x="306958" y="273177"/>
                </a:lnTo>
                <a:lnTo>
                  <a:pt x="303783" y="277876"/>
                </a:lnTo>
                <a:lnTo>
                  <a:pt x="299465" y="281305"/>
                </a:lnTo>
                <a:lnTo>
                  <a:pt x="294893" y="283591"/>
                </a:lnTo>
                <a:lnTo>
                  <a:pt x="289432" y="284480"/>
                </a:lnTo>
                <a:lnTo>
                  <a:pt x="313308" y="284480"/>
                </a:lnTo>
                <a:lnTo>
                  <a:pt x="317626" y="277368"/>
                </a:lnTo>
                <a:lnTo>
                  <a:pt x="320039" y="268732"/>
                </a:lnTo>
                <a:lnTo>
                  <a:pt x="319531" y="260223"/>
                </a:lnTo>
                <a:lnTo>
                  <a:pt x="302767" y="176149"/>
                </a:lnTo>
                <a:lnTo>
                  <a:pt x="282447" y="153162"/>
                </a:lnTo>
                <a:lnTo>
                  <a:pt x="280828" y="152654"/>
                </a:lnTo>
                <a:close/>
              </a:path>
              <a:path w="401320" h="295910">
                <a:moveTo>
                  <a:pt x="169263" y="152654"/>
                </a:moveTo>
                <a:lnTo>
                  <a:pt x="156971" y="152654"/>
                </a:lnTo>
                <a:lnTo>
                  <a:pt x="159765" y="162179"/>
                </a:lnTo>
                <a:lnTo>
                  <a:pt x="200025" y="186817"/>
                </a:lnTo>
                <a:lnTo>
                  <a:pt x="210819" y="185801"/>
                </a:lnTo>
                <a:lnTo>
                  <a:pt x="220598" y="182372"/>
                </a:lnTo>
                <a:lnTo>
                  <a:pt x="229488" y="177037"/>
                </a:lnTo>
                <a:lnTo>
                  <a:pt x="230833" y="175641"/>
                </a:lnTo>
                <a:lnTo>
                  <a:pt x="200025" y="175641"/>
                </a:lnTo>
                <a:lnTo>
                  <a:pt x="190880" y="174244"/>
                </a:lnTo>
                <a:lnTo>
                  <a:pt x="182498" y="170561"/>
                </a:lnTo>
                <a:lnTo>
                  <a:pt x="175640" y="165227"/>
                </a:lnTo>
                <a:lnTo>
                  <a:pt x="170814" y="158496"/>
                </a:lnTo>
                <a:lnTo>
                  <a:pt x="169263" y="152654"/>
                </a:lnTo>
                <a:close/>
              </a:path>
              <a:path w="401320" h="295910">
                <a:moveTo>
                  <a:pt x="237235" y="137922"/>
                </a:moveTo>
                <a:lnTo>
                  <a:pt x="225678" y="137922"/>
                </a:lnTo>
                <a:lnTo>
                  <a:pt x="225678" y="145034"/>
                </a:lnTo>
                <a:lnTo>
                  <a:pt x="226186" y="146939"/>
                </a:lnTo>
                <a:lnTo>
                  <a:pt x="227075" y="148336"/>
                </a:lnTo>
                <a:lnTo>
                  <a:pt x="228091" y="149733"/>
                </a:lnTo>
                <a:lnTo>
                  <a:pt x="229742" y="150368"/>
                </a:lnTo>
                <a:lnTo>
                  <a:pt x="231647" y="150368"/>
                </a:lnTo>
                <a:lnTo>
                  <a:pt x="229488" y="158496"/>
                </a:lnTo>
                <a:lnTo>
                  <a:pt x="224662" y="165227"/>
                </a:lnTo>
                <a:lnTo>
                  <a:pt x="218312" y="170561"/>
                </a:lnTo>
                <a:lnTo>
                  <a:pt x="209930" y="174244"/>
                </a:lnTo>
                <a:lnTo>
                  <a:pt x="200025" y="175641"/>
                </a:lnTo>
                <a:lnTo>
                  <a:pt x="230833" y="175641"/>
                </a:lnTo>
                <a:lnTo>
                  <a:pt x="235965" y="170307"/>
                </a:lnTo>
                <a:lnTo>
                  <a:pt x="241045" y="162179"/>
                </a:lnTo>
                <a:lnTo>
                  <a:pt x="243458" y="152654"/>
                </a:lnTo>
                <a:lnTo>
                  <a:pt x="280828" y="152654"/>
                </a:lnTo>
                <a:lnTo>
                  <a:pt x="239521" y="139700"/>
                </a:lnTo>
                <a:lnTo>
                  <a:pt x="238632" y="139192"/>
                </a:lnTo>
                <a:lnTo>
                  <a:pt x="237235" y="139192"/>
                </a:lnTo>
                <a:lnTo>
                  <a:pt x="237235" y="137922"/>
                </a:lnTo>
                <a:close/>
              </a:path>
              <a:path w="401320" h="295910">
                <a:moveTo>
                  <a:pt x="237235" y="137414"/>
                </a:moveTo>
                <a:lnTo>
                  <a:pt x="174625" y="137414"/>
                </a:lnTo>
                <a:lnTo>
                  <a:pt x="182117" y="141097"/>
                </a:lnTo>
                <a:lnTo>
                  <a:pt x="190500" y="143637"/>
                </a:lnTo>
                <a:lnTo>
                  <a:pt x="198881" y="144526"/>
                </a:lnTo>
                <a:lnTo>
                  <a:pt x="200025" y="144526"/>
                </a:lnTo>
                <a:lnTo>
                  <a:pt x="209422" y="143637"/>
                </a:lnTo>
                <a:lnTo>
                  <a:pt x="217804" y="141605"/>
                </a:lnTo>
                <a:lnTo>
                  <a:pt x="225678" y="137922"/>
                </a:lnTo>
                <a:lnTo>
                  <a:pt x="237235" y="137922"/>
                </a:lnTo>
                <a:lnTo>
                  <a:pt x="237235" y="137414"/>
                </a:lnTo>
                <a:close/>
              </a:path>
              <a:path w="401320" h="295910">
                <a:moveTo>
                  <a:pt x="248449" y="53721"/>
                </a:moveTo>
                <a:lnTo>
                  <a:pt x="231647" y="53721"/>
                </a:lnTo>
                <a:lnTo>
                  <a:pt x="233552" y="54229"/>
                </a:lnTo>
                <a:lnTo>
                  <a:pt x="235457" y="55118"/>
                </a:lnTo>
                <a:lnTo>
                  <a:pt x="236981" y="56261"/>
                </a:lnTo>
                <a:lnTo>
                  <a:pt x="237616" y="58166"/>
                </a:lnTo>
                <a:lnTo>
                  <a:pt x="238125" y="60452"/>
                </a:lnTo>
                <a:lnTo>
                  <a:pt x="238125" y="96647"/>
                </a:lnTo>
                <a:lnTo>
                  <a:pt x="214121" y="130683"/>
                </a:lnTo>
                <a:lnTo>
                  <a:pt x="199135" y="133477"/>
                </a:lnTo>
                <a:lnTo>
                  <a:pt x="237235" y="133477"/>
                </a:lnTo>
                <a:lnTo>
                  <a:pt x="237235" y="128651"/>
                </a:lnTo>
                <a:lnTo>
                  <a:pt x="242950" y="121412"/>
                </a:lnTo>
                <a:lnTo>
                  <a:pt x="246506" y="113792"/>
                </a:lnTo>
                <a:lnTo>
                  <a:pt x="249427" y="105156"/>
                </a:lnTo>
                <a:lnTo>
                  <a:pt x="249935" y="96647"/>
                </a:lnTo>
                <a:lnTo>
                  <a:pt x="249935" y="83185"/>
                </a:lnTo>
                <a:lnTo>
                  <a:pt x="254888" y="80645"/>
                </a:lnTo>
                <a:lnTo>
                  <a:pt x="259206" y="76962"/>
                </a:lnTo>
                <a:lnTo>
                  <a:pt x="261365" y="72009"/>
                </a:lnTo>
                <a:lnTo>
                  <a:pt x="261840" y="69342"/>
                </a:lnTo>
                <a:lnTo>
                  <a:pt x="249935" y="69342"/>
                </a:lnTo>
                <a:lnTo>
                  <a:pt x="249935" y="60452"/>
                </a:lnTo>
                <a:lnTo>
                  <a:pt x="248919" y="54737"/>
                </a:lnTo>
                <a:lnTo>
                  <a:pt x="248449" y="53721"/>
                </a:lnTo>
                <a:close/>
              </a:path>
              <a:path w="401320" h="295910">
                <a:moveTo>
                  <a:pt x="231647" y="42418"/>
                </a:moveTo>
                <a:lnTo>
                  <a:pt x="168909" y="42418"/>
                </a:lnTo>
                <a:lnTo>
                  <a:pt x="162940" y="43307"/>
                </a:lnTo>
                <a:lnTo>
                  <a:pt x="157860" y="46101"/>
                </a:lnTo>
                <a:lnTo>
                  <a:pt x="154050" y="49530"/>
                </a:lnTo>
                <a:lnTo>
                  <a:pt x="151383" y="54737"/>
                </a:lnTo>
                <a:lnTo>
                  <a:pt x="150494" y="60452"/>
                </a:lnTo>
                <a:lnTo>
                  <a:pt x="150494" y="69342"/>
                </a:lnTo>
                <a:lnTo>
                  <a:pt x="161925" y="69342"/>
                </a:lnTo>
                <a:lnTo>
                  <a:pt x="161925" y="60452"/>
                </a:lnTo>
                <a:lnTo>
                  <a:pt x="162432" y="58166"/>
                </a:lnTo>
                <a:lnTo>
                  <a:pt x="163448" y="56261"/>
                </a:lnTo>
                <a:lnTo>
                  <a:pt x="164845" y="55118"/>
                </a:lnTo>
                <a:lnTo>
                  <a:pt x="166750" y="54229"/>
                </a:lnTo>
                <a:lnTo>
                  <a:pt x="168909" y="53721"/>
                </a:lnTo>
                <a:lnTo>
                  <a:pt x="248449" y="53721"/>
                </a:lnTo>
                <a:lnTo>
                  <a:pt x="246506" y="49530"/>
                </a:lnTo>
                <a:lnTo>
                  <a:pt x="242442" y="46101"/>
                </a:lnTo>
                <a:lnTo>
                  <a:pt x="237235" y="43307"/>
                </a:lnTo>
                <a:lnTo>
                  <a:pt x="231647" y="42418"/>
                </a:lnTo>
                <a:close/>
              </a:path>
              <a:path w="401320" h="295910">
                <a:moveTo>
                  <a:pt x="252523" y="11557"/>
                </a:moveTo>
                <a:lnTo>
                  <a:pt x="225170" y="11557"/>
                </a:lnTo>
                <a:lnTo>
                  <a:pt x="233552" y="12954"/>
                </a:lnTo>
                <a:lnTo>
                  <a:pt x="240537" y="16002"/>
                </a:lnTo>
                <a:lnTo>
                  <a:pt x="245998" y="21336"/>
                </a:lnTo>
                <a:lnTo>
                  <a:pt x="249427" y="28067"/>
                </a:lnTo>
                <a:lnTo>
                  <a:pt x="250825" y="36195"/>
                </a:lnTo>
                <a:lnTo>
                  <a:pt x="250825" y="68072"/>
                </a:lnTo>
                <a:lnTo>
                  <a:pt x="249935" y="69342"/>
                </a:lnTo>
                <a:lnTo>
                  <a:pt x="261840" y="69342"/>
                </a:lnTo>
                <a:lnTo>
                  <a:pt x="262381" y="66293"/>
                </a:lnTo>
                <a:lnTo>
                  <a:pt x="262381" y="36195"/>
                </a:lnTo>
                <a:lnTo>
                  <a:pt x="261365" y="26416"/>
                </a:lnTo>
                <a:lnTo>
                  <a:pt x="257301" y="17780"/>
                </a:lnTo>
                <a:lnTo>
                  <a:pt x="252523" y="11557"/>
                </a:lnTo>
                <a:close/>
              </a:path>
            </a:pathLst>
          </a:custGeom>
          <a:solidFill>
            <a:srgbClr val="FFFFFF">
              <a:alpha val="30195"/>
            </a:srgbClr>
          </a:solidFill>
        </p:spPr>
        <p:txBody>
          <a:bodyPr wrap="square" lIns="0" tIns="0" rIns="0" bIns="0" rtlCol="0"/>
          <a:lstStyle/>
          <a:p>
            <a:endParaRPr/>
          </a:p>
        </p:txBody>
      </p:sp>
      <p:sp>
        <p:nvSpPr>
          <p:cNvPr id="28" name="object 28"/>
          <p:cNvSpPr/>
          <p:nvPr/>
        </p:nvSpPr>
        <p:spPr>
          <a:xfrm>
            <a:off x="5411723" y="4283964"/>
            <a:ext cx="36830" cy="35560"/>
          </a:xfrm>
          <a:custGeom>
            <a:avLst/>
            <a:gdLst/>
            <a:ahLst/>
            <a:cxnLst/>
            <a:rect l="l" t="t" r="r" b="b"/>
            <a:pathLst>
              <a:path w="36829" h="35560">
                <a:moveTo>
                  <a:pt x="17906" y="0"/>
                </a:moveTo>
                <a:lnTo>
                  <a:pt x="0" y="17272"/>
                </a:lnTo>
                <a:lnTo>
                  <a:pt x="1015" y="23113"/>
                </a:lnTo>
                <a:lnTo>
                  <a:pt x="3048" y="27940"/>
                </a:lnTo>
                <a:lnTo>
                  <a:pt x="7365" y="31623"/>
                </a:lnTo>
                <a:lnTo>
                  <a:pt x="12446" y="34417"/>
                </a:lnTo>
                <a:lnTo>
                  <a:pt x="17906" y="35052"/>
                </a:lnTo>
                <a:lnTo>
                  <a:pt x="24129" y="34417"/>
                </a:lnTo>
                <a:lnTo>
                  <a:pt x="29210" y="31623"/>
                </a:lnTo>
                <a:lnTo>
                  <a:pt x="32765" y="27940"/>
                </a:lnTo>
                <a:lnTo>
                  <a:pt x="35045" y="24003"/>
                </a:lnTo>
                <a:lnTo>
                  <a:pt x="17906" y="24003"/>
                </a:lnTo>
                <a:lnTo>
                  <a:pt x="16255" y="23494"/>
                </a:lnTo>
                <a:lnTo>
                  <a:pt x="14350" y="22606"/>
                </a:lnTo>
                <a:lnTo>
                  <a:pt x="12953" y="21209"/>
                </a:lnTo>
                <a:lnTo>
                  <a:pt x="11937" y="19558"/>
                </a:lnTo>
                <a:lnTo>
                  <a:pt x="11429" y="17272"/>
                </a:lnTo>
                <a:lnTo>
                  <a:pt x="11937" y="15493"/>
                </a:lnTo>
                <a:lnTo>
                  <a:pt x="12953" y="13843"/>
                </a:lnTo>
                <a:lnTo>
                  <a:pt x="14350" y="12446"/>
                </a:lnTo>
                <a:lnTo>
                  <a:pt x="16255" y="11556"/>
                </a:lnTo>
                <a:lnTo>
                  <a:pt x="17906" y="11049"/>
                </a:lnTo>
                <a:lnTo>
                  <a:pt x="35045" y="11049"/>
                </a:lnTo>
                <a:lnTo>
                  <a:pt x="32765" y="7112"/>
                </a:lnTo>
                <a:lnTo>
                  <a:pt x="29210" y="3048"/>
                </a:lnTo>
                <a:lnTo>
                  <a:pt x="24129" y="888"/>
                </a:lnTo>
                <a:lnTo>
                  <a:pt x="17906" y="0"/>
                </a:lnTo>
                <a:close/>
              </a:path>
              <a:path w="36829" h="35560">
                <a:moveTo>
                  <a:pt x="35045" y="11049"/>
                </a:moveTo>
                <a:lnTo>
                  <a:pt x="17906" y="11049"/>
                </a:lnTo>
                <a:lnTo>
                  <a:pt x="20320" y="11556"/>
                </a:lnTo>
                <a:lnTo>
                  <a:pt x="22225" y="12446"/>
                </a:lnTo>
                <a:lnTo>
                  <a:pt x="23622" y="13843"/>
                </a:lnTo>
                <a:lnTo>
                  <a:pt x="24637" y="15493"/>
                </a:lnTo>
                <a:lnTo>
                  <a:pt x="24891" y="17272"/>
                </a:lnTo>
                <a:lnTo>
                  <a:pt x="24637" y="19558"/>
                </a:lnTo>
                <a:lnTo>
                  <a:pt x="23622" y="21209"/>
                </a:lnTo>
                <a:lnTo>
                  <a:pt x="22225" y="22606"/>
                </a:lnTo>
                <a:lnTo>
                  <a:pt x="20320" y="23494"/>
                </a:lnTo>
                <a:lnTo>
                  <a:pt x="17906" y="24003"/>
                </a:lnTo>
                <a:lnTo>
                  <a:pt x="35045" y="24003"/>
                </a:lnTo>
                <a:lnTo>
                  <a:pt x="35560" y="23113"/>
                </a:lnTo>
                <a:lnTo>
                  <a:pt x="36575" y="17272"/>
                </a:lnTo>
                <a:lnTo>
                  <a:pt x="35560" y="11937"/>
                </a:lnTo>
                <a:lnTo>
                  <a:pt x="35045" y="11049"/>
                </a:lnTo>
                <a:close/>
              </a:path>
            </a:pathLst>
          </a:custGeom>
          <a:solidFill>
            <a:srgbClr val="FFFFFF">
              <a:alpha val="30195"/>
            </a:srgbClr>
          </a:solidFill>
        </p:spPr>
        <p:txBody>
          <a:bodyPr wrap="square" lIns="0" tIns="0" rIns="0" bIns="0" rtlCol="0"/>
          <a:lstStyle/>
          <a:p>
            <a:endParaRPr/>
          </a:p>
        </p:txBody>
      </p:sp>
      <p:sp>
        <p:nvSpPr>
          <p:cNvPr id="29" name="object 29"/>
          <p:cNvSpPr/>
          <p:nvPr/>
        </p:nvSpPr>
        <p:spPr>
          <a:xfrm>
            <a:off x="3578352" y="3009900"/>
            <a:ext cx="295910" cy="326390"/>
          </a:xfrm>
          <a:custGeom>
            <a:avLst/>
            <a:gdLst/>
            <a:ahLst/>
            <a:cxnLst/>
            <a:rect l="l" t="t" r="r" b="b"/>
            <a:pathLst>
              <a:path w="295910" h="326389">
                <a:moveTo>
                  <a:pt x="282194" y="94614"/>
                </a:moveTo>
                <a:lnTo>
                  <a:pt x="38481" y="94614"/>
                </a:lnTo>
                <a:lnTo>
                  <a:pt x="37592" y="99060"/>
                </a:lnTo>
                <a:lnTo>
                  <a:pt x="35687" y="112522"/>
                </a:lnTo>
                <a:lnTo>
                  <a:pt x="35687" y="125984"/>
                </a:lnTo>
                <a:lnTo>
                  <a:pt x="37084" y="139573"/>
                </a:lnTo>
                <a:lnTo>
                  <a:pt x="0" y="203580"/>
                </a:lnTo>
                <a:lnTo>
                  <a:pt x="40894" y="212725"/>
                </a:lnTo>
                <a:lnTo>
                  <a:pt x="40894" y="278891"/>
                </a:lnTo>
                <a:lnTo>
                  <a:pt x="95250" y="278891"/>
                </a:lnTo>
                <a:lnTo>
                  <a:pt x="95250" y="326136"/>
                </a:lnTo>
                <a:lnTo>
                  <a:pt x="225044" y="326136"/>
                </a:lnTo>
                <a:lnTo>
                  <a:pt x="225044" y="315849"/>
                </a:lnTo>
                <a:lnTo>
                  <a:pt x="105790" y="315849"/>
                </a:lnTo>
                <a:lnTo>
                  <a:pt x="105790" y="268350"/>
                </a:lnTo>
                <a:lnTo>
                  <a:pt x="51435" y="268350"/>
                </a:lnTo>
                <a:lnTo>
                  <a:pt x="51435" y="204088"/>
                </a:lnTo>
                <a:lnTo>
                  <a:pt x="16763" y="196341"/>
                </a:lnTo>
                <a:lnTo>
                  <a:pt x="48387" y="141350"/>
                </a:lnTo>
                <a:lnTo>
                  <a:pt x="47878" y="139573"/>
                </a:lnTo>
                <a:lnTo>
                  <a:pt x="46482" y="127888"/>
                </a:lnTo>
                <a:lnTo>
                  <a:pt x="46482" y="116204"/>
                </a:lnTo>
                <a:lnTo>
                  <a:pt x="47878" y="105283"/>
                </a:lnTo>
                <a:lnTo>
                  <a:pt x="283787" y="105283"/>
                </a:lnTo>
                <a:lnTo>
                  <a:pt x="282701" y="99060"/>
                </a:lnTo>
                <a:lnTo>
                  <a:pt x="282194" y="94614"/>
                </a:lnTo>
                <a:close/>
              </a:path>
              <a:path w="295910" h="326389">
                <a:moveTo>
                  <a:pt x="283787" y="105283"/>
                </a:moveTo>
                <a:lnTo>
                  <a:pt x="272923" y="105283"/>
                </a:lnTo>
                <a:lnTo>
                  <a:pt x="274320" y="121158"/>
                </a:lnTo>
                <a:lnTo>
                  <a:pt x="274197" y="141350"/>
                </a:lnTo>
                <a:lnTo>
                  <a:pt x="265430" y="186182"/>
                </a:lnTo>
                <a:lnTo>
                  <a:pt x="240792" y="225298"/>
                </a:lnTo>
                <a:lnTo>
                  <a:pt x="214502" y="247396"/>
                </a:lnTo>
                <a:lnTo>
                  <a:pt x="214502" y="315849"/>
                </a:lnTo>
                <a:lnTo>
                  <a:pt x="225044" y="315849"/>
                </a:lnTo>
                <a:lnTo>
                  <a:pt x="225044" y="253237"/>
                </a:lnTo>
                <a:lnTo>
                  <a:pt x="238633" y="242315"/>
                </a:lnTo>
                <a:lnTo>
                  <a:pt x="269367" y="203580"/>
                </a:lnTo>
                <a:lnTo>
                  <a:pt x="284225" y="156717"/>
                </a:lnTo>
                <a:lnTo>
                  <a:pt x="285114" y="121158"/>
                </a:lnTo>
                <a:lnTo>
                  <a:pt x="284607" y="109982"/>
                </a:lnTo>
                <a:lnTo>
                  <a:pt x="283787" y="105283"/>
                </a:lnTo>
                <a:close/>
              </a:path>
              <a:path w="295910" h="326389">
                <a:moveTo>
                  <a:pt x="78994" y="0"/>
                </a:moveTo>
                <a:lnTo>
                  <a:pt x="40894" y="17907"/>
                </a:lnTo>
                <a:lnTo>
                  <a:pt x="30225" y="47244"/>
                </a:lnTo>
                <a:lnTo>
                  <a:pt x="31114" y="56896"/>
                </a:lnTo>
                <a:lnTo>
                  <a:pt x="34036" y="65659"/>
                </a:lnTo>
                <a:lnTo>
                  <a:pt x="38100" y="73787"/>
                </a:lnTo>
                <a:lnTo>
                  <a:pt x="44069" y="80645"/>
                </a:lnTo>
                <a:lnTo>
                  <a:pt x="51435" y="86867"/>
                </a:lnTo>
                <a:lnTo>
                  <a:pt x="51435" y="94614"/>
                </a:lnTo>
                <a:lnTo>
                  <a:pt x="62737" y="94614"/>
                </a:lnTo>
                <a:lnTo>
                  <a:pt x="62737" y="80645"/>
                </a:lnTo>
                <a:lnTo>
                  <a:pt x="59817" y="79248"/>
                </a:lnTo>
                <a:lnTo>
                  <a:pt x="53339" y="74802"/>
                </a:lnTo>
                <a:lnTo>
                  <a:pt x="48387" y="68961"/>
                </a:lnTo>
                <a:lnTo>
                  <a:pt x="44069" y="62611"/>
                </a:lnTo>
                <a:lnTo>
                  <a:pt x="41910" y="54990"/>
                </a:lnTo>
                <a:lnTo>
                  <a:pt x="40894" y="47244"/>
                </a:lnTo>
                <a:lnTo>
                  <a:pt x="42418" y="37719"/>
                </a:lnTo>
                <a:lnTo>
                  <a:pt x="78994" y="10287"/>
                </a:lnTo>
                <a:lnTo>
                  <a:pt x="109220" y="10287"/>
                </a:lnTo>
                <a:lnTo>
                  <a:pt x="100330" y="4952"/>
                </a:lnTo>
                <a:lnTo>
                  <a:pt x="90043" y="1397"/>
                </a:lnTo>
                <a:lnTo>
                  <a:pt x="78994" y="0"/>
                </a:lnTo>
                <a:close/>
              </a:path>
              <a:path w="295910" h="326389">
                <a:moveTo>
                  <a:pt x="78994" y="31496"/>
                </a:moveTo>
                <a:lnTo>
                  <a:pt x="72517" y="32892"/>
                </a:lnTo>
                <a:lnTo>
                  <a:pt x="67310" y="36575"/>
                </a:lnTo>
                <a:lnTo>
                  <a:pt x="64135" y="41528"/>
                </a:lnTo>
                <a:lnTo>
                  <a:pt x="62737" y="47244"/>
                </a:lnTo>
                <a:lnTo>
                  <a:pt x="63246" y="52197"/>
                </a:lnTo>
                <a:lnTo>
                  <a:pt x="65532" y="56896"/>
                </a:lnTo>
                <a:lnTo>
                  <a:pt x="69214" y="59816"/>
                </a:lnTo>
                <a:lnTo>
                  <a:pt x="73278" y="62229"/>
                </a:lnTo>
                <a:lnTo>
                  <a:pt x="73278" y="94614"/>
                </a:lnTo>
                <a:lnTo>
                  <a:pt x="84074" y="94614"/>
                </a:lnTo>
                <a:lnTo>
                  <a:pt x="84074" y="62229"/>
                </a:lnTo>
                <a:lnTo>
                  <a:pt x="88519" y="59816"/>
                </a:lnTo>
                <a:lnTo>
                  <a:pt x="91948" y="56896"/>
                </a:lnTo>
                <a:lnTo>
                  <a:pt x="94100" y="52704"/>
                </a:lnTo>
                <a:lnTo>
                  <a:pt x="78994" y="52704"/>
                </a:lnTo>
                <a:lnTo>
                  <a:pt x="77088" y="52197"/>
                </a:lnTo>
                <a:lnTo>
                  <a:pt x="75692" y="51688"/>
                </a:lnTo>
                <a:lnTo>
                  <a:pt x="74168" y="50291"/>
                </a:lnTo>
                <a:lnTo>
                  <a:pt x="73787" y="49149"/>
                </a:lnTo>
                <a:lnTo>
                  <a:pt x="73278" y="47244"/>
                </a:lnTo>
                <a:lnTo>
                  <a:pt x="73787" y="45847"/>
                </a:lnTo>
                <a:lnTo>
                  <a:pt x="74168" y="44069"/>
                </a:lnTo>
                <a:lnTo>
                  <a:pt x="75692" y="43307"/>
                </a:lnTo>
                <a:lnTo>
                  <a:pt x="77088" y="42417"/>
                </a:lnTo>
                <a:lnTo>
                  <a:pt x="94070" y="42417"/>
                </a:lnTo>
                <a:lnTo>
                  <a:pt x="93852" y="41528"/>
                </a:lnTo>
                <a:lnTo>
                  <a:pt x="90550" y="36575"/>
                </a:lnTo>
                <a:lnTo>
                  <a:pt x="84962" y="32892"/>
                </a:lnTo>
                <a:lnTo>
                  <a:pt x="78994" y="31496"/>
                </a:lnTo>
                <a:close/>
              </a:path>
              <a:path w="295910" h="326389">
                <a:moveTo>
                  <a:pt x="109220" y="10287"/>
                </a:moveTo>
                <a:lnTo>
                  <a:pt x="78994" y="10287"/>
                </a:lnTo>
                <a:lnTo>
                  <a:pt x="89026" y="11684"/>
                </a:lnTo>
                <a:lnTo>
                  <a:pt x="97917" y="15875"/>
                </a:lnTo>
                <a:lnTo>
                  <a:pt x="105790" y="21209"/>
                </a:lnTo>
                <a:lnTo>
                  <a:pt x="111378" y="28828"/>
                </a:lnTo>
                <a:lnTo>
                  <a:pt x="115570" y="37719"/>
                </a:lnTo>
                <a:lnTo>
                  <a:pt x="117094" y="47244"/>
                </a:lnTo>
                <a:lnTo>
                  <a:pt x="116077" y="54990"/>
                </a:lnTo>
                <a:lnTo>
                  <a:pt x="95250" y="80645"/>
                </a:lnTo>
                <a:lnTo>
                  <a:pt x="95250" y="94614"/>
                </a:lnTo>
                <a:lnTo>
                  <a:pt x="105790" y="94614"/>
                </a:lnTo>
                <a:lnTo>
                  <a:pt x="105790" y="86867"/>
                </a:lnTo>
                <a:lnTo>
                  <a:pt x="113284" y="80645"/>
                </a:lnTo>
                <a:lnTo>
                  <a:pt x="119252" y="73405"/>
                </a:lnTo>
                <a:lnTo>
                  <a:pt x="123951" y="65277"/>
                </a:lnTo>
                <a:lnTo>
                  <a:pt x="126619" y="56387"/>
                </a:lnTo>
                <a:lnTo>
                  <a:pt x="141224" y="49149"/>
                </a:lnTo>
                <a:lnTo>
                  <a:pt x="153225" y="49149"/>
                </a:lnTo>
                <a:lnTo>
                  <a:pt x="152176" y="46862"/>
                </a:lnTo>
                <a:lnTo>
                  <a:pt x="127635" y="46862"/>
                </a:lnTo>
                <a:lnTo>
                  <a:pt x="126364" y="36067"/>
                </a:lnTo>
                <a:lnTo>
                  <a:pt x="122555" y="26035"/>
                </a:lnTo>
                <a:lnTo>
                  <a:pt x="116586" y="17525"/>
                </a:lnTo>
                <a:lnTo>
                  <a:pt x="109220" y="10287"/>
                </a:lnTo>
                <a:close/>
              </a:path>
              <a:path w="295910" h="326389">
                <a:moveTo>
                  <a:pt x="153225" y="49149"/>
                </a:moveTo>
                <a:lnTo>
                  <a:pt x="141224" y="49149"/>
                </a:lnTo>
                <a:lnTo>
                  <a:pt x="148209" y="63626"/>
                </a:lnTo>
                <a:lnTo>
                  <a:pt x="141477" y="64770"/>
                </a:lnTo>
                <a:lnTo>
                  <a:pt x="136017" y="68072"/>
                </a:lnTo>
                <a:lnTo>
                  <a:pt x="131445" y="72389"/>
                </a:lnTo>
                <a:lnTo>
                  <a:pt x="128524" y="77850"/>
                </a:lnTo>
                <a:lnTo>
                  <a:pt x="127635" y="84327"/>
                </a:lnTo>
                <a:lnTo>
                  <a:pt x="127635" y="94614"/>
                </a:lnTo>
                <a:lnTo>
                  <a:pt x="138430" y="94614"/>
                </a:lnTo>
                <a:lnTo>
                  <a:pt x="138430" y="84327"/>
                </a:lnTo>
                <a:lnTo>
                  <a:pt x="139319" y="80137"/>
                </a:lnTo>
                <a:lnTo>
                  <a:pt x="141477" y="76580"/>
                </a:lnTo>
                <a:lnTo>
                  <a:pt x="145287" y="74295"/>
                </a:lnTo>
                <a:lnTo>
                  <a:pt x="149351" y="73787"/>
                </a:lnTo>
                <a:lnTo>
                  <a:pt x="203708" y="73787"/>
                </a:lnTo>
                <a:lnTo>
                  <a:pt x="210185" y="72389"/>
                </a:lnTo>
                <a:lnTo>
                  <a:pt x="216408" y="69850"/>
                </a:lnTo>
                <a:lnTo>
                  <a:pt x="220980" y="64770"/>
                </a:lnTo>
                <a:lnTo>
                  <a:pt x="222002" y="63119"/>
                </a:lnTo>
                <a:lnTo>
                  <a:pt x="159638" y="63119"/>
                </a:lnTo>
                <a:lnTo>
                  <a:pt x="153225" y="49149"/>
                </a:lnTo>
                <a:close/>
              </a:path>
              <a:path w="295910" h="326389">
                <a:moveTo>
                  <a:pt x="164719" y="73787"/>
                </a:moveTo>
                <a:lnTo>
                  <a:pt x="152781" y="73787"/>
                </a:lnTo>
                <a:lnTo>
                  <a:pt x="162560" y="94614"/>
                </a:lnTo>
                <a:lnTo>
                  <a:pt x="174498" y="94614"/>
                </a:lnTo>
                <a:lnTo>
                  <a:pt x="164719" y="73787"/>
                </a:lnTo>
                <a:close/>
              </a:path>
              <a:path w="295910" h="326389">
                <a:moveTo>
                  <a:pt x="197231" y="73787"/>
                </a:moveTo>
                <a:lnTo>
                  <a:pt x="185293" y="73787"/>
                </a:lnTo>
                <a:lnTo>
                  <a:pt x="194818" y="94614"/>
                </a:lnTo>
                <a:lnTo>
                  <a:pt x="207137" y="94614"/>
                </a:lnTo>
                <a:lnTo>
                  <a:pt x="197231" y="73787"/>
                </a:lnTo>
                <a:close/>
              </a:path>
              <a:path w="295910" h="326389">
                <a:moveTo>
                  <a:pt x="295656" y="0"/>
                </a:moveTo>
                <a:lnTo>
                  <a:pt x="264033" y="23113"/>
                </a:lnTo>
                <a:lnTo>
                  <a:pt x="232410" y="94614"/>
                </a:lnTo>
                <a:lnTo>
                  <a:pt x="244221" y="94614"/>
                </a:lnTo>
                <a:lnTo>
                  <a:pt x="271525" y="33274"/>
                </a:lnTo>
                <a:lnTo>
                  <a:pt x="295656" y="33274"/>
                </a:lnTo>
                <a:lnTo>
                  <a:pt x="295656" y="28448"/>
                </a:lnTo>
                <a:lnTo>
                  <a:pt x="285114" y="28448"/>
                </a:lnTo>
                <a:lnTo>
                  <a:pt x="278892" y="25653"/>
                </a:lnTo>
                <a:lnTo>
                  <a:pt x="285114" y="21209"/>
                </a:lnTo>
                <a:lnTo>
                  <a:pt x="295656" y="21209"/>
                </a:lnTo>
                <a:lnTo>
                  <a:pt x="295656" y="0"/>
                </a:lnTo>
                <a:close/>
              </a:path>
              <a:path w="295910" h="326389">
                <a:moveTo>
                  <a:pt x="295656" y="33274"/>
                </a:moveTo>
                <a:lnTo>
                  <a:pt x="271525" y="33274"/>
                </a:lnTo>
                <a:lnTo>
                  <a:pt x="283718" y="39115"/>
                </a:lnTo>
                <a:lnTo>
                  <a:pt x="259461" y="94614"/>
                </a:lnTo>
                <a:lnTo>
                  <a:pt x="271525" y="94614"/>
                </a:lnTo>
                <a:lnTo>
                  <a:pt x="295656" y="37719"/>
                </a:lnTo>
                <a:lnTo>
                  <a:pt x="295656" y="33274"/>
                </a:lnTo>
                <a:close/>
              </a:path>
              <a:path w="295910" h="326389">
                <a:moveTo>
                  <a:pt x="174650" y="17525"/>
                </a:moveTo>
                <a:lnTo>
                  <a:pt x="147700" y="17525"/>
                </a:lnTo>
                <a:lnTo>
                  <a:pt x="169037" y="26542"/>
                </a:lnTo>
                <a:lnTo>
                  <a:pt x="163957" y="29337"/>
                </a:lnTo>
                <a:lnTo>
                  <a:pt x="180086" y="63119"/>
                </a:lnTo>
                <a:lnTo>
                  <a:pt x="192277" y="63119"/>
                </a:lnTo>
                <a:lnTo>
                  <a:pt x="178308" y="34289"/>
                </a:lnTo>
                <a:lnTo>
                  <a:pt x="194818" y="26035"/>
                </a:lnTo>
                <a:lnTo>
                  <a:pt x="174650" y="17525"/>
                </a:lnTo>
                <a:close/>
              </a:path>
              <a:path w="295910" h="326389">
                <a:moveTo>
                  <a:pt x="225044" y="31496"/>
                </a:moveTo>
                <a:lnTo>
                  <a:pt x="214502" y="31496"/>
                </a:lnTo>
                <a:lnTo>
                  <a:pt x="214502" y="52704"/>
                </a:lnTo>
                <a:lnTo>
                  <a:pt x="213487" y="56896"/>
                </a:lnTo>
                <a:lnTo>
                  <a:pt x="211200" y="59816"/>
                </a:lnTo>
                <a:lnTo>
                  <a:pt x="208025" y="62229"/>
                </a:lnTo>
                <a:lnTo>
                  <a:pt x="203708" y="63119"/>
                </a:lnTo>
                <a:lnTo>
                  <a:pt x="222002" y="63119"/>
                </a:lnTo>
                <a:lnTo>
                  <a:pt x="224282" y="59436"/>
                </a:lnTo>
                <a:lnTo>
                  <a:pt x="225044" y="52704"/>
                </a:lnTo>
                <a:lnTo>
                  <a:pt x="225044" y="31496"/>
                </a:lnTo>
                <a:close/>
              </a:path>
              <a:path w="295910" h="326389">
                <a:moveTo>
                  <a:pt x="94070" y="42417"/>
                </a:moveTo>
                <a:lnTo>
                  <a:pt x="80899" y="42417"/>
                </a:lnTo>
                <a:lnTo>
                  <a:pt x="82169" y="43307"/>
                </a:lnTo>
                <a:lnTo>
                  <a:pt x="83058" y="44069"/>
                </a:lnTo>
                <a:lnTo>
                  <a:pt x="84074" y="45847"/>
                </a:lnTo>
                <a:lnTo>
                  <a:pt x="84074" y="49149"/>
                </a:lnTo>
                <a:lnTo>
                  <a:pt x="83058" y="50291"/>
                </a:lnTo>
                <a:lnTo>
                  <a:pt x="82169" y="51688"/>
                </a:lnTo>
                <a:lnTo>
                  <a:pt x="80899" y="52197"/>
                </a:lnTo>
                <a:lnTo>
                  <a:pt x="78994" y="52704"/>
                </a:lnTo>
                <a:lnTo>
                  <a:pt x="94100" y="52704"/>
                </a:lnTo>
                <a:lnTo>
                  <a:pt x="94361" y="52197"/>
                </a:lnTo>
                <a:lnTo>
                  <a:pt x="95250" y="47244"/>
                </a:lnTo>
                <a:lnTo>
                  <a:pt x="94070" y="42417"/>
                </a:lnTo>
                <a:close/>
              </a:path>
              <a:path w="295910" h="326389">
                <a:moveTo>
                  <a:pt x="140335" y="3048"/>
                </a:moveTo>
                <a:lnTo>
                  <a:pt x="127635" y="46862"/>
                </a:lnTo>
                <a:lnTo>
                  <a:pt x="152176" y="46862"/>
                </a:lnTo>
                <a:lnTo>
                  <a:pt x="147744" y="37211"/>
                </a:lnTo>
                <a:lnTo>
                  <a:pt x="141477" y="37211"/>
                </a:lnTo>
                <a:lnTo>
                  <a:pt x="147700" y="17525"/>
                </a:lnTo>
                <a:lnTo>
                  <a:pt x="174650" y="17525"/>
                </a:lnTo>
                <a:lnTo>
                  <a:pt x="140335" y="3048"/>
                </a:lnTo>
                <a:close/>
              </a:path>
              <a:path w="295910" h="326389">
                <a:moveTo>
                  <a:pt x="146812" y="35178"/>
                </a:moveTo>
                <a:lnTo>
                  <a:pt x="141477" y="37211"/>
                </a:lnTo>
                <a:lnTo>
                  <a:pt x="147744" y="37211"/>
                </a:lnTo>
                <a:lnTo>
                  <a:pt x="146812" y="35178"/>
                </a:lnTo>
                <a:close/>
              </a:path>
              <a:path w="295910" h="326389">
                <a:moveTo>
                  <a:pt x="236347" y="0"/>
                </a:moveTo>
                <a:lnTo>
                  <a:pt x="203708" y="0"/>
                </a:lnTo>
                <a:lnTo>
                  <a:pt x="203708" y="31496"/>
                </a:lnTo>
                <a:lnTo>
                  <a:pt x="236347" y="31496"/>
                </a:lnTo>
                <a:lnTo>
                  <a:pt x="236347" y="21209"/>
                </a:lnTo>
                <a:lnTo>
                  <a:pt x="214502" y="21209"/>
                </a:lnTo>
                <a:lnTo>
                  <a:pt x="214502" y="10287"/>
                </a:lnTo>
                <a:lnTo>
                  <a:pt x="236347" y="10287"/>
                </a:lnTo>
                <a:lnTo>
                  <a:pt x="236347" y="0"/>
                </a:lnTo>
                <a:close/>
              </a:path>
              <a:path w="295910" h="326389">
                <a:moveTo>
                  <a:pt x="295656" y="21209"/>
                </a:moveTo>
                <a:lnTo>
                  <a:pt x="285114" y="21209"/>
                </a:lnTo>
                <a:lnTo>
                  <a:pt x="285114" y="28448"/>
                </a:lnTo>
                <a:lnTo>
                  <a:pt x="295656" y="28448"/>
                </a:lnTo>
                <a:lnTo>
                  <a:pt x="295656" y="21209"/>
                </a:lnTo>
                <a:close/>
              </a:path>
              <a:path w="295910" h="326389">
                <a:moveTo>
                  <a:pt x="236347" y="10287"/>
                </a:moveTo>
                <a:lnTo>
                  <a:pt x="225044" y="10287"/>
                </a:lnTo>
                <a:lnTo>
                  <a:pt x="225044" y="21209"/>
                </a:lnTo>
                <a:lnTo>
                  <a:pt x="236347" y="21209"/>
                </a:lnTo>
                <a:lnTo>
                  <a:pt x="236347" y="10287"/>
                </a:lnTo>
                <a:close/>
              </a:path>
            </a:pathLst>
          </a:custGeom>
          <a:solidFill>
            <a:srgbClr val="FFB91F"/>
          </a:solidFill>
        </p:spPr>
        <p:txBody>
          <a:bodyPr wrap="square" lIns="0" tIns="0" rIns="0" bIns="0" rtlCol="0"/>
          <a:lstStyle/>
          <a:p>
            <a:endParaRPr/>
          </a:p>
        </p:txBody>
      </p:sp>
      <p:sp>
        <p:nvSpPr>
          <p:cNvPr id="30" name="object 30"/>
          <p:cNvSpPr/>
          <p:nvPr/>
        </p:nvSpPr>
        <p:spPr>
          <a:xfrm>
            <a:off x="3640835" y="3130295"/>
            <a:ext cx="55244" cy="27940"/>
          </a:xfrm>
          <a:custGeom>
            <a:avLst/>
            <a:gdLst/>
            <a:ahLst/>
            <a:cxnLst/>
            <a:rect l="l" t="t" r="r" b="b"/>
            <a:pathLst>
              <a:path w="55245" h="27939">
                <a:moveTo>
                  <a:pt x="10667" y="0"/>
                </a:moveTo>
                <a:lnTo>
                  <a:pt x="0" y="0"/>
                </a:lnTo>
                <a:lnTo>
                  <a:pt x="1015" y="7619"/>
                </a:lnTo>
                <a:lnTo>
                  <a:pt x="27050" y="27431"/>
                </a:lnTo>
                <a:lnTo>
                  <a:pt x="34543" y="26415"/>
                </a:lnTo>
                <a:lnTo>
                  <a:pt x="41275" y="24256"/>
                </a:lnTo>
                <a:lnTo>
                  <a:pt x="46354" y="19812"/>
                </a:lnTo>
                <a:lnTo>
                  <a:pt x="49024" y="16637"/>
                </a:lnTo>
                <a:lnTo>
                  <a:pt x="27050" y="16637"/>
                </a:lnTo>
                <a:lnTo>
                  <a:pt x="21971" y="15620"/>
                </a:lnTo>
                <a:lnTo>
                  <a:pt x="17399" y="13715"/>
                </a:lnTo>
                <a:lnTo>
                  <a:pt x="13969" y="10540"/>
                </a:lnTo>
                <a:lnTo>
                  <a:pt x="11556" y="5587"/>
                </a:lnTo>
                <a:lnTo>
                  <a:pt x="10667" y="0"/>
                </a:lnTo>
                <a:close/>
              </a:path>
              <a:path w="55245" h="27939">
                <a:moveTo>
                  <a:pt x="54863" y="0"/>
                </a:moveTo>
                <a:lnTo>
                  <a:pt x="43561" y="0"/>
                </a:lnTo>
                <a:lnTo>
                  <a:pt x="42544" y="5587"/>
                </a:lnTo>
                <a:lnTo>
                  <a:pt x="40386" y="10540"/>
                </a:lnTo>
                <a:lnTo>
                  <a:pt x="36956" y="13715"/>
                </a:lnTo>
                <a:lnTo>
                  <a:pt x="32385" y="15620"/>
                </a:lnTo>
                <a:lnTo>
                  <a:pt x="27050" y="16637"/>
                </a:lnTo>
                <a:lnTo>
                  <a:pt x="49024" y="16637"/>
                </a:lnTo>
                <a:lnTo>
                  <a:pt x="51053" y="14224"/>
                </a:lnTo>
                <a:lnTo>
                  <a:pt x="53848" y="7619"/>
                </a:lnTo>
                <a:lnTo>
                  <a:pt x="54863" y="0"/>
                </a:lnTo>
                <a:close/>
              </a:path>
            </a:pathLst>
          </a:custGeom>
          <a:solidFill>
            <a:srgbClr val="FFB91F"/>
          </a:solidFill>
        </p:spPr>
        <p:txBody>
          <a:bodyPr wrap="square" lIns="0" tIns="0" rIns="0" bIns="0" rtlCol="0"/>
          <a:lstStyle/>
          <a:p>
            <a:endParaRPr/>
          </a:p>
        </p:txBody>
      </p:sp>
      <p:sp>
        <p:nvSpPr>
          <p:cNvPr id="31" name="object 31"/>
          <p:cNvSpPr/>
          <p:nvPr/>
        </p:nvSpPr>
        <p:spPr>
          <a:xfrm>
            <a:off x="8807195" y="4245864"/>
            <a:ext cx="48895" cy="47625"/>
          </a:xfrm>
          <a:custGeom>
            <a:avLst/>
            <a:gdLst/>
            <a:ahLst/>
            <a:cxnLst/>
            <a:rect l="l" t="t" r="r" b="b"/>
            <a:pathLst>
              <a:path w="48895" h="47625">
                <a:moveTo>
                  <a:pt x="24637" y="0"/>
                </a:moveTo>
                <a:lnTo>
                  <a:pt x="0" y="23749"/>
                </a:lnTo>
                <a:lnTo>
                  <a:pt x="1015" y="31368"/>
                </a:lnTo>
                <a:lnTo>
                  <a:pt x="4825" y="37592"/>
                </a:lnTo>
                <a:lnTo>
                  <a:pt x="9778" y="42925"/>
                </a:lnTo>
                <a:lnTo>
                  <a:pt x="16763" y="46100"/>
                </a:lnTo>
                <a:lnTo>
                  <a:pt x="24637" y="47243"/>
                </a:lnTo>
                <a:lnTo>
                  <a:pt x="32003" y="46100"/>
                </a:lnTo>
                <a:lnTo>
                  <a:pt x="38988" y="42925"/>
                </a:lnTo>
                <a:lnTo>
                  <a:pt x="43942" y="37592"/>
                </a:lnTo>
                <a:lnTo>
                  <a:pt x="44797" y="36194"/>
                </a:lnTo>
                <a:lnTo>
                  <a:pt x="24637" y="36194"/>
                </a:lnTo>
                <a:lnTo>
                  <a:pt x="19557" y="35306"/>
                </a:lnTo>
                <a:lnTo>
                  <a:pt x="15239" y="32766"/>
                </a:lnTo>
                <a:lnTo>
                  <a:pt x="12700" y="28575"/>
                </a:lnTo>
                <a:lnTo>
                  <a:pt x="11683" y="23749"/>
                </a:lnTo>
                <a:lnTo>
                  <a:pt x="12700" y="18923"/>
                </a:lnTo>
                <a:lnTo>
                  <a:pt x="15239" y="15240"/>
                </a:lnTo>
                <a:lnTo>
                  <a:pt x="19557" y="12700"/>
                </a:lnTo>
                <a:lnTo>
                  <a:pt x="24637" y="11303"/>
                </a:lnTo>
                <a:lnTo>
                  <a:pt x="44797" y="11303"/>
                </a:lnTo>
                <a:lnTo>
                  <a:pt x="43942" y="9906"/>
                </a:lnTo>
                <a:lnTo>
                  <a:pt x="38988" y="4572"/>
                </a:lnTo>
                <a:lnTo>
                  <a:pt x="32003" y="1397"/>
                </a:lnTo>
                <a:lnTo>
                  <a:pt x="24637" y="0"/>
                </a:lnTo>
                <a:close/>
              </a:path>
              <a:path w="48895" h="47625">
                <a:moveTo>
                  <a:pt x="44797" y="11303"/>
                </a:moveTo>
                <a:lnTo>
                  <a:pt x="24637" y="11303"/>
                </a:lnTo>
                <a:lnTo>
                  <a:pt x="29209" y="12700"/>
                </a:lnTo>
                <a:lnTo>
                  <a:pt x="33527" y="15240"/>
                </a:lnTo>
                <a:lnTo>
                  <a:pt x="36068" y="18923"/>
                </a:lnTo>
                <a:lnTo>
                  <a:pt x="37083" y="23749"/>
                </a:lnTo>
                <a:lnTo>
                  <a:pt x="36068" y="28575"/>
                </a:lnTo>
                <a:lnTo>
                  <a:pt x="33527" y="32766"/>
                </a:lnTo>
                <a:lnTo>
                  <a:pt x="29209" y="35306"/>
                </a:lnTo>
                <a:lnTo>
                  <a:pt x="24637" y="36194"/>
                </a:lnTo>
                <a:lnTo>
                  <a:pt x="44797" y="36194"/>
                </a:lnTo>
                <a:lnTo>
                  <a:pt x="47751" y="31368"/>
                </a:lnTo>
                <a:lnTo>
                  <a:pt x="48768" y="23749"/>
                </a:lnTo>
                <a:lnTo>
                  <a:pt x="47751" y="16129"/>
                </a:lnTo>
                <a:lnTo>
                  <a:pt x="44797" y="11303"/>
                </a:lnTo>
                <a:close/>
              </a:path>
            </a:pathLst>
          </a:custGeom>
          <a:solidFill>
            <a:srgbClr val="000000">
              <a:alpha val="39999"/>
            </a:srgbClr>
          </a:solidFill>
        </p:spPr>
        <p:txBody>
          <a:bodyPr wrap="square" lIns="0" tIns="0" rIns="0" bIns="0" rtlCol="0"/>
          <a:lstStyle/>
          <a:p>
            <a:endParaRPr/>
          </a:p>
        </p:txBody>
      </p:sp>
      <p:sp>
        <p:nvSpPr>
          <p:cNvPr id="32" name="object 32"/>
          <p:cNvSpPr/>
          <p:nvPr/>
        </p:nvSpPr>
        <p:spPr>
          <a:xfrm>
            <a:off x="8656319" y="4101084"/>
            <a:ext cx="349250" cy="337185"/>
          </a:xfrm>
          <a:custGeom>
            <a:avLst/>
            <a:gdLst/>
            <a:ahLst/>
            <a:cxnLst/>
            <a:rect l="l" t="t" r="r" b="b"/>
            <a:pathLst>
              <a:path w="349250" h="337185">
                <a:moveTo>
                  <a:pt x="49529" y="174244"/>
                </a:moveTo>
                <a:lnTo>
                  <a:pt x="37973" y="174244"/>
                </a:lnTo>
                <a:lnTo>
                  <a:pt x="39497" y="190373"/>
                </a:lnTo>
                <a:lnTo>
                  <a:pt x="56641" y="236093"/>
                </a:lnTo>
                <a:lnTo>
                  <a:pt x="90297" y="272669"/>
                </a:lnTo>
                <a:lnTo>
                  <a:pt x="135254" y="295148"/>
                </a:lnTo>
                <a:lnTo>
                  <a:pt x="168782" y="300482"/>
                </a:lnTo>
                <a:lnTo>
                  <a:pt x="168782" y="336804"/>
                </a:lnTo>
                <a:lnTo>
                  <a:pt x="180212" y="336804"/>
                </a:lnTo>
                <a:lnTo>
                  <a:pt x="180212" y="300482"/>
                </a:lnTo>
                <a:lnTo>
                  <a:pt x="197484" y="298831"/>
                </a:lnTo>
                <a:lnTo>
                  <a:pt x="213740" y="295148"/>
                </a:lnTo>
                <a:lnTo>
                  <a:pt x="229488" y="289306"/>
                </a:lnTo>
                <a:lnTo>
                  <a:pt x="168782" y="289306"/>
                </a:lnTo>
                <a:lnTo>
                  <a:pt x="149605" y="287020"/>
                </a:lnTo>
                <a:lnTo>
                  <a:pt x="99695" y="265684"/>
                </a:lnTo>
                <a:lnTo>
                  <a:pt x="64261" y="225679"/>
                </a:lnTo>
                <a:lnTo>
                  <a:pt x="51815" y="192532"/>
                </a:lnTo>
                <a:lnTo>
                  <a:pt x="49529" y="174244"/>
                </a:lnTo>
                <a:close/>
              </a:path>
              <a:path w="349250" h="337185">
                <a:moveTo>
                  <a:pt x="86995" y="174244"/>
                </a:moveTo>
                <a:lnTo>
                  <a:pt x="75056" y="174244"/>
                </a:lnTo>
                <a:lnTo>
                  <a:pt x="76961" y="188087"/>
                </a:lnTo>
                <a:lnTo>
                  <a:pt x="94614" y="225679"/>
                </a:lnTo>
                <a:lnTo>
                  <a:pt x="126873" y="252984"/>
                </a:lnTo>
                <a:lnTo>
                  <a:pt x="168782" y="264287"/>
                </a:lnTo>
                <a:lnTo>
                  <a:pt x="168782" y="289306"/>
                </a:lnTo>
                <a:lnTo>
                  <a:pt x="180212" y="289306"/>
                </a:lnTo>
                <a:lnTo>
                  <a:pt x="180212" y="264287"/>
                </a:lnTo>
                <a:lnTo>
                  <a:pt x="196469" y="262001"/>
                </a:lnTo>
                <a:lnTo>
                  <a:pt x="211835" y="257556"/>
                </a:lnTo>
                <a:lnTo>
                  <a:pt x="221061" y="252984"/>
                </a:lnTo>
                <a:lnTo>
                  <a:pt x="168782" y="252984"/>
                </a:lnTo>
                <a:lnTo>
                  <a:pt x="154431" y="250825"/>
                </a:lnTo>
                <a:lnTo>
                  <a:pt x="117601" y="232791"/>
                </a:lnTo>
                <a:lnTo>
                  <a:pt x="93725" y="200660"/>
                </a:lnTo>
                <a:lnTo>
                  <a:pt x="88900" y="187579"/>
                </a:lnTo>
                <a:lnTo>
                  <a:pt x="86995" y="174244"/>
                </a:lnTo>
                <a:close/>
              </a:path>
              <a:path w="349250" h="337185">
                <a:moveTo>
                  <a:pt x="311403" y="174244"/>
                </a:moveTo>
                <a:lnTo>
                  <a:pt x="299338" y="174244"/>
                </a:lnTo>
                <a:lnTo>
                  <a:pt x="297179" y="192532"/>
                </a:lnTo>
                <a:lnTo>
                  <a:pt x="291846" y="209677"/>
                </a:lnTo>
                <a:lnTo>
                  <a:pt x="262762" y="253873"/>
                </a:lnTo>
                <a:lnTo>
                  <a:pt x="217297" y="282194"/>
                </a:lnTo>
                <a:lnTo>
                  <a:pt x="180212" y="289306"/>
                </a:lnTo>
                <a:lnTo>
                  <a:pt x="229488" y="289306"/>
                </a:lnTo>
                <a:lnTo>
                  <a:pt x="271018" y="262001"/>
                </a:lnTo>
                <a:lnTo>
                  <a:pt x="299720" y="221234"/>
                </a:lnTo>
                <a:lnTo>
                  <a:pt x="309499" y="190373"/>
                </a:lnTo>
                <a:lnTo>
                  <a:pt x="311403" y="174244"/>
                </a:lnTo>
                <a:close/>
              </a:path>
              <a:path w="349250" h="337185">
                <a:moveTo>
                  <a:pt x="180212" y="228346"/>
                </a:moveTo>
                <a:lnTo>
                  <a:pt x="168782" y="228346"/>
                </a:lnTo>
                <a:lnTo>
                  <a:pt x="168782" y="252984"/>
                </a:lnTo>
                <a:lnTo>
                  <a:pt x="180212" y="252984"/>
                </a:lnTo>
                <a:lnTo>
                  <a:pt x="180212" y="228346"/>
                </a:lnTo>
                <a:close/>
              </a:path>
              <a:path w="349250" h="337185">
                <a:moveTo>
                  <a:pt x="273938" y="174244"/>
                </a:moveTo>
                <a:lnTo>
                  <a:pt x="261747" y="174244"/>
                </a:lnTo>
                <a:lnTo>
                  <a:pt x="260096" y="187579"/>
                </a:lnTo>
                <a:lnTo>
                  <a:pt x="255777" y="200660"/>
                </a:lnTo>
                <a:lnTo>
                  <a:pt x="231139" y="232791"/>
                </a:lnTo>
                <a:lnTo>
                  <a:pt x="194563" y="250825"/>
                </a:lnTo>
                <a:lnTo>
                  <a:pt x="180212" y="252984"/>
                </a:lnTo>
                <a:lnTo>
                  <a:pt x="221061" y="252984"/>
                </a:lnTo>
                <a:lnTo>
                  <a:pt x="259587" y="218440"/>
                </a:lnTo>
                <a:lnTo>
                  <a:pt x="271525" y="189992"/>
                </a:lnTo>
                <a:lnTo>
                  <a:pt x="273938" y="174244"/>
                </a:lnTo>
                <a:close/>
              </a:path>
              <a:path w="349250" h="337185">
                <a:moveTo>
                  <a:pt x="112140" y="163068"/>
                </a:moveTo>
                <a:lnTo>
                  <a:pt x="0" y="163068"/>
                </a:lnTo>
                <a:lnTo>
                  <a:pt x="0" y="174244"/>
                </a:lnTo>
                <a:lnTo>
                  <a:pt x="112140" y="174244"/>
                </a:lnTo>
                <a:lnTo>
                  <a:pt x="112140" y="163068"/>
                </a:lnTo>
                <a:close/>
              </a:path>
              <a:path w="349250" h="337185">
                <a:moveTo>
                  <a:pt x="348996" y="163068"/>
                </a:moveTo>
                <a:lnTo>
                  <a:pt x="236854" y="163068"/>
                </a:lnTo>
                <a:lnTo>
                  <a:pt x="236854" y="174244"/>
                </a:lnTo>
                <a:lnTo>
                  <a:pt x="348996" y="174244"/>
                </a:lnTo>
                <a:lnTo>
                  <a:pt x="348996" y="163068"/>
                </a:lnTo>
                <a:close/>
              </a:path>
              <a:path w="349250" h="337185">
                <a:moveTo>
                  <a:pt x="180212" y="0"/>
                </a:moveTo>
                <a:lnTo>
                  <a:pt x="168782" y="0"/>
                </a:lnTo>
                <a:lnTo>
                  <a:pt x="168782" y="36195"/>
                </a:lnTo>
                <a:lnTo>
                  <a:pt x="151510" y="37973"/>
                </a:lnTo>
                <a:lnTo>
                  <a:pt x="104266" y="54610"/>
                </a:lnTo>
                <a:lnTo>
                  <a:pt x="66166" y="87376"/>
                </a:lnTo>
                <a:lnTo>
                  <a:pt x="43560" y="130175"/>
                </a:lnTo>
                <a:lnTo>
                  <a:pt x="37973" y="163068"/>
                </a:lnTo>
                <a:lnTo>
                  <a:pt x="49529" y="163068"/>
                </a:lnTo>
                <a:lnTo>
                  <a:pt x="51434" y="145923"/>
                </a:lnTo>
                <a:lnTo>
                  <a:pt x="55752" y="129921"/>
                </a:lnTo>
                <a:lnTo>
                  <a:pt x="80136" y="88265"/>
                </a:lnTo>
                <a:lnTo>
                  <a:pt x="118999" y="59563"/>
                </a:lnTo>
                <a:lnTo>
                  <a:pt x="168782" y="47498"/>
                </a:lnTo>
                <a:lnTo>
                  <a:pt x="229488" y="47498"/>
                </a:lnTo>
                <a:lnTo>
                  <a:pt x="213740" y="41656"/>
                </a:lnTo>
                <a:lnTo>
                  <a:pt x="197484" y="37973"/>
                </a:lnTo>
                <a:lnTo>
                  <a:pt x="180212" y="36195"/>
                </a:lnTo>
                <a:lnTo>
                  <a:pt x="180212" y="0"/>
                </a:lnTo>
                <a:close/>
              </a:path>
              <a:path w="349250" h="337185">
                <a:moveTo>
                  <a:pt x="180212" y="47498"/>
                </a:moveTo>
                <a:lnTo>
                  <a:pt x="168782" y="47498"/>
                </a:lnTo>
                <a:lnTo>
                  <a:pt x="168782" y="72517"/>
                </a:lnTo>
                <a:lnTo>
                  <a:pt x="152019" y="74803"/>
                </a:lnTo>
                <a:lnTo>
                  <a:pt x="109727" y="94996"/>
                </a:lnTo>
                <a:lnTo>
                  <a:pt x="82423" y="131572"/>
                </a:lnTo>
                <a:lnTo>
                  <a:pt x="75056" y="163068"/>
                </a:lnTo>
                <a:lnTo>
                  <a:pt x="86995" y="163068"/>
                </a:lnTo>
                <a:lnTo>
                  <a:pt x="88900" y="148717"/>
                </a:lnTo>
                <a:lnTo>
                  <a:pt x="93218" y="135763"/>
                </a:lnTo>
                <a:lnTo>
                  <a:pt x="117348" y="103759"/>
                </a:lnTo>
                <a:lnTo>
                  <a:pt x="154431" y="85979"/>
                </a:lnTo>
                <a:lnTo>
                  <a:pt x="168782" y="83566"/>
                </a:lnTo>
                <a:lnTo>
                  <a:pt x="221614" y="83566"/>
                </a:lnTo>
                <a:lnTo>
                  <a:pt x="208406" y="77851"/>
                </a:lnTo>
                <a:lnTo>
                  <a:pt x="194563" y="74295"/>
                </a:lnTo>
                <a:lnTo>
                  <a:pt x="180212" y="72517"/>
                </a:lnTo>
                <a:lnTo>
                  <a:pt x="180212" y="47498"/>
                </a:lnTo>
                <a:close/>
              </a:path>
              <a:path w="349250" h="337185">
                <a:moveTo>
                  <a:pt x="221614" y="83566"/>
                </a:moveTo>
                <a:lnTo>
                  <a:pt x="180212" y="83566"/>
                </a:lnTo>
                <a:lnTo>
                  <a:pt x="194563" y="85979"/>
                </a:lnTo>
                <a:lnTo>
                  <a:pt x="208152" y="89916"/>
                </a:lnTo>
                <a:lnTo>
                  <a:pt x="240919" y="113284"/>
                </a:lnTo>
                <a:lnTo>
                  <a:pt x="260096" y="149225"/>
                </a:lnTo>
                <a:lnTo>
                  <a:pt x="261747" y="163068"/>
                </a:lnTo>
                <a:lnTo>
                  <a:pt x="273938" y="163068"/>
                </a:lnTo>
                <a:lnTo>
                  <a:pt x="261747" y="122809"/>
                </a:lnTo>
                <a:lnTo>
                  <a:pt x="233552" y="90805"/>
                </a:lnTo>
                <a:lnTo>
                  <a:pt x="221614" y="83566"/>
                </a:lnTo>
                <a:close/>
              </a:path>
              <a:path w="349250" h="337185">
                <a:moveTo>
                  <a:pt x="229488" y="47498"/>
                </a:moveTo>
                <a:lnTo>
                  <a:pt x="180212" y="47498"/>
                </a:lnTo>
                <a:lnTo>
                  <a:pt x="199389" y="49530"/>
                </a:lnTo>
                <a:lnTo>
                  <a:pt x="217297" y="54610"/>
                </a:lnTo>
                <a:lnTo>
                  <a:pt x="262762" y="82931"/>
                </a:lnTo>
                <a:lnTo>
                  <a:pt x="291846" y="127127"/>
                </a:lnTo>
                <a:lnTo>
                  <a:pt x="299338" y="163068"/>
                </a:lnTo>
                <a:lnTo>
                  <a:pt x="311403" y="163068"/>
                </a:lnTo>
                <a:lnTo>
                  <a:pt x="299720" y="115062"/>
                </a:lnTo>
                <a:lnTo>
                  <a:pt x="271018" y="74803"/>
                </a:lnTo>
                <a:lnTo>
                  <a:pt x="244348" y="54610"/>
                </a:lnTo>
                <a:lnTo>
                  <a:pt x="229488" y="47498"/>
                </a:lnTo>
                <a:close/>
              </a:path>
              <a:path w="349250" h="337185">
                <a:moveTo>
                  <a:pt x="180212" y="83566"/>
                </a:moveTo>
                <a:lnTo>
                  <a:pt x="168782" y="83566"/>
                </a:lnTo>
                <a:lnTo>
                  <a:pt x="168782" y="108458"/>
                </a:lnTo>
                <a:lnTo>
                  <a:pt x="180212" y="108458"/>
                </a:lnTo>
                <a:lnTo>
                  <a:pt x="180212" y="83566"/>
                </a:lnTo>
                <a:close/>
              </a:path>
            </a:pathLst>
          </a:custGeom>
          <a:solidFill>
            <a:srgbClr val="000000">
              <a:alpha val="39999"/>
            </a:srgbClr>
          </a:solidFill>
        </p:spPr>
        <p:txBody>
          <a:bodyPr wrap="square" lIns="0" tIns="0" rIns="0" bIns="0" rtlCol="0"/>
          <a:lstStyle/>
          <a:p>
            <a:endParaRPr/>
          </a:p>
        </p:txBody>
      </p:sp>
      <p:sp>
        <p:nvSpPr>
          <p:cNvPr id="33" name="object 33"/>
          <p:cNvSpPr txBox="1"/>
          <p:nvPr/>
        </p:nvSpPr>
        <p:spPr>
          <a:xfrm>
            <a:off x="3316604" y="2626233"/>
            <a:ext cx="926465" cy="620395"/>
          </a:xfrm>
          <a:prstGeom prst="rect">
            <a:avLst/>
          </a:prstGeom>
        </p:spPr>
        <p:txBody>
          <a:bodyPr vert="horz" wrap="square" lIns="0" tIns="57785" rIns="0" bIns="0" rtlCol="0">
            <a:spAutoFit/>
          </a:bodyPr>
          <a:lstStyle/>
          <a:p>
            <a:pPr marL="12700" marR="5080">
              <a:lnSpc>
                <a:spcPct val="80100"/>
              </a:lnSpc>
              <a:spcBef>
                <a:spcPts val="455"/>
              </a:spcBef>
            </a:pPr>
            <a:r>
              <a:rPr sz="1500" b="1" spc="-10" dirty="0">
                <a:solidFill>
                  <a:srgbClr val="FFFFFF"/>
                </a:solidFill>
                <a:latin typeface="Arial"/>
                <a:cs typeface="Arial"/>
              </a:rPr>
              <a:t>Account  </a:t>
            </a:r>
            <a:r>
              <a:rPr sz="1500" b="1" spc="-5" dirty="0">
                <a:solidFill>
                  <a:srgbClr val="FFFFFF"/>
                </a:solidFill>
                <a:latin typeface="Arial"/>
                <a:cs typeface="Arial"/>
              </a:rPr>
              <a:t>O</a:t>
            </a:r>
            <a:r>
              <a:rPr sz="1500" b="1" spc="-10" dirty="0">
                <a:solidFill>
                  <a:srgbClr val="FFFFFF"/>
                </a:solidFill>
                <a:latin typeface="Arial"/>
                <a:cs typeface="Arial"/>
              </a:rPr>
              <a:t>p</a:t>
            </a:r>
            <a:r>
              <a:rPr sz="1500" b="1" dirty="0">
                <a:solidFill>
                  <a:srgbClr val="FFFFFF"/>
                </a:solidFill>
                <a:latin typeface="Arial"/>
                <a:cs typeface="Arial"/>
              </a:rPr>
              <a:t>er</a:t>
            </a:r>
            <a:r>
              <a:rPr sz="1500" b="1" spc="5" dirty="0">
                <a:solidFill>
                  <a:srgbClr val="FFFFFF"/>
                </a:solidFill>
                <a:latin typeface="Arial"/>
                <a:cs typeface="Arial"/>
              </a:rPr>
              <a:t>a</a:t>
            </a:r>
            <a:r>
              <a:rPr sz="1500" b="1" dirty="0">
                <a:solidFill>
                  <a:srgbClr val="FFFFFF"/>
                </a:solidFill>
                <a:latin typeface="Arial"/>
                <a:cs typeface="Arial"/>
              </a:rPr>
              <a:t>ti</a:t>
            </a:r>
            <a:r>
              <a:rPr sz="1500" b="1" spc="-10" dirty="0">
                <a:solidFill>
                  <a:srgbClr val="FFFFFF"/>
                </a:solidFill>
                <a:latin typeface="Arial"/>
                <a:cs typeface="Arial"/>
              </a:rPr>
              <a:t>o</a:t>
            </a:r>
            <a:r>
              <a:rPr sz="1500" b="1" dirty="0">
                <a:solidFill>
                  <a:srgbClr val="FFFFFF"/>
                </a:solidFill>
                <a:latin typeface="Arial"/>
                <a:cs typeface="Arial"/>
              </a:rPr>
              <a:t>n  Related</a:t>
            </a:r>
            <a:endParaRPr sz="1500">
              <a:latin typeface="Arial"/>
              <a:cs typeface="Arial"/>
            </a:endParaRPr>
          </a:p>
        </p:txBody>
      </p:sp>
      <p:sp>
        <p:nvSpPr>
          <p:cNvPr id="34" name="object 34"/>
          <p:cNvSpPr txBox="1"/>
          <p:nvPr/>
        </p:nvSpPr>
        <p:spPr>
          <a:xfrm>
            <a:off x="6228079" y="2480795"/>
            <a:ext cx="1109345" cy="653415"/>
          </a:xfrm>
          <a:prstGeom prst="rect">
            <a:avLst/>
          </a:prstGeom>
        </p:spPr>
        <p:txBody>
          <a:bodyPr vert="horz" wrap="square" lIns="0" tIns="73660" rIns="0" bIns="0" rtlCol="0">
            <a:spAutoFit/>
          </a:bodyPr>
          <a:lstStyle/>
          <a:p>
            <a:pPr marL="12700">
              <a:lnSpc>
                <a:spcPct val="100000"/>
              </a:lnSpc>
              <a:spcBef>
                <a:spcPts val="580"/>
              </a:spcBef>
            </a:pPr>
            <a:r>
              <a:rPr sz="2100" b="1" spc="-10" dirty="0">
                <a:solidFill>
                  <a:srgbClr val="FFFFFF"/>
                </a:solidFill>
                <a:latin typeface="Arial"/>
                <a:cs typeface="Arial"/>
              </a:rPr>
              <a:t>03</a:t>
            </a:r>
            <a:endParaRPr sz="2100">
              <a:latin typeface="Arial"/>
              <a:cs typeface="Arial"/>
            </a:endParaRPr>
          </a:p>
          <a:p>
            <a:pPr marL="104775">
              <a:lnSpc>
                <a:spcPct val="100000"/>
              </a:lnSpc>
              <a:spcBef>
                <a:spcPts val="320"/>
              </a:spcBef>
            </a:pPr>
            <a:r>
              <a:rPr sz="1350" b="1" spc="-5" dirty="0">
                <a:solidFill>
                  <a:srgbClr val="FFFFFF"/>
                </a:solidFill>
                <a:latin typeface="Arial"/>
                <a:cs typeface="Arial"/>
              </a:rPr>
              <a:t>Diversion</a:t>
            </a:r>
            <a:r>
              <a:rPr sz="1350" b="1" spc="-60" dirty="0">
                <a:solidFill>
                  <a:srgbClr val="FFFFFF"/>
                </a:solidFill>
                <a:latin typeface="Arial"/>
                <a:cs typeface="Arial"/>
              </a:rPr>
              <a:t> </a:t>
            </a:r>
            <a:r>
              <a:rPr sz="1350" b="1" dirty="0">
                <a:solidFill>
                  <a:srgbClr val="FFFFFF"/>
                </a:solidFill>
                <a:latin typeface="Arial"/>
                <a:cs typeface="Arial"/>
              </a:rPr>
              <a:t>of</a:t>
            </a:r>
            <a:endParaRPr sz="1350">
              <a:latin typeface="Arial"/>
              <a:cs typeface="Arial"/>
            </a:endParaRPr>
          </a:p>
        </p:txBody>
      </p:sp>
      <p:sp>
        <p:nvSpPr>
          <p:cNvPr id="35" name="object 35"/>
          <p:cNvSpPr txBox="1"/>
          <p:nvPr/>
        </p:nvSpPr>
        <p:spPr>
          <a:xfrm>
            <a:off x="6320154" y="3066415"/>
            <a:ext cx="494665" cy="232410"/>
          </a:xfrm>
          <a:prstGeom prst="rect">
            <a:avLst/>
          </a:prstGeom>
        </p:spPr>
        <p:txBody>
          <a:bodyPr vert="horz" wrap="square" lIns="0" tIns="13335" rIns="0" bIns="0" rtlCol="0">
            <a:spAutoFit/>
          </a:bodyPr>
          <a:lstStyle/>
          <a:p>
            <a:pPr marL="12700">
              <a:lnSpc>
                <a:spcPct val="100000"/>
              </a:lnSpc>
              <a:spcBef>
                <a:spcPts val="105"/>
              </a:spcBef>
            </a:pPr>
            <a:r>
              <a:rPr sz="1350" b="1" dirty="0">
                <a:solidFill>
                  <a:srgbClr val="FFFFFF"/>
                </a:solidFill>
                <a:latin typeface="Arial"/>
                <a:cs typeface="Arial"/>
              </a:rPr>
              <a:t>funds</a:t>
            </a:r>
            <a:endParaRPr sz="1350">
              <a:latin typeface="Arial"/>
              <a:cs typeface="Arial"/>
            </a:endParaRPr>
          </a:p>
        </p:txBody>
      </p:sp>
      <p:sp>
        <p:nvSpPr>
          <p:cNvPr id="36" name="object 36"/>
          <p:cNvSpPr txBox="1"/>
          <p:nvPr/>
        </p:nvSpPr>
        <p:spPr>
          <a:xfrm>
            <a:off x="4983860" y="3811346"/>
            <a:ext cx="896619" cy="561975"/>
          </a:xfrm>
          <a:prstGeom prst="rect">
            <a:avLst/>
          </a:prstGeom>
        </p:spPr>
        <p:txBody>
          <a:bodyPr vert="horz" wrap="square" lIns="0" tIns="52705" rIns="0" bIns="0" rtlCol="0">
            <a:spAutoFit/>
          </a:bodyPr>
          <a:lstStyle/>
          <a:p>
            <a:pPr marL="12700" marR="5080" algn="just">
              <a:lnSpc>
                <a:spcPts val="1300"/>
              </a:lnSpc>
              <a:spcBef>
                <a:spcPts val="415"/>
              </a:spcBef>
            </a:pPr>
            <a:r>
              <a:rPr sz="1350" b="1" dirty="0">
                <a:solidFill>
                  <a:srgbClr val="FFFFFF"/>
                </a:solidFill>
                <a:latin typeface="Arial"/>
                <a:cs typeface="Arial"/>
              </a:rPr>
              <a:t>Document  Concea</a:t>
            </a:r>
            <a:r>
              <a:rPr sz="1350" b="1" spc="-10" dirty="0">
                <a:solidFill>
                  <a:srgbClr val="FFFFFF"/>
                </a:solidFill>
                <a:latin typeface="Arial"/>
                <a:cs typeface="Arial"/>
              </a:rPr>
              <a:t>l</a:t>
            </a:r>
            <a:r>
              <a:rPr sz="1350" b="1" dirty="0">
                <a:solidFill>
                  <a:srgbClr val="FFFFFF"/>
                </a:solidFill>
                <a:latin typeface="Arial"/>
                <a:cs typeface="Arial"/>
              </a:rPr>
              <a:t>ed  or</a:t>
            </a:r>
            <a:r>
              <a:rPr sz="1350" b="1" spc="-90" dirty="0">
                <a:solidFill>
                  <a:srgbClr val="FFFFFF"/>
                </a:solidFill>
                <a:latin typeface="Arial"/>
                <a:cs typeface="Arial"/>
              </a:rPr>
              <a:t> </a:t>
            </a:r>
            <a:r>
              <a:rPr sz="1350" b="1" dirty="0">
                <a:solidFill>
                  <a:srgbClr val="FFFFFF"/>
                </a:solidFill>
                <a:latin typeface="Arial"/>
                <a:cs typeface="Arial"/>
              </a:rPr>
              <a:t>falsified</a:t>
            </a:r>
            <a:endParaRPr sz="1350">
              <a:latin typeface="Arial"/>
              <a:cs typeface="Arial"/>
            </a:endParaRPr>
          </a:p>
        </p:txBody>
      </p:sp>
      <p:sp>
        <p:nvSpPr>
          <p:cNvPr id="37" name="object 37"/>
          <p:cNvSpPr txBox="1"/>
          <p:nvPr/>
        </p:nvSpPr>
        <p:spPr>
          <a:xfrm>
            <a:off x="7975854" y="3398646"/>
            <a:ext cx="1466850" cy="578485"/>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Arial"/>
                <a:cs typeface="Arial"/>
              </a:rPr>
              <a:t>04</a:t>
            </a:r>
            <a:endParaRPr sz="2100">
              <a:latin typeface="Arial"/>
              <a:cs typeface="Arial"/>
            </a:endParaRPr>
          </a:p>
          <a:p>
            <a:pPr marL="21590">
              <a:lnSpc>
                <a:spcPct val="100000"/>
              </a:lnSpc>
              <a:spcBef>
                <a:spcPts val="30"/>
              </a:spcBef>
            </a:pPr>
            <a:r>
              <a:rPr sz="1500" b="1" spc="-5" dirty="0">
                <a:solidFill>
                  <a:srgbClr val="FFFFFF"/>
                </a:solidFill>
                <a:latin typeface="Arial"/>
                <a:cs typeface="Arial"/>
              </a:rPr>
              <a:t>Security</a:t>
            </a:r>
            <a:r>
              <a:rPr sz="1500" b="1" spc="-55" dirty="0">
                <a:solidFill>
                  <a:srgbClr val="FFFFFF"/>
                </a:solidFill>
                <a:latin typeface="Arial"/>
                <a:cs typeface="Arial"/>
              </a:rPr>
              <a:t> </a:t>
            </a:r>
            <a:r>
              <a:rPr sz="1500" b="1" dirty="0">
                <a:solidFill>
                  <a:srgbClr val="FFFFFF"/>
                </a:solidFill>
                <a:latin typeface="Arial"/>
                <a:cs typeface="Arial"/>
              </a:rPr>
              <a:t>related</a:t>
            </a:r>
            <a:endParaRPr sz="1500">
              <a:latin typeface="Arial"/>
              <a:cs typeface="Arial"/>
            </a:endParaRPr>
          </a:p>
        </p:txBody>
      </p:sp>
      <p:sp>
        <p:nvSpPr>
          <p:cNvPr id="38" name="object 38"/>
          <p:cNvSpPr txBox="1">
            <a:spLocks noGrp="1"/>
          </p:cNvSpPr>
          <p:nvPr>
            <p:ph type="title"/>
          </p:nvPr>
        </p:nvSpPr>
        <p:spPr>
          <a:xfrm>
            <a:off x="1748154" y="977264"/>
            <a:ext cx="5589270" cy="505267"/>
          </a:xfrm>
          <a:prstGeom prst="rect">
            <a:avLst/>
          </a:prstGeom>
        </p:spPr>
        <p:txBody>
          <a:bodyPr vert="horz" wrap="square" lIns="0" tIns="12700" rIns="0" bIns="0" rtlCol="0">
            <a:spAutoFit/>
          </a:bodyPr>
          <a:lstStyle/>
          <a:p>
            <a:pPr marL="12700">
              <a:lnSpc>
                <a:spcPct val="100000"/>
              </a:lnSpc>
              <a:spcBef>
                <a:spcPts val="100"/>
              </a:spcBef>
            </a:pPr>
            <a:r>
              <a:rPr sz="3200" spc="-85" dirty="0">
                <a:latin typeface="Trebuchet MS"/>
                <a:cs typeface="Trebuchet MS"/>
              </a:rPr>
              <a:t>What</a:t>
            </a:r>
            <a:r>
              <a:rPr sz="3200" spc="-480" dirty="0">
                <a:latin typeface="Trebuchet MS"/>
                <a:cs typeface="Trebuchet MS"/>
              </a:rPr>
              <a:t> </a:t>
            </a:r>
            <a:r>
              <a:rPr sz="3200" spc="-125" dirty="0">
                <a:latin typeface="Trebuchet MS"/>
                <a:cs typeface="Trebuchet MS"/>
              </a:rPr>
              <a:t>we </a:t>
            </a:r>
            <a:r>
              <a:rPr sz="3200" spc="-145" dirty="0">
                <a:latin typeface="Trebuchet MS"/>
                <a:cs typeface="Trebuchet MS"/>
              </a:rPr>
              <a:t>will </a:t>
            </a:r>
            <a:r>
              <a:rPr sz="3200" spc="-150" dirty="0">
                <a:latin typeface="Trebuchet MS"/>
                <a:cs typeface="Trebuchet MS"/>
              </a:rPr>
              <a:t>talk </a:t>
            </a:r>
            <a:r>
              <a:rPr sz="3200" spc="-100" dirty="0">
                <a:latin typeface="Trebuchet MS"/>
                <a:cs typeface="Trebuchet MS"/>
              </a:rPr>
              <a:t>about</a:t>
            </a:r>
            <a:endParaRPr sz="3200" dirty="0">
              <a:latin typeface="Trebuchet MS"/>
              <a:cs typeface="Trebuchet MS"/>
            </a:endParaRPr>
          </a:p>
        </p:txBody>
      </p:sp>
      <p:sp>
        <p:nvSpPr>
          <p:cNvPr id="39" name="Down Arrow 38"/>
          <p:cNvSpPr/>
          <p:nvPr/>
        </p:nvSpPr>
        <p:spPr>
          <a:xfrm>
            <a:off x="5215128" y="1524000"/>
            <a:ext cx="484632" cy="9357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Date Placeholder 39"/>
          <p:cNvSpPr>
            <a:spLocks noGrp="1"/>
          </p:cNvSpPr>
          <p:nvPr>
            <p:ph type="dt" sz="half" idx="6"/>
          </p:nvPr>
        </p:nvSpPr>
        <p:spPr/>
        <p:txBody>
          <a:bodyPr/>
          <a:lstStyle/>
          <a:p>
            <a:r>
              <a:rPr lang="en-US" smtClean="0"/>
              <a:t>01/04/2018 DOON</a:t>
            </a:r>
            <a:endParaRPr lang="en-US"/>
          </a:p>
        </p:txBody>
      </p:sp>
      <p:sp>
        <p:nvSpPr>
          <p:cNvPr id="41" name="Footer Placeholder 40"/>
          <p:cNvSpPr>
            <a:spLocks noGrp="1"/>
          </p:cNvSpPr>
          <p:nvPr>
            <p:ph type="ftr" sz="quarter" idx="5"/>
          </p:nvPr>
        </p:nvSpPr>
        <p:spPr/>
        <p:txBody>
          <a:bodyPr/>
          <a:lstStyle/>
          <a:p>
            <a:r>
              <a:rPr lang="en-IN" smtClean="0"/>
              <a:t>CA Amresh Overview of Bank Audits 18</a:t>
            </a:r>
            <a:endParaRPr lang="en-IN"/>
          </a:p>
        </p:txBody>
      </p:sp>
      <p:sp>
        <p:nvSpPr>
          <p:cNvPr id="42" name="Slide Number Placeholder 41"/>
          <p:cNvSpPr>
            <a:spLocks noGrp="1"/>
          </p:cNvSpPr>
          <p:nvPr>
            <p:ph type="sldNum" sz="quarter" idx="7"/>
          </p:nvPr>
        </p:nvSpPr>
        <p:spPr/>
        <p:txBody>
          <a:bodyPr/>
          <a:lstStyle/>
          <a:p>
            <a:fld id="{B6F15528-21DE-4FAA-801E-634DDDAF4B2B}" type="slidenum">
              <a:rPr lang="en-IN" smtClean="0"/>
              <a:pPr/>
              <a:t>41</a:t>
            </a:fld>
            <a:endParaRPr lang="en-IN"/>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5152" y="998219"/>
            <a:ext cx="3268979" cy="570028"/>
          </a:xfrm>
          <a:prstGeom prst="rect">
            <a:avLst/>
          </a:prstGeom>
          <a:solidFill>
            <a:srgbClr val="EC7C30"/>
          </a:solidFill>
        </p:spPr>
        <p:txBody>
          <a:bodyPr vert="horz" wrap="square" lIns="0" tIns="635" rIns="0" bIns="0" rtlCol="0">
            <a:spAutoFit/>
          </a:bodyPr>
          <a:lstStyle/>
          <a:p>
            <a:pPr>
              <a:lnSpc>
                <a:spcPct val="100000"/>
              </a:lnSpc>
              <a:spcBef>
                <a:spcPts val="5"/>
              </a:spcBef>
            </a:pPr>
            <a:endParaRPr sz="1900" dirty="0" smtClean="0">
              <a:latin typeface="Times New Roman"/>
              <a:cs typeface="Times New Roman"/>
            </a:endParaRPr>
          </a:p>
          <a:p>
            <a:pPr marL="923290">
              <a:lnSpc>
                <a:spcPct val="100000"/>
              </a:lnSpc>
              <a:spcBef>
                <a:spcPts val="5"/>
              </a:spcBef>
            </a:pPr>
            <a:r>
              <a:rPr spc="-10" dirty="0">
                <a:solidFill>
                  <a:srgbClr val="FFFFFF"/>
                </a:solidFill>
                <a:latin typeface="Georgia"/>
                <a:cs typeface="Georgia"/>
              </a:rPr>
              <a:t>Master</a:t>
            </a:r>
            <a:r>
              <a:rPr spc="10" dirty="0">
                <a:solidFill>
                  <a:srgbClr val="FFFFFF"/>
                </a:solidFill>
                <a:latin typeface="Georgia"/>
                <a:cs typeface="Georgia"/>
              </a:rPr>
              <a:t> </a:t>
            </a:r>
            <a:r>
              <a:rPr spc="-10" dirty="0">
                <a:solidFill>
                  <a:srgbClr val="FFFFFF"/>
                </a:solidFill>
                <a:latin typeface="Georgia"/>
                <a:cs typeface="Georgia"/>
              </a:rPr>
              <a:t>Agreements</a:t>
            </a:r>
            <a:endParaRPr dirty="0">
              <a:latin typeface="Georgia"/>
              <a:cs typeface="Georgia"/>
            </a:endParaRPr>
          </a:p>
        </p:txBody>
      </p:sp>
      <p:sp>
        <p:nvSpPr>
          <p:cNvPr id="3" name="object 3"/>
          <p:cNvSpPr/>
          <p:nvPr/>
        </p:nvSpPr>
        <p:spPr>
          <a:xfrm>
            <a:off x="841247" y="1781555"/>
            <a:ext cx="3256915" cy="1742439"/>
          </a:xfrm>
          <a:custGeom>
            <a:avLst/>
            <a:gdLst/>
            <a:ahLst/>
            <a:cxnLst/>
            <a:rect l="l" t="t" r="r" b="b"/>
            <a:pathLst>
              <a:path w="3256915" h="1742439">
                <a:moveTo>
                  <a:pt x="3117468" y="0"/>
                </a:moveTo>
                <a:lnTo>
                  <a:pt x="139357" y="0"/>
                </a:lnTo>
                <a:lnTo>
                  <a:pt x="95310" y="7100"/>
                </a:lnTo>
                <a:lnTo>
                  <a:pt x="57055" y="26875"/>
                </a:lnTo>
                <a:lnTo>
                  <a:pt x="26888" y="57031"/>
                </a:lnTo>
                <a:lnTo>
                  <a:pt x="7104" y="95276"/>
                </a:lnTo>
                <a:lnTo>
                  <a:pt x="0" y="139319"/>
                </a:lnTo>
                <a:lnTo>
                  <a:pt x="0" y="1741932"/>
                </a:lnTo>
                <a:lnTo>
                  <a:pt x="3256788" y="1741932"/>
                </a:lnTo>
                <a:lnTo>
                  <a:pt x="3256788" y="139319"/>
                </a:lnTo>
                <a:lnTo>
                  <a:pt x="3249687" y="95276"/>
                </a:lnTo>
                <a:lnTo>
                  <a:pt x="3229912" y="57031"/>
                </a:lnTo>
                <a:lnTo>
                  <a:pt x="3199756" y="26875"/>
                </a:lnTo>
                <a:lnTo>
                  <a:pt x="3161511" y="7100"/>
                </a:lnTo>
                <a:lnTo>
                  <a:pt x="3117468" y="0"/>
                </a:lnTo>
                <a:close/>
              </a:path>
            </a:pathLst>
          </a:custGeom>
          <a:solidFill>
            <a:srgbClr val="F8D6CD">
              <a:alpha val="90194"/>
            </a:srgbClr>
          </a:solidFill>
        </p:spPr>
        <p:txBody>
          <a:bodyPr wrap="square" lIns="0" tIns="0" rIns="0" bIns="0" rtlCol="0"/>
          <a:lstStyle/>
          <a:p>
            <a:endParaRPr/>
          </a:p>
        </p:txBody>
      </p:sp>
      <p:sp>
        <p:nvSpPr>
          <p:cNvPr id="4" name="object 4"/>
          <p:cNvSpPr/>
          <p:nvPr/>
        </p:nvSpPr>
        <p:spPr>
          <a:xfrm>
            <a:off x="841247" y="1781555"/>
            <a:ext cx="3256915" cy="1742439"/>
          </a:xfrm>
          <a:custGeom>
            <a:avLst/>
            <a:gdLst/>
            <a:ahLst/>
            <a:cxnLst/>
            <a:rect l="l" t="t" r="r" b="b"/>
            <a:pathLst>
              <a:path w="3256915" h="1742439">
                <a:moveTo>
                  <a:pt x="139357" y="0"/>
                </a:moveTo>
                <a:lnTo>
                  <a:pt x="3117468" y="0"/>
                </a:lnTo>
                <a:lnTo>
                  <a:pt x="3161511" y="7100"/>
                </a:lnTo>
                <a:lnTo>
                  <a:pt x="3199756" y="26875"/>
                </a:lnTo>
                <a:lnTo>
                  <a:pt x="3229912" y="57031"/>
                </a:lnTo>
                <a:lnTo>
                  <a:pt x="3249687" y="95276"/>
                </a:lnTo>
                <a:lnTo>
                  <a:pt x="3256788" y="139319"/>
                </a:lnTo>
                <a:lnTo>
                  <a:pt x="3256788" y="1741932"/>
                </a:lnTo>
                <a:lnTo>
                  <a:pt x="0" y="1741932"/>
                </a:lnTo>
                <a:lnTo>
                  <a:pt x="0" y="139319"/>
                </a:lnTo>
                <a:lnTo>
                  <a:pt x="7104" y="95276"/>
                </a:lnTo>
                <a:lnTo>
                  <a:pt x="26888" y="57031"/>
                </a:lnTo>
                <a:lnTo>
                  <a:pt x="57055" y="26875"/>
                </a:lnTo>
                <a:lnTo>
                  <a:pt x="95310" y="7100"/>
                </a:lnTo>
                <a:lnTo>
                  <a:pt x="139357" y="0"/>
                </a:lnTo>
                <a:close/>
              </a:path>
            </a:pathLst>
          </a:custGeom>
          <a:ln w="12192">
            <a:solidFill>
              <a:srgbClr val="F8D6CD"/>
            </a:solidFill>
          </a:ln>
        </p:spPr>
        <p:txBody>
          <a:bodyPr wrap="square" lIns="0" tIns="0" rIns="0" bIns="0" rtlCol="0"/>
          <a:lstStyle/>
          <a:p>
            <a:endParaRPr/>
          </a:p>
        </p:txBody>
      </p:sp>
      <p:sp>
        <p:nvSpPr>
          <p:cNvPr id="5" name="object 5"/>
          <p:cNvSpPr txBox="1"/>
          <p:nvPr/>
        </p:nvSpPr>
        <p:spPr>
          <a:xfrm>
            <a:off x="939190" y="1848104"/>
            <a:ext cx="2967355" cy="375744"/>
          </a:xfrm>
          <a:prstGeom prst="rect">
            <a:avLst/>
          </a:prstGeom>
        </p:spPr>
        <p:txBody>
          <a:bodyPr vert="horz" wrap="square" lIns="0" tIns="41910" rIns="0" bIns="0" rtlCol="0">
            <a:spAutoFit/>
          </a:bodyPr>
          <a:lstStyle/>
          <a:p>
            <a:pPr marL="127000" marR="5080" indent="-114300">
              <a:lnSpc>
                <a:spcPts val="1330"/>
              </a:lnSpc>
              <a:spcBef>
                <a:spcPts val="330"/>
              </a:spcBef>
            </a:pPr>
            <a:r>
              <a:rPr sz="1300" spc="-10" dirty="0">
                <a:solidFill>
                  <a:schemeClr val="accent2">
                    <a:lumMod val="75000"/>
                  </a:schemeClr>
                </a:solidFill>
                <a:latin typeface="Georgia"/>
                <a:cs typeface="Georgia"/>
              </a:rPr>
              <a:t>Agreements that define the fundamental  purpose </a:t>
            </a:r>
            <a:r>
              <a:rPr sz="1300" spc="-5" dirty="0">
                <a:solidFill>
                  <a:schemeClr val="accent2">
                    <a:lumMod val="75000"/>
                  </a:schemeClr>
                </a:solidFill>
                <a:latin typeface="Georgia"/>
                <a:cs typeface="Georgia"/>
              </a:rPr>
              <a:t>/ need for </a:t>
            </a:r>
            <a:r>
              <a:rPr sz="1300" spc="-10" dirty="0">
                <a:solidFill>
                  <a:schemeClr val="accent2">
                    <a:lumMod val="75000"/>
                  </a:schemeClr>
                </a:solidFill>
                <a:latin typeface="Georgia"/>
                <a:cs typeface="Georgia"/>
              </a:rPr>
              <a:t>the</a:t>
            </a:r>
            <a:r>
              <a:rPr sz="1300" spc="30" dirty="0">
                <a:solidFill>
                  <a:schemeClr val="accent2">
                    <a:lumMod val="75000"/>
                  </a:schemeClr>
                </a:solidFill>
                <a:latin typeface="Georgia"/>
                <a:cs typeface="Georgia"/>
              </a:rPr>
              <a:t> </a:t>
            </a:r>
            <a:r>
              <a:rPr sz="1300" spc="-10" dirty="0">
                <a:solidFill>
                  <a:schemeClr val="accent2">
                    <a:lumMod val="75000"/>
                  </a:schemeClr>
                </a:solidFill>
                <a:latin typeface="Georgia"/>
                <a:cs typeface="Georgia"/>
              </a:rPr>
              <a:t>advances</a:t>
            </a:r>
            <a:endParaRPr sz="1300" dirty="0">
              <a:solidFill>
                <a:schemeClr val="accent2">
                  <a:lumMod val="75000"/>
                </a:schemeClr>
              </a:solidFill>
              <a:latin typeface="Georgia"/>
              <a:cs typeface="Georgia"/>
            </a:endParaRPr>
          </a:p>
        </p:txBody>
      </p:sp>
      <p:sp>
        <p:nvSpPr>
          <p:cNvPr id="6" name="object 6"/>
          <p:cNvSpPr txBox="1"/>
          <p:nvPr/>
        </p:nvSpPr>
        <p:spPr>
          <a:xfrm>
            <a:off x="939190" y="2410713"/>
            <a:ext cx="1997710" cy="1058623"/>
          </a:xfrm>
          <a:prstGeom prst="rect">
            <a:avLst/>
          </a:prstGeom>
        </p:spPr>
        <p:txBody>
          <a:bodyPr vert="horz" wrap="square" lIns="0" tIns="12065" rIns="0" bIns="0" rtlCol="0">
            <a:spAutoFit/>
          </a:bodyPr>
          <a:lstStyle/>
          <a:p>
            <a:pPr marL="127000" indent="-114300">
              <a:lnSpc>
                <a:spcPct val="100000"/>
              </a:lnSpc>
              <a:spcBef>
                <a:spcPts val="95"/>
              </a:spcBef>
              <a:buChar char="•"/>
              <a:tabLst>
                <a:tab pos="127000" algn="l"/>
              </a:tabLst>
            </a:pPr>
            <a:r>
              <a:rPr sz="1400" spc="-10" dirty="0">
                <a:latin typeface="Georgia"/>
                <a:cs typeface="Georgia"/>
              </a:rPr>
              <a:t>Key purchase</a:t>
            </a:r>
            <a:r>
              <a:rPr sz="1400" spc="5" dirty="0">
                <a:latin typeface="Georgia"/>
                <a:cs typeface="Georgia"/>
              </a:rPr>
              <a:t> </a:t>
            </a:r>
            <a:r>
              <a:rPr sz="1400" spc="-10" dirty="0">
                <a:latin typeface="Georgia"/>
                <a:cs typeface="Georgia"/>
              </a:rPr>
              <a:t>agreements</a:t>
            </a:r>
            <a:endParaRPr sz="1400" dirty="0">
              <a:latin typeface="Georgia"/>
              <a:cs typeface="Georgia"/>
            </a:endParaRPr>
          </a:p>
          <a:p>
            <a:pPr marL="127000" indent="-114300">
              <a:lnSpc>
                <a:spcPts val="1555"/>
              </a:lnSpc>
              <a:buChar char="•"/>
              <a:tabLst>
                <a:tab pos="127000" algn="l"/>
              </a:tabLst>
            </a:pPr>
            <a:r>
              <a:rPr sz="1400" spc="-10" dirty="0">
                <a:latin typeface="Georgia"/>
                <a:cs typeface="Georgia"/>
              </a:rPr>
              <a:t>Key sales</a:t>
            </a:r>
            <a:r>
              <a:rPr sz="1400" spc="15" dirty="0">
                <a:latin typeface="Georgia"/>
                <a:cs typeface="Georgia"/>
              </a:rPr>
              <a:t> </a:t>
            </a:r>
            <a:r>
              <a:rPr sz="1400" spc="-10" dirty="0">
                <a:latin typeface="Georgia"/>
                <a:cs typeface="Georgia"/>
              </a:rPr>
              <a:t>agreements</a:t>
            </a:r>
            <a:endParaRPr sz="1400" dirty="0">
              <a:latin typeface="Georgia"/>
              <a:cs typeface="Georgia"/>
            </a:endParaRPr>
          </a:p>
          <a:p>
            <a:pPr marL="127000" indent="-114300">
              <a:lnSpc>
                <a:spcPts val="1550"/>
              </a:lnSpc>
              <a:buChar char="•"/>
              <a:tabLst>
                <a:tab pos="127000" algn="l"/>
              </a:tabLst>
            </a:pPr>
            <a:r>
              <a:rPr sz="1400" spc="-5" dirty="0">
                <a:latin typeface="Georgia"/>
                <a:cs typeface="Georgia"/>
              </a:rPr>
              <a:t>Franchisee</a:t>
            </a:r>
            <a:r>
              <a:rPr sz="1400" dirty="0">
                <a:latin typeface="Georgia"/>
                <a:cs typeface="Georgia"/>
              </a:rPr>
              <a:t> </a:t>
            </a:r>
            <a:r>
              <a:rPr sz="1400" spc="-10" dirty="0">
                <a:latin typeface="Georgia"/>
                <a:cs typeface="Georgia"/>
              </a:rPr>
              <a:t>agreements</a:t>
            </a:r>
            <a:endParaRPr sz="1400" dirty="0">
              <a:latin typeface="Georgia"/>
              <a:cs typeface="Georgia"/>
            </a:endParaRPr>
          </a:p>
          <a:p>
            <a:pPr marL="127000" indent="-114300">
              <a:lnSpc>
                <a:spcPts val="1555"/>
              </a:lnSpc>
              <a:buChar char="•"/>
              <a:tabLst>
                <a:tab pos="127000" algn="l"/>
              </a:tabLst>
            </a:pPr>
            <a:r>
              <a:rPr sz="1400" spc="-10" dirty="0">
                <a:latin typeface="Georgia"/>
                <a:cs typeface="Georgia"/>
              </a:rPr>
              <a:t>Construction</a:t>
            </a:r>
            <a:r>
              <a:rPr sz="1400" spc="20" dirty="0">
                <a:latin typeface="Georgia"/>
                <a:cs typeface="Georgia"/>
              </a:rPr>
              <a:t> </a:t>
            </a:r>
            <a:r>
              <a:rPr sz="1400" spc="-5" dirty="0">
                <a:latin typeface="Georgia"/>
                <a:cs typeface="Georgia"/>
              </a:rPr>
              <a:t>permits</a:t>
            </a:r>
            <a:endParaRPr sz="1400" dirty="0">
              <a:latin typeface="Georgia"/>
              <a:cs typeface="Georgia"/>
            </a:endParaRPr>
          </a:p>
        </p:txBody>
      </p:sp>
      <p:sp>
        <p:nvSpPr>
          <p:cNvPr id="7" name="object 7"/>
          <p:cNvSpPr txBox="1"/>
          <p:nvPr/>
        </p:nvSpPr>
        <p:spPr>
          <a:xfrm>
            <a:off x="4547615" y="998219"/>
            <a:ext cx="3268979" cy="600805"/>
          </a:xfrm>
          <a:prstGeom prst="rect">
            <a:avLst/>
          </a:prstGeom>
          <a:solidFill>
            <a:srgbClr val="A4A4A4"/>
          </a:solidFill>
        </p:spPr>
        <p:txBody>
          <a:bodyPr vert="horz" wrap="square" lIns="0" tIns="635" rIns="0" bIns="0" rtlCol="0">
            <a:spAutoFit/>
          </a:bodyPr>
          <a:lstStyle/>
          <a:p>
            <a:pPr>
              <a:lnSpc>
                <a:spcPct val="100000"/>
              </a:lnSpc>
              <a:spcBef>
                <a:spcPts val="5"/>
              </a:spcBef>
            </a:pPr>
            <a:endParaRPr sz="1900" dirty="0">
              <a:latin typeface="Times New Roman"/>
              <a:cs typeface="Times New Roman"/>
            </a:endParaRPr>
          </a:p>
          <a:p>
            <a:pPr algn="ctr">
              <a:lnSpc>
                <a:spcPct val="100000"/>
              </a:lnSpc>
              <a:spcBef>
                <a:spcPts val="5"/>
              </a:spcBef>
            </a:pPr>
            <a:r>
              <a:rPr sz="2000" spc="-5" dirty="0">
                <a:solidFill>
                  <a:srgbClr val="FFFFFF"/>
                </a:solidFill>
                <a:latin typeface="Georgia"/>
                <a:cs typeface="Georgia"/>
              </a:rPr>
              <a:t>Basic</a:t>
            </a:r>
            <a:endParaRPr sz="2000" dirty="0">
              <a:latin typeface="Georgia"/>
              <a:cs typeface="Georgia"/>
            </a:endParaRPr>
          </a:p>
        </p:txBody>
      </p:sp>
      <p:sp>
        <p:nvSpPr>
          <p:cNvPr id="8" name="object 8"/>
          <p:cNvSpPr/>
          <p:nvPr/>
        </p:nvSpPr>
        <p:spPr>
          <a:xfrm>
            <a:off x="4553711" y="1781555"/>
            <a:ext cx="3256915" cy="1742439"/>
          </a:xfrm>
          <a:custGeom>
            <a:avLst/>
            <a:gdLst/>
            <a:ahLst/>
            <a:cxnLst/>
            <a:rect l="l" t="t" r="r" b="b"/>
            <a:pathLst>
              <a:path w="3256915" h="1742439">
                <a:moveTo>
                  <a:pt x="3117468" y="0"/>
                </a:moveTo>
                <a:lnTo>
                  <a:pt x="139318" y="0"/>
                </a:lnTo>
                <a:lnTo>
                  <a:pt x="95276" y="7100"/>
                </a:lnTo>
                <a:lnTo>
                  <a:pt x="57031" y="26875"/>
                </a:lnTo>
                <a:lnTo>
                  <a:pt x="26875" y="57031"/>
                </a:lnTo>
                <a:lnTo>
                  <a:pt x="7100" y="95276"/>
                </a:lnTo>
                <a:lnTo>
                  <a:pt x="0" y="139319"/>
                </a:lnTo>
                <a:lnTo>
                  <a:pt x="0" y="1741932"/>
                </a:lnTo>
                <a:lnTo>
                  <a:pt x="3256788" y="1741932"/>
                </a:lnTo>
                <a:lnTo>
                  <a:pt x="3256788" y="139319"/>
                </a:lnTo>
                <a:lnTo>
                  <a:pt x="3249687" y="95276"/>
                </a:lnTo>
                <a:lnTo>
                  <a:pt x="3229912" y="57031"/>
                </a:lnTo>
                <a:lnTo>
                  <a:pt x="3199756" y="26875"/>
                </a:lnTo>
                <a:lnTo>
                  <a:pt x="3161511" y="7100"/>
                </a:lnTo>
                <a:lnTo>
                  <a:pt x="3117468" y="0"/>
                </a:lnTo>
                <a:close/>
              </a:path>
            </a:pathLst>
          </a:custGeom>
          <a:solidFill>
            <a:srgbClr val="E0E0E0">
              <a:alpha val="90194"/>
            </a:srgbClr>
          </a:solidFill>
        </p:spPr>
        <p:txBody>
          <a:bodyPr wrap="square" lIns="0" tIns="0" rIns="0" bIns="0" rtlCol="0"/>
          <a:lstStyle/>
          <a:p>
            <a:endParaRPr/>
          </a:p>
        </p:txBody>
      </p:sp>
      <p:sp>
        <p:nvSpPr>
          <p:cNvPr id="9" name="object 9"/>
          <p:cNvSpPr/>
          <p:nvPr/>
        </p:nvSpPr>
        <p:spPr>
          <a:xfrm>
            <a:off x="4553711" y="1781555"/>
            <a:ext cx="3256915" cy="1742439"/>
          </a:xfrm>
          <a:custGeom>
            <a:avLst/>
            <a:gdLst/>
            <a:ahLst/>
            <a:cxnLst/>
            <a:rect l="l" t="t" r="r" b="b"/>
            <a:pathLst>
              <a:path w="3256915" h="1742439">
                <a:moveTo>
                  <a:pt x="139318" y="0"/>
                </a:moveTo>
                <a:lnTo>
                  <a:pt x="3117468" y="0"/>
                </a:lnTo>
                <a:lnTo>
                  <a:pt x="3161511" y="7100"/>
                </a:lnTo>
                <a:lnTo>
                  <a:pt x="3199756" y="26875"/>
                </a:lnTo>
                <a:lnTo>
                  <a:pt x="3229912" y="57031"/>
                </a:lnTo>
                <a:lnTo>
                  <a:pt x="3249687" y="95276"/>
                </a:lnTo>
                <a:lnTo>
                  <a:pt x="3256788" y="139319"/>
                </a:lnTo>
                <a:lnTo>
                  <a:pt x="3256788" y="1741932"/>
                </a:lnTo>
                <a:lnTo>
                  <a:pt x="0" y="1741932"/>
                </a:lnTo>
                <a:lnTo>
                  <a:pt x="0" y="139319"/>
                </a:lnTo>
                <a:lnTo>
                  <a:pt x="7100" y="95276"/>
                </a:lnTo>
                <a:lnTo>
                  <a:pt x="26875" y="57031"/>
                </a:lnTo>
                <a:lnTo>
                  <a:pt x="57031" y="26875"/>
                </a:lnTo>
                <a:lnTo>
                  <a:pt x="95276" y="7100"/>
                </a:lnTo>
                <a:lnTo>
                  <a:pt x="139318" y="0"/>
                </a:lnTo>
                <a:close/>
              </a:path>
            </a:pathLst>
          </a:custGeom>
          <a:ln w="12192">
            <a:solidFill>
              <a:srgbClr val="E0E0E0"/>
            </a:solidFill>
          </a:ln>
        </p:spPr>
        <p:txBody>
          <a:bodyPr wrap="square" lIns="0" tIns="0" rIns="0" bIns="0" rtlCol="0"/>
          <a:lstStyle/>
          <a:p>
            <a:endParaRPr/>
          </a:p>
        </p:txBody>
      </p:sp>
      <p:sp>
        <p:nvSpPr>
          <p:cNvPr id="10" name="object 10"/>
          <p:cNvSpPr txBox="1"/>
          <p:nvPr/>
        </p:nvSpPr>
        <p:spPr>
          <a:xfrm>
            <a:off x="4651628" y="1848104"/>
            <a:ext cx="2587372" cy="637995"/>
          </a:xfrm>
          <a:prstGeom prst="rect">
            <a:avLst/>
          </a:prstGeom>
        </p:spPr>
        <p:txBody>
          <a:bodyPr vert="horz" wrap="square" lIns="0" tIns="12065" rIns="0" bIns="0" rtlCol="0">
            <a:spAutoFit/>
          </a:bodyPr>
          <a:lstStyle/>
          <a:p>
            <a:pPr marL="127000" indent="-114300">
              <a:lnSpc>
                <a:spcPts val="1555"/>
              </a:lnSpc>
              <a:spcBef>
                <a:spcPts val="95"/>
              </a:spcBef>
              <a:buChar char="•"/>
              <a:tabLst>
                <a:tab pos="127000" algn="l"/>
              </a:tabLst>
            </a:pPr>
            <a:r>
              <a:rPr sz="1400" spc="-10" dirty="0">
                <a:latin typeface="Georgia"/>
                <a:cs typeface="Georgia"/>
              </a:rPr>
              <a:t>Application</a:t>
            </a:r>
            <a:r>
              <a:rPr sz="1400" spc="-5" dirty="0">
                <a:latin typeface="Georgia"/>
                <a:cs typeface="Georgia"/>
              </a:rPr>
              <a:t> </a:t>
            </a:r>
            <a:r>
              <a:rPr sz="1400" spc="-10" dirty="0">
                <a:latin typeface="Georgia"/>
                <a:cs typeface="Georgia"/>
              </a:rPr>
              <a:t>forms</a:t>
            </a:r>
            <a:endParaRPr sz="1400" dirty="0">
              <a:latin typeface="Georgia"/>
              <a:cs typeface="Georgia"/>
            </a:endParaRPr>
          </a:p>
          <a:p>
            <a:pPr marL="127000" indent="-114300">
              <a:lnSpc>
                <a:spcPts val="1555"/>
              </a:lnSpc>
              <a:buChar char="•"/>
              <a:tabLst>
                <a:tab pos="127000" algn="l"/>
              </a:tabLst>
            </a:pPr>
            <a:r>
              <a:rPr sz="1400" spc="-10" dirty="0">
                <a:latin typeface="Georgia"/>
                <a:cs typeface="Georgia"/>
              </a:rPr>
              <a:t>Agreements</a:t>
            </a:r>
            <a:endParaRPr sz="1400" dirty="0">
              <a:latin typeface="Georgia"/>
              <a:cs typeface="Georgia"/>
            </a:endParaRPr>
          </a:p>
          <a:p>
            <a:pPr marL="127000" indent="-114300">
              <a:lnSpc>
                <a:spcPct val="100000"/>
              </a:lnSpc>
              <a:buChar char="•"/>
              <a:tabLst>
                <a:tab pos="127000" algn="l"/>
              </a:tabLst>
            </a:pPr>
            <a:r>
              <a:rPr sz="1400" spc="-5" dirty="0">
                <a:latin typeface="Georgia"/>
                <a:cs typeface="Georgia"/>
              </a:rPr>
              <a:t>Renewals</a:t>
            </a:r>
            <a:endParaRPr sz="1400" dirty="0">
              <a:latin typeface="Georgia"/>
              <a:cs typeface="Georgia"/>
            </a:endParaRPr>
          </a:p>
        </p:txBody>
      </p:sp>
      <p:sp>
        <p:nvSpPr>
          <p:cNvPr id="11" name="object 11"/>
          <p:cNvSpPr txBox="1"/>
          <p:nvPr/>
        </p:nvSpPr>
        <p:spPr>
          <a:xfrm>
            <a:off x="8175516" y="1014682"/>
            <a:ext cx="3267710" cy="600805"/>
          </a:xfrm>
          <a:prstGeom prst="rect">
            <a:avLst/>
          </a:prstGeom>
          <a:solidFill>
            <a:srgbClr val="FFC000"/>
          </a:solidFill>
        </p:spPr>
        <p:txBody>
          <a:bodyPr vert="horz" wrap="square" lIns="0" tIns="635" rIns="0" bIns="0" rtlCol="0">
            <a:spAutoFit/>
          </a:bodyPr>
          <a:lstStyle/>
          <a:p>
            <a:pPr>
              <a:lnSpc>
                <a:spcPct val="100000"/>
              </a:lnSpc>
              <a:spcBef>
                <a:spcPts val="5"/>
              </a:spcBef>
            </a:pPr>
            <a:endParaRPr sz="1900" dirty="0">
              <a:latin typeface="Times New Roman"/>
              <a:cs typeface="Times New Roman"/>
            </a:endParaRPr>
          </a:p>
          <a:p>
            <a:pPr algn="ctr">
              <a:lnSpc>
                <a:spcPct val="100000"/>
              </a:lnSpc>
              <a:spcBef>
                <a:spcPts val="5"/>
              </a:spcBef>
            </a:pPr>
            <a:r>
              <a:rPr sz="2000" spc="-5" dirty="0">
                <a:solidFill>
                  <a:srgbClr val="FFFFFF"/>
                </a:solidFill>
                <a:latin typeface="Georgia"/>
                <a:cs typeface="Georgia"/>
              </a:rPr>
              <a:t>End</a:t>
            </a:r>
            <a:r>
              <a:rPr sz="2000" spc="-10" dirty="0">
                <a:solidFill>
                  <a:srgbClr val="FFFFFF"/>
                </a:solidFill>
                <a:latin typeface="Georgia"/>
                <a:cs typeface="Georgia"/>
              </a:rPr>
              <a:t> </a:t>
            </a:r>
            <a:r>
              <a:rPr sz="2000" spc="-5" dirty="0">
                <a:solidFill>
                  <a:srgbClr val="FFFFFF"/>
                </a:solidFill>
                <a:latin typeface="Georgia"/>
                <a:cs typeface="Georgia"/>
              </a:rPr>
              <a:t>use</a:t>
            </a:r>
            <a:endParaRPr sz="2000" dirty="0">
              <a:latin typeface="Georgia"/>
              <a:cs typeface="Georgia"/>
            </a:endParaRPr>
          </a:p>
        </p:txBody>
      </p:sp>
      <p:sp>
        <p:nvSpPr>
          <p:cNvPr id="12" name="object 12"/>
          <p:cNvSpPr/>
          <p:nvPr/>
        </p:nvSpPr>
        <p:spPr>
          <a:xfrm>
            <a:off x="8266176" y="1781555"/>
            <a:ext cx="3255645" cy="1742439"/>
          </a:xfrm>
          <a:custGeom>
            <a:avLst/>
            <a:gdLst/>
            <a:ahLst/>
            <a:cxnLst/>
            <a:rect l="l" t="t" r="r" b="b"/>
            <a:pathLst>
              <a:path w="3255645" h="1742439">
                <a:moveTo>
                  <a:pt x="3115945" y="0"/>
                </a:moveTo>
                <a:lnTo>
                  <a:pt x="139319" y="0"/>
                </a:lnTo>
                <a:lnTo>
                  <a:pt x="95276" y="7100"/>
                </a:lnTo>
                <a:lnTo>
                  <a:pt x="57031" y="26875"/>
                </a:lnTo>
                <a:lnTo>
                  <a:pt x="26875" y="57031"/>
                </a:lnTo>
                <a:lnTo>
                  <a:pt x="7100" y="95276"/>
                </a:lnTo>
                <a:lnTo>
                  <a:pt x="0" y="139319"/>
                </a:lnTo>
                <a:lnTo>
                  <a:pt x="0" y="1741932"/>
                </a:lnTo>
                <a:lnTo>
                  <a:pt x="3255264" y="1741932"/>
                </a:lnTo>
                <a:lnTo>
                  <a:pt x="3255264" y="139319"/>
                </a:lnTo>
                <a:lnTo>
                  <a:pt x="3248163" y="95276"/>
                </a:lnTo>
                <a:lnTo>
                  <a:pt x="3228388" y="57031"/>
                </a:lnTo>
                <a:lnTo>
                  <a:pt x="3198232" y="26875"/>
                </a:lnTo>
                <a:lnTo>
                  <a:pt x="3159987" y="7100"/>
                </a:lnTo>
                <a:lnTo>
                  <a:pt x="3115945" y="0"/>
                </a:lnTo>
                <a:close/>
              </a:path>
            </a:pathLst>
          </a:custGeom>
          <a:solidFill>
            <a:srgbClr val="FFE8CA">
              <a:alpha val="90194"/>
            </a:srgbClr>
          </a:solidFill>
        </p:spPr>
        <p:txBody>
          <a:bodyPr wrap="square" lIns="0" tIns="0" rIns="0" bIns="0" rtlCol="0"/>
          <a:lstStyle/>
          <a:p>
            <a:endParaRPr/>
          </a:p>
        </p:txBody>
      </p:sp>
      <p:sp>
        <p:nvSpPr>
          <p:cNvPr id="13" name="object 13"/>
          <p:cNvSpPr/>
          <p:nvPr/>
        </p:nvSpPr>
        <p:spPr>
          <a:xfrm>
            <a:off x="8266176" y="1781555"/>
            <a:ext cx="3255645" cy="1742439"/>
          </a:xfrm>
          <a:custGeom>
            <a:avLst/>
            <a:gdLst/>
            <a:ahLst/>
            <a:cxnLst/>
            <a:rect l="l" t="t" r="r" b="b"/>
            <a:pathLst>
              <a:path w="3255645" h="1742439">
                <a:moveTo>
                  <a:pt x="139319" y="0"/>
                </a:moveTo>
                <a:lnTo>
                  <a:pt x="3115945" y="0"/>
                </a:lnTo>
                <a:lnTo>
                  <a:pt x="3159987" y="7100"/>
                </a:lnTo>
                <a:lnTo>
                  <a:pt x="3198232" y="26875"/>
                </a:lnTo>
                <a:lnTo>
                  <a:pt x="3228388" y="57031"/>
                </a:lnTo>
                <a:lnTo>
                  <a:pt x="3248163" y="95276"/>
                </a:lnTo>
                <a:lnTo>
                  <a:pt x="3255264" y="139319"/>
                </a:lnTo>
                <a:lnTo>
                  <a:pt x="3255264" y="1741932"/>
                </a:lnTo>
                <a:lnTo>
                  <a:pt x="0" y="1741932"/>
                </a:lnTo>
                <a:lnTo>
                  <a:pt x="0" y="139319"/>
                </a:lnTo>
                <a:lnTo>
                  <a:pt x="7100" y="95276"/>
                </a:lnTo>
                <a:lnTo>
                  <a:pt x="26875" y="57031"/>
                </a:lnTo>
                <a:lnTo>
                  <a:pt x="57031" y="26875"/>
                </a:lnTo>
                <a:lnTo>
                  <a:pt x="95276" y="7100"/>
                </a:lnTo>
                <a:lnTo>
                  <a:pt x="139319" y="0"/>
                </a:lnTo>
                <a:close/>
              </a:path>
            </a:pathLst>
          </a:custGeom>
          <a:ln w="12192">
            <a:solidFill>
              <a:srgbClr val="FFE8CA"/>
            </a:solidFill>
          </a:ln>
        </p:spPr>
        <p:txBody>
          <a:bodyPr wrap="square" lIns="0" tIns="0" rIns="0" bIns="0" rtlCol="0"/>
          <a:lstStyle/>
          <a:p>
            <a:endParaRPr/>
          </a:p>
        </p:txBody>
      </p:sp>
      <p:sp>
        <p:nvSpPr>
          <p:cNvPr id="14" name="object 14"/>
          <p:cNvSpPr txBox="1"/>
          <p:nvPr/>
        </p:nvSpPr>
        <p:spPr>
          <a:xfrm>
            <a:off x="8364093" y="1848104"/>
            <a:ext cx="2764790" cy="1180465"/>
          </a:xfrm>
          <a:prstGeom prst="rect">
            <a:avLst/>
          </a:prstGeom>
        </p:spPr>
        <p:txBody>
          <a:bodyPr vert="horz" wrap="square" lIns="0" tIns="12065" rIns="0" bIns="0" rtlCol="0">
            <a:spAutoFit/>
          </a:bodyPr>
          <a:lstStyle/>
          <a:p>
            <a:pPr marL="127000" indent="-114300">
              <a:lnSpc>
                <a:spcPts val="1555"/>
              </a:lnSpc>
              <a:spcBef>
                <a:spcPts val="95"/>
              </a:spcBef>
              <a:buChar char="•"/>
              <a:tabLst>
                <a:tab pos="127000" algn="l"/>
              </a:tabLst>
            </a:pPr>
            <a:r>
              <a:rPr sz="1400" spc="-5" dirty="0">
                <a:latin typeface="Georgia"/>
                <a:cs typeface="Georgia"/>
              </a:rPr>
              <a:t>Purchase</a:t>
            </a:r>
            <a:r>
              <a:rPr sz="1400" spc="10" dirty="0">
                <a:latin typeface="Georgia"/>
                <a:cs typeface="Georgia"/>
              </a:rPr>
              <a:t> </a:t>
            </a:r>
            <a:r>
              <a:rPr sz="1400" spc="-10" dirty="0">
                <a:latin typeface="Georgia"/>
                <a:cs typeface="Georgia"/>
              </a:rPr>
              <a:t>bills</a:t>
            </a:r>
            <a:endParaRPr sz="1400" dirty="0">
              <a:latin typeface="Georgia"/>
              <a:cs typeface="Georgia"/>
            </a:endParaRPr>
          </a:p>
          <a:p>
            <a:pPr marL="127000" indent="-114300">
              <a:lnSpc>
                <a:spcPts val="1555"/>
              </a:lnSpc>
              <a:buChar char="•"/>
              <a:tabLst>
                <a:tab pos="127000" algn="l"/>
              </a:tabLst>
            </a:pPr>
            <a:r>
              <a:rPr sz="1400" spc="-5" dirty="0">
                <a:latin typeface="Georgia"/>
                <a:cs typeface="Georgia"/>
              </a:rPr>
              <a:t>Installation</a:t>
            </a:r>
            <a:r>
              <a:rPr sz="1400" spc="15" dirty="0">
                <a:latin typeface="Georgia"/>
                <a:cs typeface="Georgia"/>
              </a:rPr>
              <a:t> </a:t>
            </a:r>
            <a:r>
              <a:rPr sz="1400" spc="-10" dirty="0">
                <a:latin typeface="Georgia"/>
                <a:cs typeface="Georgia"/>
              </a:rPr>
              <a:t>Certificate</a:t>
            </a:r>
            <a:endParaRPr sz="1400" dirty="0">
              <a:latin typeface="Georgia"/>
              <a:cs typeface="Georgia"/>
            </a:endParaRPr>
          </a:p>
          <a:p>
            <a:pPr marL="127000" indent="-114300">
              <a:lnSpc>
                <a:spcPts val="1555"/>
              </a:lnSpc>
              <a:buChar char="•"/>
              <a:tabLst>
                <a:tab pos="127000" algn="l"/>
              </a:tabLst>
            </a:pPr>
            <a:r>
              <a:rPr sz="1400" spc="-10" dirty="0">
                <a:latin typeface="Georgia"/>
                <a:cs typeface="Georgia"/>
              </a:rPr>
              <a:t>Completion</a:t>
            </a:r>
            <a:r>
              <a:rPr sz="1400" spc="15" dirty="0">
                <a:latin typeface="Georgia"/>
                <a:cs typeface="Georgia"/>
              </a:rPr>
              <a:t> </a:t>
            </a:r>
            <a:r>
              <a:rPr sz="1400" spc="-10" dirty="0">
                <a:latin typeface="Georgia"/>
                <a:cs typeface="Georgia"/>
              </a:rPr>
              <a:t>certificates</a:t>
            </a:r>
            <a:endParaRPr sz="1400" dirty="0">
              <a:latin typeface="Georgia"/>
              <a:cs typeface="Georgia"/>
            </a:endParaRPr>
          </a:p>
          <a:p>
            <a:pPr marL="127000" indent="-114300">
              <a:lnSpc>
                <a:spcPts val="1550"/>
              </a:lnSpc>
              <a:buChar char="•"/>
              <a:tabLst>
                <a:tab pos="127000" algn="l"/>
              </a:tabLst>
            </a:pPr>
            <a:r>
              <a:rPr sz="1400" spc="-5" dirty="0">
                <a:latin typeface="Georgia"/>
                <a:cs typeface="Georgia"/>
              </a:rPr>
              <a:t>Bill of</a:t>
            </a:r>
            <a:r>
              <a:rPr sz="1400" spc="-10" dirty="0">
                <a:latin typeface="Georgia"/>
                <a:cs typeface="Georgia"/>
              </a:rPr>
              <a:t> entry</a:t>
            </a:r>
            <a:endParaRPr sz="1400" dirty="0">
              <a:latin typeface="Georgia"/>
              <a:cs typeface="Georgia"/>
            </a:endParaRPr>
          </a:p>
          <a:p>
            <a:pPr marL="127000" marR="5080" indent="-114300">
              <a:lnSpc>
                <a:spcPts val="1330"/>
              </a:lnSpc>
              <a:spcBef>
                <a:spcPts val="229"/>
              </a:spcBef>
              <a:buChar char="•"/>
              <a:tabLst>
                <a:tab pos="127000" algn="l"/>
              </a:tabLst>
            </a:pPr>
            <a:r>
              <a:rPr sz="1400" spc="-5" dirty="0">
                <a:latin typeface="Georgia"/>
                <a:cs typeface="Georgia"/>
              </a:rPr>
              <a:t>Export documents for pre-shipment  finance</a:t>
            </a:r>
            <a:endParaRPr sz="1400" dirty="0">
              <a:latin typeface="Georgia"/>
              <a:cs typeface="Georgia"/>
            </a:endParaRPr>
          </a:p>
        </p:txBody>
      </p:sp>
      <p:sp>
        <p:nvSpPr>
          <p:cNvPr id="15" name="object 15"/>
          <p:cNvSpPr txBox="1"/>
          <p:nvPr/>
        </p:nvSpPr>
        <p:spPr>
          <a:xfrm>
            <a:off x="835152" y="3706367"/>
            <a:ext cx="3268979" cy="510396"/>
          </a:xfrm>
          <a:prstGeom prst="rect">
            <a:avLst/>
          </a:prstGeom>
          <a:solidFill>
            <a:srgbClr val="EC7C30"/>
          </a:solidFill>
        </p:spPr>
        <p:txBody>
          <a:bodyPr vert="horz" wrap="square" lIns="0" tIns="2540" rIns="0" bIns="0" rtlCol="0">
            <a:spAutoFit/>
          </a:bodyPr>
          <a:lstStyle/>
          <a:p>
            <a:pPr>
              <a:lnSpc>
                <a:spcPct val="100000"/>
              </a:lnSpc>
              <a:spcBef>
                <a:spcPts val="20"/>
              </a:spcBef>
            </a:pPr>
            <a:endParaRPr sz="1300" dirty="0">
              <a:latin typeface="Times New Roman"/>
              <a:cs typeface="Times New Roman"/>
            </a:endParaRPr>
          </a:p>
          <a:p>
            <a:pPr marL="1040765">
              <a:lnSpc>
                <a:spcPct val="100000"/>
              </a:lnSpc>
            </a:pPr>
            <a:r>
              <a:rPr sz="2000" spc="-5" dirty="0">
                <a:solidFill>
                  <a:srgbClr val="FFFFFF"/>
                </a:solidFill>
                <a:latin typeface="Georgia"/>
                <a:cs typeface="Georgia"/>
              </a:rPr>
              <a:t>Sanction</a:t>
            </a:r>
            <a:r>
              <a:rPr sz="2000" spc="5" dirty="0">
                <a:solidFill>
                  <a:srgbClr val="FFFFFF"/>
                </a:solidFill>
                <a:latin typeface="Georgia"/>
                <a:cs typeface="Georgia"/>
              </a:rPr>
              <a:t> </a:t>
            </a:r>
            <a:r>
              <a:rPr sz="2000" spc="-10" dirty="0">
                <a:solidFill>
                  <a:srgbClr val="FFFFFF"/>
                </a:solidFill>
                <a:latin typeface="Georgia"/>
                <a:cs typeface="Georgia"/>
              </a:rPr>
              <a:t>related</a:t>
            </a:r>
            <a:endParaRPr sz="2000" dirty="0">
              <a:latin typeface="Georgia"/>
              <a:cs typeface="Georgia"/>
            </a:endParaRPr>
          </a:p>
        </p:txBody>
      </p:sp>
      <p:sp>
        <p:nvSpPr>
          <p:cNvPr id="16" name="object 16"/>
          <p:cNvSpPr/>
          <p:nvPr/>
        </p:nvSpPr>
        <p:spPr>
          <a:xfrm>
            <a:off x="841247" y="4317491"/>
            <a:ext cx="3256915" cy="1902460"/>
          </a:xfrm>
          <a:custGeom>
            <a:avLst/>
            <a:gdLst/>
            <a:ahLst/>
            <a:cxnLst/>
            <a:rect l="l" t="t" r="r" b="b"/>
            <a:pathLst>
              <a:path w="3256915" h="1902460">
                <a:moveTo>
                  <a:pt x="3104641" y="0"/>
                </a:moveTo>
                <a:lnTo>
                  <a:pt x="152158" y="0"/>
                </a:lnTo>
                <a:lnTo>
                  <a:pt x="104064" y="7752"/>
                </a:lnTo>
                <a:lnTo>
                  <a:pt x="62295" y="29342"/>
                </a:lnTo>
                <a:lnTo>
                  <a:pt x="29357" y="62270"/>
                </a:lnTo>
                <a:lnTo>
                  <a:pt x="7757" y="104038"/>
                </a:lnTo>
                <a:lnTo>
                  <a:pt x="0" y="152145"/>
                </a:lnTo>
                <a:lnTo>
                  <a:pt x="0" y="1901951"/>
                </a:lnTo>
                <a:lnTo>
                  <a:pt x="3256788" y="1901951"/>
                </a:lnTo>
                <a:lnTo>
                  <a:pt x="3256788" y="152145"/>
                </a:lnTo>
                <a:lnTo>
                  <a:pt x="3249035" y="104038"/>
                </a:lnTo>
                <a:lnTo>
                  <a:pt x="3227445" y="62270"/>
                </a:lnTo>
                <a:lnTo>
                  <a:pt x="3194517" y="29342"/>
                </a:lnTo>
                <a:lnTo>
                  <a:pt x="3152749" y="7752"/>
                </a:lnTo>
                <a:lnTo>
                  <a:pt x="3104641" y="0"/>
                </a:lnTo>
                <a:close/>
              </a:path>
            </a:pathLst>
          </a:custGeom>
          <a:solidFill>
            <a:srgbClr val="F8D6CD">
              <a:alpha val="90194"/>
            </a:srgbClr>
          </a:solidFill>
        </p:spPr>
        <p:txBody>
          <a:bodyPr wrap="square" lIns="0" tIns="0" rIns="0" bIns="0" rtlCol="0"/>
          <a:lstStyle/>
          <a:p>
            <a:endParaRPr/>
          </a:p>
        </p:txBody>
      </p:sp>
      <p:sp>
        <p:nvSpPr>
          <p:cNvPr id="17" name="object 17"/>
          <p:cNvSpPr/>
          <p:nvPr/>
        </p:nvSpPr>
        <p:spPr>
          <a:xfrm>
            <a:off x="841247" y="4317491"/>
            <a:ext cx="3256915" cy="1902460"/>
          </a:xfrm>
          <a:custGeom>
            <a:avLst/>
            <a:gdLst/>
            <a:ahLst/>
            <a:cxnLst/>
            <a:rect l="l" t="t" r="r" b="b"/>
            <a:pathLst>
              <a:path w="3256915" h="1902460">
                <a:moveTo>
                  <a:pt x="152158" y="0"/>
                </a:moveTo>
                <a:lnTo>
                  <a:pt x="3104641" y="0"/>
                </a:lnTo>
                <a:lnTo>
                  <a:pt x="3152749" y="7752"/>
                </a:lnTo>
                <a:lnTo>
                  <a:pt x="3194517" y="29342"/>
                </a:lnTo>
                <a:lnTo>
                  <a:pt x="3227445" y="62270"/>
                </a:lnTo>
                <a:lnTo>
                  <a:pt x="3249035" y="104038"/>
                </a:lnTo>
                <a:lnTo>
                  <a:pt x="3256788" y="152145"/>
                </a:lnTo>
                <a:lnTo>
                  <a:pt x="3256788" y="1901951"/>
                </a:lnTo>
                <a:lnTo>
                  <a:pt x="0" y="1901951"/>
                </a:lnTo>
                <a:lnTo>
                  <a:pt x="0" y="152145"/>
                </a:lnTo>
                <a:lnTo>
                  <a:pt x="7757" y="104038"/>
                </a:lnTo>
                <a:lnTo>
                  <a:pt x="29357" y="62270"/>
                </a:lnTo>
                <a:lnTo>
                  <a:pt x="62295" y="29342"/>
                </a:lnTo>
                <a:lnTo>
                  <a:pt x="104064" y="7752"/>
                </a:lnTo>
                <a:lnTo>
                  <a:pt x="152158" y="0"/>
                </a:lnTo>
                <a:close/>
              </a:path>
            </a:pathLst>
          </a:custGeom>
          <a:ln w="12192">
            <a:solidFill>
              <a:srgbClr val="F8D6CD"/>
            </a:solidFill>
          </a:ln>
        </p:spPr>
        <p:txBody>
          <a:bodyPr wrap="square" lIns="0" tIns="0" rIns="0" bIns="0" rtlCol="0"/>
          <a:lstStyle/>
          <a:p>
            <a:endParaRPr/>
          </a:p>
        </p:txBody>
      </p:sp>
      <p:sp>
        <p:nvSpPr>
          <p:cNvPr id="18" name="object 18"/>
          <p:cNvSpPr txBox="1"/>
          <p:nvPr/>
        </p:nvSpPr>
        <p:spPr>
          <a:xfrm>
            <a:off x="942847" y="4387341"/>
            <a:ext cx="2249805" cy="843180"/>
          </a:xfrm>
          <a:prstGeom prst="rect">
            <a:avLst/>
          </a:prstGeom>
        </p:spPr>
        <p:txBody>
          <a:bodyPr vert="horz" wrap="square" lIns="0" tIns="12065" rIns="0" bIns="0" rtlCol="0">
            <a:spAutoFit/>
          </a:bodyPr>
          <a:lstStyle/>
          <a:p>
            <a:pPr marL="127000" indent="-114300">
              <a:lnSpc>
                <a:spcPts val="1555"/>
              </a:lnSpc>
              <a:spcBef>
                <a:spcPts val="95"/>
              </a:spcBef>
              <a:buChar char="•"/>
              <a:tabLst>
                <a:tab pos="127000" algn="l"/>
              </a:tabLst>
            </a:pPr>
            <a:r>
              <a:rPr sz="1400" spc="-5" dirty="0">
                <a:latin typeface="Georgia"/>
                <a:cs typeface="Georgia"/>
              </a:rPr>
              <a:t>Sanction</a:t>
            </a:r>
            <a:r>
              <a:rPr sz="1400" spc="5" dirty="0">
                <a:latin typeface="Georgia"/>
                <a:cs typeface="Georgia"/>
              </a:rPr>
              <a:t> </a:t>
            </a:r>
            <a:r>
              <a:rPr sz="1400" spc="-10" dirty="0">
                <a:latin typeface="Georgia"/>
                <a:cs typeface="Georgia"/>
              </a:rPr>
              <a:t>letters</a:t>
            </a:r>
            <a:endParaRPr sz="1400" dirty="0">
              <a:latin typeface="Georgia"/>
              <a:cs typeface="Georgia"/>
            </a:endParaRPr>
          </a:p>
          <a:p>
            <a:pPr marL="127000" indent="-114300">
              <a:lnSpc>
                <a:spcPts val="1555"/>
              </a:lnSpc>
              <a:buChar char="•"/>
              <a:tabLst>
                <a:tab pos="127000" algn="l"/>
              </a:tabLst>
            </a:pPr>
            <a:r>
              <a:rPr sz="1400" spc="-10" dirty="0">
                <a:latin typeface="Georgia"/>
                <a:cs typeface="Georgia"/>
              </a:rPr>
              <a:t>Borrower </a:t>
            </a:r>
            <a:r>
              <a:rPr sz="1400" spc="-5" dirty="0">
                <a:latin typeface="Georgia"/>
                <a:cs typeface="Georgia"/>
              </a:rPr>
              <a:t>financial</a:t>
            </a:r>
            <a:r>
              <a:rPr sz="1400" spc="10" dirty="0">
                <a:latin typeface="Georgia"/>
                <a:cs typeface="Georgia"/>
              </a:rPr>
              <a:t> </a:t>
            </a:r>
            <a:r>
              <a:rPr sz="1400" spc="-10" dirty="0">
                <a:latin typeface="Georgia"/>
                <a:cs typeface="Georgia"/>
              </a:rPr>
              <a:t>capability</a:t>
            </a:r>
            <a:endParaRPr sz="1400" dirty="0">
              <a:latin typeface="Georgia"/>
              <a:cs typeface="Georgia"/>
            </a:endParaRPr>
          </a:p>
          <a:p>
            <a:pPr marL="127000" indent="-114300">
              <a:lnSpc>
                <a:spcPct val="100000"/>
              </a:lnSpc>
              <a:buChar char="•"/>
              <a:tabLst>
                <a:tab pos="127000" algn="l"/>
              </a:tabLst>
            </a:pPr>
            <a:r>
              <a:rPr sz="1400" spc="-5" dirty="0">
                <a:latin typeface="Georgia"/>
                <a:cs typeface="Georgia"/>
              </a:rPr>
              <a:t>Projections </a:t>
            </a:r>
            <a:r>
              <a:rPr sz="1400" spc="-10" dirty="0">
                <a:latin typeface="Georgia"/>
                <a:cs typeface="Georgia"/>
              </a:rPr>
              <a:t>CMA</a:t>
            </a:r>
            <a:r>
              <a:rPr sz="1400" spc="10" dirty="0">
                <a:latin typeface="Georgia"/>
                <a:cs typeface="Georgia"/>
              </a:rPr>
              <a:t> </a:t>
            </a:r>
            <a:r>
              <a:rPr sz="1400" spc="-10" dirty="0">
                <a:latin typeface="Georgia"/>
                <a:cs typeface="Georgia"/>
              </a:rPr>
              <a:t>reports</a:t>
            </a:r>
            <a:endParaRPr sz="1400" dirty="0">
              <a:latin typeface="Georgia"/>
              <a:cs typeface="Georgia"/>
            </a:endParaRPr>
          </a:p>
        </p:txBody>
      </p:sp>
      <p:sp>
        <p:nvSpPr>
          <p:cNvPr id="19" name="object 19"/>
          <p:cNvSpPr txBox="1"/>
          <p:nvPr/>
        </p:nvSpPr>
        <p:spPr>
          <a:xfrm>
            <a:off x="4547615" y="3706367"/>
            <a:ext cx="3268979" cy="510396"/>
          </a:xfrm>
          <a:prstGeom prst="rect">
            <a:avLst/>
          </a:prstGeom>
          <a:solidFill>
            <a:srgbClr val="A4A4A4"/>
          </a:solidFill>
        </p:spPr>
        <p:txBody>
          <a:bodyPr vert="horz" wrap="square" lIns="0" tIns="2540" rIns="0" bIns="0" rtlCol="0">
            <a:spAutoFit/>
          </a:bodyPr>
          <a:lstStyle/>
          <a:p>
            <a:pPr>
              <a:lnSpc>
                <a:spcPct val="100000"/>
              </a:lnSpc>
              <a:spcBef>
                <a:spcPts val="20"/>
              </a:spcBef>
            </a:pPr>
            <a:endParaRPr sz="1300" dirty="0">
              <a:latin typeface="Times New Roman"/>
              <a:cs typeface="Times New Roman"/>
            </a:endParaRPr>
          </a:p>
          <a:p>
            <a:pPr marL="1061720">
              <a:lnSpc>
                <a:spcPct val="100000"/>
              </a:lnSpc>
            </a:pPr>
            <a:r>
              <a:rPr sz="2000" spc="-10" dirty="0">
                <a:solidFill>
                  <a:srgbClr val="FFFFFF"/>
                </a:solidFill>
                <a:latin typeface="Georgia"/>
                <a:cs typeface="Georgia"/>
              </a:rPr>
              <a:t>Security</a:t>
            </a:r>
            <a:r>
              <a:rPr sz="2000" spc="10" dirty="0">
                <a:solidFill>
                  <a:srgbClr val="FFFFFF"/>
                </a:solidFill>
                <a:latin typeface="Georgia"/>
                <a:cs typeface="Georgia"/>
              </a:rPr>
              <a:t> </a:t>
            </a:r>
            <a:r>
              <a:rPr sz="2000" spc="-10" dirty="0">
                <a:solidFill>
                  <a:srgbClr val="FFFFFF"/>
                </a:solidFill>
                <a:latin typeface="Georgia"/>
                <a:cs typeface="Georgia"/>
              </a:rPr>
              <a:t>related</a:t>
            </a:r>
            <a:endParaRPr sz="2000" dirty="0">
              <a:latin typeface="Georgia"/>
              <a:cs typeface="Georgia"/>
            </a:endParaRPr>
          </a:p>
        </p:txBody>
      </p:sp>
      <p:sp>
        <p:nvSpPr>
          <p:cNvPr id="20" name="object 20"/>
          <p:cNvSpPr/>
          <p:nvPr/>
        </p:nvSpPr>
        <p:spPr>
          <a:xfrm>
            <a:off x="4559808" y="4326635"/>
            <a:ext cx="3255645" cy="1903730"/>
          </a:xfrm>
          <a:custGeom>
            <a:avLst/>
            <a:gdLst/>
            <a:ahLst/>
            <a:cxnLst/>
            <a:rect l="l" t="t" r="r" b="b"/>
            <a:pathLst>
              <a:path w="3255645" h="1903729">
                <a:moveTo>
                  <a:pt x="3102991" y="0"/>
                </a:moveTo>
                <a:lnTo>
                  <a:pt x="152272" y="0"/>
                </a:lnTo>
                <a:lnTo>
                  <a:pt x="104152" y="7765"/>
                </a:lnTo>
                <a:lnTo>
                  <a:pt x="62352" y="29386"/>
                </a:lnTo>
                <a:lnTo>
                  <a:pt x="29386" y="62352"/>
                </a:lnTo>
                <a:lnTo>
                  <a:pt x="7765" y="104152"/>
                </a:lnTo>
                <a:lnTo>
                  <a:pt x="0" y="152272"/>
                </a:lnTo>
                <a:lnTo>
                  <a:pt x="0" y="1903476"/>
                </a:lnTo>
                <a:lnTo>
                  <a:pt x="3255264" y="1903476"/>
                </a:lnTo>
                <a:lnTo>
                  <a:pt x="3255264" y="152272"/>
                </a:lnTo>
                <a:lnTo>
                  <a:pt x="3247498" y="104152"/>
                </a:lnTo>
                <a:lnTo>
                  <a:pt x="3225877" y="62352"/>
                </a:lnTo>
                <a:lnTo>
                  <a:pt x="3192911" y="29386"/>
                </a:lnTo>
                <a:lnTo>
                  <a:pt x="3151111" y="7765"/>
                </a:lnTo>
                <a:lnTo>
                  <a:pt x="3102991" y="0"/>
                </a:lnTo>
                <a:close/>
              </a:path>
            </a:pathLst>
          </a:custGeom>
          <a:solidFill>
            <a:srgbClr val="E0E0E0">
              <a:alpha val="90194"/>
            </a:srgbClr>
          </a:solidFill>
        </p:spPr>
        <p:txBody>
          <a:bodyPr wrap="square" lIns="0" tIns="0" rIns="0" bIns="0" rtlCol="0"/>
          <a:lstStyle/>
          <a:p>
            <a:endParaRPr/>
          </a:p>
        </p:txBody>
      </p:sp>
      <p:sp>
        <p:nvSpPr>
          <p:cNvPr id="21" name="object 21"/>
          <p:cNvSpPr/>
          <p:nvPr/>
        </p:nvSpPr>
        <p:spPr>
          <a:xfrm>
            <a:off x="4559808" y="4326635"/>
            <a:ext cx="3255645" cy="1903730"/>
          </a:xfrm>
          <a:custGeom>
            <a:avLst/>
            <a:gdLst/>
            <a:ahLst/>
            <a:cxnLst/>
            <a:rect l="l" t="t" r="r" b="b"/>
            <a:pathLst>
              <a:path w="3255645" h="1903729">
                <a:moveTo>
                  <a:pt x="152272" y="0"/>
                </a:moveTo>
                <a:lnTo>
                  <a:pt x="3102991" y="0"/>
                </a:lnTo>
                <a:lnTo>
                  <a:pt x="3151111" y="7765"/>
                </a:lnTo>
                <a:lnTo>
                  <a:pt x="3192911" y="29386"/>
                </a:lnTo>
                <a:lnTo>
                  <a:pt x="3225877" y="62352"/>
                </a:lnTo>
                <a:lnTo>
                  <a:pt x="3247498" y="104152"/>
                </a:lnTo>
                <a:lnTo>
                  <a:pt x="3255264" y="152272"/>
                </a:lnTo>
                <a:lnTo>
                  <a:pt x="3255264" y="1903476"/>
                </a:lnTo>
                <a:lnTo>
                  <a:pt x="0" y="1903476"/>
                </a:lnTo>
                <a:lnTo>
                  <a:pt x="0" y="152272"/>
                </a:lnTo>
                <a:lnTo>
                  <a:pt x="7765" y="104152"/>
                </a:lnTo>
                <a:lnTo>
                  <a:pt x="29386" y="62352"/>
                </a:lnTo>
                <a:lnTo>
                  <a:pt x="62352" y="29386"/>
                </a:lnTo>
                <a:lnTo>
                  <a:pt x="104152" y="7765"/>
                </a:lnTo>
                <a:lnTo>
                  <a:pt x="152272" y="0"/>
                </a:lnTo>
                <a:close/>
              </a:path>
            </a:pathLst>
          </a:custGeom>
          <a:ln w="12192">
            <a:solidFill>
              <a:srgbClr val="E0E0E0"/>
            </a:solidFill>
          </a:ln>
        </p:spPr>
        <p:txBody>
          <a:bodyPr wrap="square" lIns="0" tIns="0" rIns="0" bIns="0" rtlCol="0"/>
          <a:lstStyle/>
          <a:p>
            <a:endParaRPr/>
          </a:p>
        </p:txBody>
      </p:sp>
      <p:sp>
        <p:nvSpPr>
          <p:cNvPr id="22" name="object 22"/>
          <p:cNvSpPr txBox="1"/>
          <p:nvPr/>
        </p:nvSpPr>
        <p:spPr>
          <a:xfrm>
            <a:off x="4666234" y="4611751"/>
            <a:ext cx="2039366" cy="1320874"/>
          </a:xfrm>
          <a:prstGeom prst="rect">
            <a:avLst/>
          </a:prstGeom>
        </p:spPr>
        <p:txBody>
          <a:bodyPr vert="horz" wrap="square" lIns="0" tIns="12700" rIns="0" bIns="0" rtlCol="0">
            <a:spAutoFit/>
          </a:bodyPr>
          <a:lstStyle/>
          <a:p>
            <a:pPr marL="127000" indent="-114300">
              <a:lnSpc>
                <a:spcPts val="1675"/>
              </a:lnSpc>
              <a:spcBef>
                <a:spcPts val="100"/>
              </a:spcBef>
              <a:buChar char="•"/>
              <a:tabLst>
                <a:tab pos="127000" algn="l"/>
              </a:tabLst>
            </a:pPr>
            <a:r>
              <a:rPr sz="1400" spc="-5" dirty="0">
                <a:latin typeface="Georgia"/>
                <a:cs typeface="Georgia"/>
              </a:rPr>
              <a:t>Title</a:t>
            </a:r>
            <a:r>
              <a:rPr sz="1400" dirty="0">
                <a:latin typeface="Georgia"/>
                <a:cs typeface="Georgia"/>
              </a:rPr>
              <a:t> </a:t>
            </a:r>
            <a:r>
              <a:rPr sz="1400" spc="-5" dirty="0">
                <a:latin typeface="Georgia"/>
                <a:cs typeface="Georgia"/>
              </a:rPr>
              <a:t>deeds</a:t>
            </a:r>
            <a:endParaRPr sz="1400" dirty="0">
              <a:latin typeface="Georgia"/>
              <a:cs typeface="Georgia"/>
            </a:endParaRPr>
          </a:p>
          <a:p>
            <a:pPr marL="127000" indent="-114300">
              <a:lnSpc>
                <a:spcPts val="1670"/>
              </a:lnSpc>
              <a:buChar char="•"/>
              <a:tabLst>
                <a:tab pos="127000" algn="l"/>
              </a:tabLst>
            </a:pPr>
            <a:r>
              <a:rPr sz="1400" spc="-5" dirty="0">
                <a:latin typeface="Georgia"/>
                <a:cs typeface="Georgia"/>
              </a:rPr>
              <a:t>Mortgage</a:t>
            </a:r>
            <a:r>
              <a:rPr sz="1400" spc="-40" dirty="0">
                <a:latin typeface="Georgia"/>
                <a:cs typeface="Georgia"/>
              </a:rPr>
              <a:t> </a:t>
            </a:r>
            <a:r>
              <a:rPr sz="1400" spc="-5" dirty="0">
                <a:latin typeface="Georgia"/>
                <a:cs typeface="Georgia"/>
              </a:rPr>
              <a:t>deeds</a:t>
            </a:r>
            <a:endParaRPr sz="1400" dirty="0">
              <a:latin typeface="Georgia"/>
              <a:cs typeface="Georgia"/>
            </a:endParaRPr>
          </a:p>
          <a:p>
            <a:pPr marL="127000" indent="-114300">
              <a:lnSpc>
                <a:spcPts val="1675"/>
              </a:lnSpc>
              <a:buChar char="•"/>
              <a:tabLst>
                <a:tab pos="127000" algn="l"/>
              </a:tabLst>
            </a:pPr>
            <a:r>
              <a:rPr sz="1400" dirty="0">
                <a:latin typeface="Georgia"/>
                <a:cs typeface="Georgia"/>
              </a:rPr>
              <a:t>Promissory</a:t>
            </a:r>
            <a:r>
              <a:rPr sz="1400" spc="-70" dirty="0">
                <a:latin typeface="Georgia"/>
                <a:cs typeface="Georgia"/>
              </a:rPr>
              <a:t> </a:t>
            </a:r>
            <a:r>
              <a:rPr sz="1400" spc="-5" dirty="0">
                <a:latin typeface="Georgia"/>
                <a:cs typeface="Georgia"/>
              </a:rPr>
              <a:t>notes</a:t>
            </a:r>
            <a:endParaRPr sz="1400" dirty="0">
              <a:latin typeface="Georgia"/>
              <a:cs typeface="Georgia"/>
            </a:endParaRPr>
          </a:p>
          <a:p>
            <a:pPr marL="127000" indent="-114300">
              <a:lnSpc>
                <a:spcPts val="1675"/>
              </a:lnSpc>
              <a:spcBef>
                <a:spcPts val="5"/>
              </a:spcBef>
              <a:buChar char="•"/>
              <a:tabLst>
                <a:tab pos="127000" algn="l"/>
              </a:tabLst>
            </a:pPr>
            <a:r>
              <a:rPr sz="1400" dirty="0">
                <a:latin typeface="Georgia"/>
                <a:cs typeface="Georgia"/>
              </a:rPr>
              <a:t>Insurance</a:t>
            </a:r>
            <a:r>
              <a:rPr sz="1400" spc="-45" dirty="0">
                <a:latin typeface="Georgia"/>
                <a:cs typeface="Georgia"/>
              </a:rPr>
              <a:t> </a:t>
            </a:r>
            <a:r>
              <a:rPr sz="1400" spc="-5" dirty="0">
                <a:latin typeface="Georgia"/>
                <a:cs typeface="Georgia"/>
              </a:rPr>
              <a:t>cover</a:t>
            </a:r>
            <a:endParaRPr sz="1400" dirty="0">
              <a:latin typeface="Georgia"/>
              <a:cs typeface="Georgia"/>
            </a:endParaRPr>
          </a:p>
          <a:p>
            <a:pPr marL="127000" indent="-114300">
              <a:lnSpc>
                <a:spcPts val="1670"/>
              </a:lnSpc>
              <a:buChar char="•"/>
              <a:tabLst>
                <a:tab pos="127000" algn="l"/>
              </a:tabLst>
            </a:pPr>
            <a:r>
              <a:rPr sz="1400" spc="-5" dirty="0">
                <a:latin typeface="Georgia"/>
                <a:cs typeface="Georgia"/>
              </a:rPr>
              <a:t>Initial</a:t>
            </a:r>
            <a:r>
              <a:rPr sz="1400" spc="-15" dirty="0">
                <a:latin typeface="Georgia"/>
                <a:cs typeface="Georgia"/>
              </a:rPr>
              <a:t> </a:t>
            </a:r>
            <a:r>
              <a:rPr sz="1400" spc="-5" dirty="0">
                <a:latin typeface="Georgia"/>
                <a:cs typeface="Georgia"/>
              </a:rPr>
              <a:t>EC</a:t>
            </a:r>
            <a:endParaRPr sz="1400" dirty="0">
              <a:latin typeface="Georgia"/>
              <a:cs typeface="Georgia"/>
            </a:endParaRPr>
          </a:p>
          <a:p>
            <a:pPr marL="127000" indent="-114300">
              <a:lnSpc>
                <a:spcPts val="1675"/>
              </a:lnSpc>
              <a:buChar char="•"/>
              <a:tabLst>
                <a:tab pos="127000" algn="l"/>
              </a:tabLst>
            </a:pPr>
            <a:r>
              <a:rPr sz="1400" spc="-5" dirty="0">
                <a:latin typeface="Georgia"/>
                <a:cs typeface="Georgia"/>
              </a:rPr>
              <a:t>Valuation</a:t>
            </a:r>
            <a:r>
              <a:rPr sz="1400" spc="-30" dirty="0">
                <a:latin typeface="Georgia"/>
                <a:cs typeface="Georgia"/>
              </a:rPr>
              <a:t> </a:t>
            </a:r>
            <a:r>
              <a:rPr sz="1400" spc="-5" dirty="0">
                <a:latin typeface="Georgia"/>
                <a:cs typeface="Georgia"/>
              </a:rPr>
              <a:t>reports</a:t>
            </a:r>
            <a:endParaRPr sz="1400" dirty="0">
              <a:latin typeface="Georgia"/>
              <a:cs typeface="Georgia"/>
            </a:endParaRPr>
          </a:p>
        </p:txBody>
      </p:sp>
      <p:sp>
        <p:nvSpPr>
          <p:cNvPr id="23" name="object 23"/>
          <p:cNvSpPr txBox="1"/>
          <p:nvPr/>
        </p:nvSpPr>
        <p:spPr>
          <a:xfrm>
            <a:off x="8260080" y="3706367"/>
            <a:ext cx="3267710" cy="510396"/>
          </a:xfrm>
          <a:prstGeom prst="rect">
            <a:avLst/>
          </a:prstGeom>
          <a:solidFill>
            <a:srgbClr val="FFC000"/>
          </a:solidFill>
        </p:spPr>
        <p:txBody>
          <a:bodyPr vert="horz" wrap="square" lIns="0" tIns="2540" rIns="0" bIns="0" rtlCol="0">
            <a:spAutoFit/>
          </a:bodyPr>
          <a:lstStyle/>
          <a:p>
            <a:pPr>
              <a:lnSpc>
                <a:spcPct val="100000"/>
              </a:lnSpc>
              <a:spcBef>
                <a:spcPts val="20"/>
              </a:spcBef>
            </a:pPr>
            <a:endParaRPr sz="1300" dirty="0">
              <a:latin typeface="Times New Roman"/>
              <a:cs typeface="Times New Roman"/>
            </a:endParaRPr>
          </a:p>
          <a:p>
            <a:pPr algn="ctr">
              <a:lnSpc>
                <a:spcPct val="100000"/>
              </a:lnSpc>
            </a:pPr>
            <a:r>
              <a:rPr sz="2000" spc="-5" dirty="0">
                <a:solidFill>
                  <a:srgbClr val="FFFFFF"/>
                </a:solidFill>
                <a:latin typeface="Georgia"/>
                <a:cs typeface="Georgia"/>
              </a:rPr>
              <a:t>Monitoring</a:t>
            </a:r>
            <a:endParaRPr sz="2000" dirty="0">
              <a:latin typeface="Georgia"/>
              <a:cs typeface="Georgia"/>
            </a:endParaRPr>
          </a:p>
        </p:txBody>
      </p:sp>
      <p:sp>
        <p:nvSpPr>
          <p:cNvPr id="24" name="object 24"/>
          <p:cNvSpPr/>
          <p:nvPr/>
        </p:nvSpPr>
        <p:spPr>
          <a:xfrm>
            <a:off x="8266176" y="4317491"/>
            <a:ext cx="3255645" cy="1902460"/>
          </a:xfrm>
          <a:custGeom>
            <a:avLst/>
            <a:gdLst/>
            <a:ahLst/>
            <a:cxnLst/>
            <a:rect l="l" t="t" r="r" b="b"/>
            <a:pathLst>
              <a:path w="3255645" h="1902460">
                <a:moveTo>
                  <a:pt x="3103118" y="0"/>
                </a:moveTo>
                <a:lnTo>
                  <a:pt x="152146" y="0"/>
                </a:lnTo>
                <a:lnTo>
                  <a:pt x="104038" y="7752"/>
                </a:lnTo>
                <a:lnTo>
                  <a:pt x="62270" y="29342"/>
                </a:lnTo>
                <a:lnTo>
                  <a:pt x="29342" y="62270"/>
                </a:lnTo>
                <a:lnTo>
                  <a:pt x="7752" y="104038"/>
                </a:lnTo>
                <a:lnTo>
                  <a:pt x="0" y="152145"/>
                </a:lnTo>
                <a:lnTo>
                  <a:pt x="0" y="1901951"/>
                </a:lnTo>
                <a:lnTo>
                  <a:pt x="3255264" y="1901951"/>
                </a:lnTo>
                <a:lnTo>
                  <a:pt x="3255264" y="152145"/>
                </a:lnTo>
                <a:lnTo>
                  <a:pt x="3247511" y="104038"/>
                </a:lnTo>
                <a:lnTo>
                  <a:pt x="3225921" y="62270"/>
                </a:lnTo>
                <a:lnTo>
                  <a:pt x="3192993" y="29342"/>
                </a:lnTo>
                <a:lnTo>
                  <a:pt x="3151225" y="7752"/>
                </a:lnTo>
                <a:lnTo>
                  <a:pt x="3103118" y="0"/>
                </a:lnTo>
                <a:close/>
              </a:path>
            </a:pathLst>
          </a:custGeom>
          <a:solidFill>
            <a:srgbClr val="FFE8CA">
              <a:alpha val="90194"/>
            </a:srgbClr>
          </a:solidFill>
        </p:spPr>
        <p:txBody>
          <a:bodyPr wrap="square" lIns="0" tIns="0" rIns="0" bIns="0" rtlCol="0"/>
          <a:lstStyle/>
          <a:p>
            <a:endParaRPr/>
          </a:p>
        </p:txBody>
      </p:sp>
      <p:sp>
        <p:nvSpPr>
          <p:cNvPr id="25" name="object 25"/>
          <p:cNvSpPr/>
          <p:nvPr/>
        </p:nvSpPr>
        <p:spPr>
          <a:xfrm>
            <a:off x="8266176" y="4317491"/>
            <a:ext cx="3255645" cy="1902460"/>
          </a:xfrm>
          <a:custGeom>
            <a:avLst/>
            <a:gdLst/>
            <a:ahLst/>
            <a:cxnLst/>
            <a:rect l="l" t="t" r="r" b="b"/>
            <a:pathLst>
              <a:path w="3255645" h="1902460">
                <a:moveTo>
                  <a:pt x="152146" y="0"/>
                </a:moveTo>
                <a:lnTo>
                  <a:pt x="3103118" y="0"/>
                </a:lnTo>
                <a:lnTo>
                  <a:pt x="3151225" y="7752"/>
                </a:lnTo>
                <a:lnTo>
                  <a:pt x="3192993" y="29342"/>
                </a:lnTo>
                <a:lnTo>
                  <a:pt x="3225921" y="62270"/>
                </a:lnTo>
                <a:lnTo>
                  <a:pt x="3247511" y="104038"/>
                </a:lnTo>
                <a:lnTo>
                  <a:pt x="3255264" y="152145"/>
                </a:lnTo>
                <a:lnTo>
                  <a:pt x="3255264" y="1901951"/>
                </a:lnTo>
                <a:lnTo>
                  <a:pt x="0" y="1901951"/>
                </a:lnTo>
                <a:lnTo>
                  <a:pt x="0" y="152145"/>
                </a:lnTo>
                <a:lnTo>
                  <a:pt x="7752" y="104038"/>
                </a:lnTo>
                <a:lnTo>
                  <a:pt x="29342" y="62270"/>
                </a:lnTo>
                <a:lnTo>
                  <a:pt x="62270" y="29342"/>
                </a:lnTo>
                <a:lnTo>
                  <a:pt x="104038" y="7752"/>
                </a:lnTo>
                <a:lnTo>
                  <a:pt x="152146" y="0"/>
                </a:lnTo>
                <a:close/>
              </a:path>
            </a:pathLst>
          </a:custGeom>
          <a:ln w="12192">
            <a:solidFill>
              <a:srgbClr val="FFE8CA"/>
            </a:solidFill>
          </a:ln>
        </p:spPr>
        <p:txBody>
          <a:bodyPr wrap="square" lIns="0" tIns="0" rIns="0" bIns="0" rtlCol="0"/>
          <a:lstStyle/>
          <a:p>
            <a:endParaRPr/>
          </a:p>
        </p:txBody>
      </p:sp>
      <p:sp>
        <p:nvSpPr>
          <p:cNvPr id="26" name="object 26"/>
          <p:cNvSpPr txBox="1"/>
          <p:nvPr/>
        </p:nvSpPr>
        <p:spPr>
          <a:xfrm>
            <a:off x="8373236" y="4389501"/>
            <a:ext cx="2463165" cy="1038746"/>
          </a:xfrm>
          <a:prstGeom prst="rect">
            <a:avLst/>
          </a:prstGeom>
        </p:spPr>
        <p:txBody>
          <a:bodyPr vert="horz" wrap="square" lIns="0" tIns="12700" rIns="0" bIns="0" rtlCol="0">
            <a:spAutoFit/>
          </a:bodyPr>
          <a:lstStyle/>
          <a:p>
            <a:pPr marL="127000" indent="-114300">
              <a:lnSpc>
                <a:spcPts val="1555"/>
              </a:lnSpc>
              <a:spcBef>
                <a:spcPts val="100"/>
              </a:spcBef>
              <a:buChar char="•"/>
              <a:tabLst>
                <a:tab pos="127000" algn="l"/>
              </a:tabLst>
            </a:pPr>
            <a:r>
              <a:rPr sz="1400" spc="-5" dirty="0">
                <a:latin typeface="Georgia"/>
                <a:cs typeface="Georgia"/>
              </a:rPr>
              <a:t>Audited </a:t>
            </a:r>
            <a:r>
              <a:rPr sz="1400" dirty="0">
                <a:latin typeface="Georgia"/>
                <a:cs typeface="Georgia"/>
              </a:rPr>
              <a:t>/ </a:t>
            </a:r>
            <a:r>
              <a:rPr sz="1400" spc="-5" dirty="0">
                <a:latin typeface="Georgia"/>
                <a:cs typeface="Georgia"/>
              </a:rPr>
              <a:t>unaudited</a:t>
            </a:r>
            <a:r>
              <a:rPr sz="1400" spc="-25" dirty="0">
                <a:latin typeface="Georgia"/>
                <a:cs typeface="Georgia"/>
              </a:rPr>
              <a:t> </a:t>
            </a:r>
            <a:r>
              <a:rPr sz="1400" spc="-5" dirty="0">
                <a:latin typeface="Georgia"/>
                <a:cs typeface="Georgia"/>
              </a:rPr>
              <a:t>financial</a:t>
            </a:r>
            <a:endParaRPr sz="1400" dirty="0">
              <a:latin typeface="Georgia"/>
              <a:cs typeface="Georgia"/>
            </a:endParaRPr>
          </a:p>
          <a:p>
            <a:pPr marL="127000">
              <a:lnSpc>
                <a:spcPts val="1555"/>
              </a:lnSpc>
            </a:pPr>
            <a:r>
              <a:rPr sz="1400" dirty="0">
                <a:latin typeface="Georgia"/>
                <a:cs typeface="Georgia"/>
              </a:rPr>
              <a:t>statements</a:t>
            </a:r>
          </a:p>
          <a:p>
            <a:pPr marL="127000" indent="-114300">
              <a:lnSpc>
                <a:spcPts val="1555"/>
              </a:lnSpc>
              <a:spcBef>
                <a:spcPts val="20"/>
              </a:spcBef>
              <a:buChar char="•"/>
              <a:tabLst>
                <a:tab pos="127000" algn="l"/>
              </a:tabLst>
            </a:pPr>
            <a:r>
              <a:rPr sz="1400" spc="-5" dirty="0">
                <a:latin typeface="Georgia"/>
                <a:cs typeface="Georgia"/>
              </a:rPr>
              <a:t>Ongoing</a:t>
            </a:r>
            <a:r>
              <a:rPr sz="1400" spc="5" dirty="0">
                <a:latin typeface="Georgia"/>
                <a:cs typeface="Georgia"/>
              </a:rPr>
              <a:t> </a:t>
            </a:r>
            <a:r>
              <a:rPr sz="1400" spc="-5" dirty="0">
                <a:latin typeface="Georgia"/>
                <a:cs typeface="Georgia"/>
              </a:rPr>
              <a:t>EC</a:t>
            </a:r>
            <a:endParaRPr sz="1400" dirty="0">
              <a:latin typeface="Georgia"/>
              <a:cs typeface="Georgia"/>
            </a:endParaRPr>
          </a:p>
          <a:p>
            <a:pPr marL="127000" indent="-114300">
              <a:lnSpc>
                <a:spcPts val="1550"/>
              </a:lnSpc>
              <a:buChar char="•"/>
              <a:tabLst>
                <a:tab pos="127000" algn="l"/>
              </a:tabLst>
            </a:pPr>
            <a:r>
              <a:rPr sz="1400" spc="-5" dirty="0">
                <a:latin typeface="Georgia"/>
                <a:cs typeface="Georgia"/>
              </a:rPr>
              <a:t>Insurance</a:t>
            </a:r>
            <a:r>
              <a:rPr sz="1400" spc="15" dirty="0">
                <a:latin typeface="Georgia"/>
                <a:cs typeface="Georgia"/>
              </a:rPr>
              <a:t> </a:t>
            </a:r>
            <a:r>
              <a:rPr sz="1400" spc="-5" dirty="0">
                <a:latin typeface="Georgia"/>
                <a:cs typeface="Georgia"/>
              </a:rPr>
              <a:t>policies</a:t>
            </a:r>
            <a:endParaRPr sz="1400" dirty="0">
              <a:latin typeface="Georgia"/>
              <a:cs typeface="Georgia"/>
            </a:endParaRPr>
          </a:p>
          <a:p>
            <a:pPr marL="127000" indent="-114300">
              <a:lnSpc>
                <a:spcPts val="1555"/>
              </a:lnSpc>
              <a:buChar char="•"/>
              <a:tabLst>
                <a:tab pos="127000" algn="l"/>
              </a:tabLst>
            </a:pPr>
            <a:r>
              <a:rPr sz="1400" spc="-5" dirty="0">
                <a:latin typeface="Georgia"/>
                <a:cs typeface="Georgia"/>
              </a:rPr>
              <a:t>Periodic </a:t>
            </a:r>
            <a:r>
              <a:rPr sz="1400" spc="-10" dirty="0">
                <a:latin typeface="Georgia"/>
                <a:cs typeface="Georgia"/>
              </a:rPr>
              <a:t>Valuation</a:t>
            </a:r>
            <a:r>
              <a:rPr sz="1400" spc="35" dirty="0">
                <a:latin typeface="Georgia"/>
                <a:cs typeface="Georgia"/>
              </a:rPr>
              <a:t> </a:t>
            </a:r>
            <a:r>
              <a:rPr sz="1400" spc="-10" dirty="0">
                <a:latin typeface="Georgia"/>
                <a:cs typeface="Georgia"/>
              </a:rPr>
              <a:t>reports</a:t>
            </a:r>
            <a:endParaRPr sz="1400" dirty="0">
              <a:latin typeface="Georgia"/>
              <a:cs typeface="Georgia"/>
            </a:endParaRPr>
          </a:p>
        </p:txBody>
      </p:sp>
      <p:sp>
        <p:nvSpPr>
          <p:cNvPr id="27" name="object 27"/>
          <p:cNvSpPr/>
          <p:nvPr/>
        </p:nvSpPr>
        <p:spPr>
          <a:xfrm>
            <a:off x="0" y="0"/>
            <a:ext cx="12189460" cy="762000"/>
          </a:xfrm>
          <a:custGeom>
            <a:avLst/>
            <a:gdLst/>
            <a:ahLst/>
            <a:cxnLst/>
            <a:rect l="l" t="t" r="r" b="b"/>
            <a:pathLst>
              <a:path w="12189460" h="762000">
                <a:moveTo>
                  <a:pt x="0" y="762000"/>
                </a:moveTo>
                <a:lnTo>
                  <a:pt x="12188952" y="762000"/>
                </a:lnTo>
                <a:lnTo>
                  <a:pt x="12188952" y="0"/>
                </a:lnTo>
                <a:lnTo>
                  <a:pt x="0" y="0"/>
                </a:lnTo>
                <a:lnTo>
                  <a:pt x="0" y="762000"/>
                </a:lnTo>
                <a:close/>
              </a:path>
            </a:pathLst>
          </a:custGeom>
          <a:solidFill>
            <a:srgbClr val="404040"/>
          </a:solidFill>
        </p:spPr>
        <p:txBody>
          <a:bodyPr wrap="square" lIns="0" tIns="0" rIns="0" bIns="0" rtlCol="0"/>
          <a:lstStyle/>
          <a:p>
            <a:endParaRPr/>
          </a:p>
        </p:txBody>
      </p:sp>
      <p:sp>
        <p:nvSpPr>
          <p:cNvPr id="28" name="object 28"/>
          <p:cNvSpPr txBox="1">
            <a:spLocks noGrp="1"/>
          </p:cNvSpPr>
          <p:nvPr>
            <p:ph type="title"/>
          </p:nvPr>
        </p:nvSpPr>
        <p:spPr>
          <a:xfrm>
            <a:off x="4482846" y="711"/>
            <a:ext cx="5121972" cy="627736"/>
          </a:xfrm>
          <a:prstGeom prst="rect">
            <a:avLst/>
          </a:prstGeom>
        </p:spPr>
        <p:txBody>
          <a:bodyPr vert="horz" wrap="square" lIns="0" tIns="12065" rIns="0" bIns="0" rtlCol="0">
            <a:spAutoFit/>
          </a:bodyPr>
          <a:lstStyle/>
          <a:p>
            <a:pPr marL="12700">
              <a:lnSpc>
                <a:spcPct val="100000"/>
              </a:lnSpc>
              <a:spcBef>
                <a:spcPts val="95"/>
              </a:spcBef>
            </a:pPr>
            <a:r>
              <a:rPr spc="-375" dirty="0"/>
              <a:t>Key</a:t>
            </a:r>
            <a:r>
              <a:rPr spc="-295" dirty="0"/>
              <a:t> </a:t>
            </a:r>
            <a:r>
              <a:rPr spc="-195" dirty="0" smtClean="0"/>
              <a:t>Documents</a:t>
            </a:r>
            <a:r>
              <a:rPr lang="en-IN" spc="-195" dirty="0" smtClean="0"/>
              <a:t>-1 / 7</a:t>
            </a:r>
            <a:endParaRPr spc="-195" dirty="0"/>
          </a:p>
        </p:txBody>
      </p:sp>
      <p:sp>
        <p:nvSpPr>
          <p:cNvPr id="29" name="Date Placeholder 28"/>
          <p:cNvSpPr>
            <a:spLocks noGrp="1"/>
          </p:cNvSpPr>
          <p:nvPr>
            <p:ph type="dt" sz="half" idx="6"/>
          </p:nvPr>
        </p:nvSpPr>
        <p:spPr/>
        <p:txBody>
          <a:bodyPr/>
          <a:lstStyle/>
          <a:p>
            <a:r>
              <a:rPr lang="en-US" smtClean="0"/>
              <a:t>01/04/2018 DOON</a:t>
            </a:r>
            <a:endParaRPr lang="en-US"/>
          </a:p>
        </p:txBody>
      </p:sp>
      <p:sp>
        <p:nvSpPr>
          <p:cNvPr id="30" name="Footer Placeholder 29"/>
          <p:cNvSpPr>
            <a:spLocks noGrp="1"/>
          </p:cNvSpPr>
          <p:nvPr>
            <p:ph type="ftr" sz="quarter" idx="5"/>
          </p:nvPr>
        </p:nvSpPr>
        <p:spPr/>
        <p:txBody>
          <a:bodyPr/>
          <a:lstStyle/>
          <a:p>
            <a:r>
              <a:rPr lang="en-IN" smtClean="0"/>
              <a:t>CA Amresh Overview of Bank Audits 18</a:t>
            </a:r>
            <a:endParaRPr lang="en-IN"/>
          </a:p>
        </p:txBody>
      </p:sp>
      <p:sp>
        <p:nvSpPr>
          <p:cNvPr id="31" name="Slide Number Placeholder 30"/>
          <p:cNvSpPr>
            <a:spLocks noGrp="1"/>
          </p:cNvSpPr>
          <p:nvPr>
            <p:ph type="sldNum" sz="quarter" idx="7"/>
          </p:nvPr>
        </p:nvSpPr>
        <p:spPr/>
        <p:txBody>
          <a:bodyPr/>
          <a:lstStyle/>
          <a:p>
            <a:fld id="{B6F15528-21DE-4FAA-801E-634DDDAF4B2B}" type="slidenum">
              <a:rPr lang="en-IN" smtClean="0"/>
              <a:pPr/>
              <a:t>42</a:t>
            </a:fld>
            <a:endParaRPr lang="en-IN"/>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592067" y="1126236"/>
            <a:ext cx="7830820" cy="4753610"/>
          </a:xfrm>
          <a:custGeom>
            <a:avLst/>
            <a:gdLst/>
            <a:ahLst/>
            <a:cxnLst/>
            <a:rect l="l" t="t" r="r" b="b"/>
            <a:pathLst>
              <a:path w="7830820" h="4753610">
                <a:moveTo>
                  <a:pt x="7038086" y="0"/>
                </a:moveTo>
                <a:lnTo>
                  <a:pt x="0" y="0"/>
                </a:lnTo>
                <a:lnTo>
                  <a:pt x="0" y="4753356"/>
                </a:lnTo>
                <a:lnTo>
                  <a:pt x="7038086" y="4753356"/>
                </a:lnTo>
                <a:lnTo>
                  <a:pt x="7086344" y="4751910"/>
                </a:lnTo>
                <a:lnTo>
                  <a:pt x="7133838" y="4747627"/>
                </a:lnTo>
                <a:lnTo>
                  <a:pt x="7180484" y="4740591"/>
                </a:lnTo>
                <a:lnTo>
                  <a:pt x="7226200" y="4730884"/>
                </a:lnTo>
                <a:lnTo>
                  <a:pt x="7270904" y="4718589"/>
                </a:lnTo>
                <a:lnTo>
                  <a:pt x="7314511" y="4703790"/>
                </a:lnTo>
                <a:lnTo>
                  <a:pt x="7356940" y="4686568"/>
                </a:lnTo>
                <a:lnTo>
                  <a:pt x="7398106" y="4667007"/>
                </a:lnTo>
                <a:lnTo>
                  <a:pt x="7437929" y="4645189"/>
                </a:lnTo>
                <a:lnTo>
                  <a:pt x="7476323" y="4621198"/>
                </a:lnTo>
                <a:lnTo>
                  <a:pt x="7513208" y="4595117"/>
                </a:lnTo>
                <a:lnTo>
                  <a:pt x="7548499" y="4567028"/>
                </a:lnTo>
                <a:lnTo>
                  <a:pt x="7582114" y="4537014"/>
                </a:lnTo>
                <a:lnTo>
                  <a:pt x="7613970" y="4505158"/>
                </a:lnTo>
                <a:lnTo>
                  <a:pt x="7643984" y="4471543"/>
                </a:lnTo>
                <a:lnTo>
                  <a:pt x="7672073" y="4436252"/>
                </a:lnTo>
                <a:lnTo>
                  <a:pt x="7698154" y="4399367"/>
                </a:lnTo>
                <a:lnTo>
                  <a:pt x="7722145" y="4360973"/>
                </a:lnTo>
                <a:lnTo>
                  <a:pt x="7743963" y="4321150"/>
                </a:lnTo>
                <a:lnTo>
                  <a:pt x="7763524" y="4279984"/>
                </a:lnTo>
                <a:lnTo>
                  <a:pt x="7780746" y="4237555"/>
                </a:lnTo>
                <a:lnTo>
                  <a:pt x="7795545" y="4193948"/>
                </a:lnTo>
                <a:lnTo>
                  <a:pt x="7807840" y="4149244"/>
                </a:lnTo>
                <a:lnTo>
                  <a:pt x="7817547" y="4103528"/>
                </a:lnTo>
                <a:lnTo>
                  <a:pt x="7824583" y="4056882"/>
                </a:lnTo>
                <a:lnTo>
                  <a:pt x="7828866" y="4009388"/>
                </a:lnTo>
                <a:lnTo>
                  <a:pt x="7830311" y="3961129"/>
                </a:lnTo>
                <a:lnTo>
                  <a:pt x="7830311" y="792226"/>
                </a:lnTo>
                <a:lnTo>
                  <a:pt x="7828866" y="743967"/>
                </a:lnTo>
                <a:lnTo>
                  <a:pt x="7824583" y="696473"/>
                </a:lnTo>
                <a:lnTo>
                  <a:pt x="7817547" y="649827"/>
                </a:lnTo>
                <a:lnTo>
                  <a:pt x="7807840" y="604111"/>
                </a:lnTo>
                <a:lnTo>
                  <a:pt x="7795545" y="559407"/>
                </a:lnTo>
                <a:lnTo>
                  <a:pt x="7780746" y="515800"/>
                </a:lnTo>
                <a:lnTo>
                  <a:pt x="7763524" y="473371"/>
                </a:lnTo>
                <a:lnTo>
                  <a:pt x="7743963" y="432205"/>
                </a:lnTo>
                <a:lnTo>
                  <a:pt x="7722145" y="392382"/>
                </a:lnTo>
                <a:lnTo>
                  <a:pt x="7698154" y="353988"/>
                </a:lnTo>
                <a:lnTo>
                  <a:pt x="7672073" y="317103"/>
                </a:lnTo>
                <a:lnTo>
                  <a:pt x="7643984" y="281812"/>
                </a:lnTo>
                <a:lnTo>
                  <a:pt x="7613970" y="248197"/>
                </a:lnTo>
                <a:lnTo>
                  <a:pt x="7582114" y="216341"/>
                </a:lnTo>
                <a:lnTo>
                  <a:pt x="7548499" y="186327"/>
                </a:lnTo>
                <a:lnTo>
                  <a:pt x="7513208" y="158238"/>
                </a:lnTo>
                <a:lnTo>
                  <a:pt x="7476323" y="132157"/>
                </a:lnTo>
                <a:lnTo>
                  <a:pt x="7437929" y="108166"/>
                </a:lnTo>
                <a:lnTo>
                  <a:pt x="7398106" y="86348"/>
                </a:lnTo>
                <a:lnTo>
                  <a:pt x="7356940" y="66787"/>
                </a:lnTo>
                <a:lnTo>
                  <a:pt x="7314511" y="49565"/>
                </a:lnTo>
                <a:lnTo>
                  <a:pt x="7270904" y="34766"/>
                </a:lnTo>
                <a:lnTo>
                  <a:pt x="7226200" y="22471"/>
                </a:lnTo>
                <a:lnTo>
                  <a:pt x="7180484" y="12764"/>
                </a:lnTo>
                <a:lnTo>
                  <a:pt x="7133838" y="5728"/>
                </a:lnTo>
                <a:lnTo>
                  <a:pt x="7086344" y="1445"/>
                </a:lnTo>
                <a:lnTo>
                  <a:pt x="7038086" y="0"/>
                </a:lnTo>
                <a:close/>
              </a:path>
            </a:pathLst>
          </a:custGeom>
          <a:solidFill>
            <a:srgbClr val="E0E0E0">
              <a:alpha val="90194"/>
            </a:srgbClr>
          </a:solidFill>
        </p:spPr>
        <p:txBody>
          <a:bodyPr wrap="square" lIns="0" tIns="0" rIns="0" bIns="0" rtlCol="0"/>
          <a:lstStyle/>
          <a:p>
            <a:endParaRPr/>
          </a:p>
        </p:txBody>
      </p:sp>
      <p:sp>
        <p:nvSpPr>
          <p:cNvPr id="3" name="object 3"/>
          <p:cNvSpPr/>
          <p:nvPr/>
        </p:nvSpPr>
        <p:spPr>
          <a:xfrm>
            <a:off x="3592067" y="1126236"/>
            <a:ext cx="7830820" cy="4753610"/>
          </a:xfrm>
          <a:custGeom>
            <a:avLst/>
            <a:gdLst/>
            <a:ahLst/>
            <a:cxnLst/>
            <a:rect l="l" t="t" r="r" b="b"/>
            <a:pathLst>
              <a:path w="7830820" h="4753610">
                <a:moveTo>
                  <a:pt x="7830311" y="792226"/>
                </a:moveTo>
                <a:lnTo>
                  <a:pt x="7830311" y="3961129"/>
                </a:lnTo>
                <a:lnTo>
                  <a:pt x="7828866" y="4009388"/>
                </a:lnTo>
                <a:lnTo>
                  <a:pt x="7824583" y="4056882"/>
                </a:lnTo>
                <a:lnTo>
                  <a:pt x="7817547" y="4103528"/>
                </a:lnTo>
                <a:lnTo>
                  <a:pt x="7807840" y="4149244"/>
                </a:lnTo>
                <a:lnTo>
                  <a:pt x="7795545" y="4193948"/>
                </a:lnTo>
                <a:lnTo>
                  <a:pt x="7780746" y="4237555"/>
                </a:lnTo>
                <a:lnTo>
                  <a:pt x="7763524" y="4279984"/>
                </a:lnTo>
                <a:lnTo>
                  <a:pt x="7743963" y="4321150"/>
                </a:lnTo>
                <a:lnTo>
                  <a:pt x="7722145" y="4360973"/>
                </a:lnTo>
                <a:lnTo>
                  <a:pt x="7698154" y="4399367"/>
                </a:lnTo>
                <a:lnTo>
                  <a:pt x="7672073" y="4436252"/>
                </a:lnTo>
                <a:lnTo>
                  <a:pt x="7643984" y="4471543"/>
                </a:lnTo>
                <a:lnTo>
                  <a:pt x="7613970" y="4505158"/>
                </a:lnTo>
                <a:lnTo>
                  <a:pt x="7582114" y="4537014"/>
                </a:lnTo>
                <a:lnTo>
                  <a:pt x="7548499" y="4567028"/>
                </a:lnTo>
                <a:lnTo>
                  <a:pt x="7513208" y="4595117"/>
                </a:lnTo>
                <a:lnTo>
                  <a:pt x="7476323" y="4621198"/>
                </a:lnTo>
                <a:lnTo>
                  <a:pt x="7437929" y="4645189"/>
                </a:lnTo>
                <a:lnTo>
                  <a:pt x="7398106" y="4667007"/>
                </a:lnTo>
                <a:lnTo>
                  <a:pt x="7356940" y="4686568"/>
                </a:lnTo>
                <a:lnTo>
                  <a:pt x="7314511" y="4703790"/>
                </a:lnTo>
                <a:lnTo>
                  <a:pt x="7270904" y="4718589"/>
                </a:lnTo>
                <a:lnTo>
                  <a:pt x="7226200" y="4730884"/>
                </a:lnTo>
                <a:lnTo>
                  <a:pt x="7180484" y="4740591"/>
                </a:lnTo>
                <a:lnTo>
                  <a:pt x="7133838" y="4747627"/>
                </a:lnTo>
                <a:lnTo>
                  <a:pt x="7086344" y="4751910"/>
                </a:lnTo>
                <a:lnTo>
                  <a:pt x="7038086" y="4753356"/>
                </a:lnTo>
                <a:lnTo>
                  <a:pt x="0" y="4753356"/>
                </a:lnTo>
                <a:lnTo>
                  <a:pt x="0" y="0"/>
                </a:lnTo>
                <a:lnTo>
                  <a:pt x="7038086" y="0"/>
                </a:lnTo>
                <a:lnTo>
                  <a:pt x="7086344" y="1445"/>
                </a:lnTo>
                <a:lnTo>
                  <a:pt x="7133838" y="5728"/>
                </a:lnTo>
                <a:lnTo>
                  <a:pt x="7180484" y="12764"/>
                </a:lnTo>
                <a:lnTo>
                  <a:pt x="7226200" y="22471"/>
                </a:lnTo>
                <a:lnTo>
                  <a:pt x="7270904" y="34766"/>
                </a:lnTo>
                <a:lnTo>
                  <a:pt x="7314511" y="49565"/>
                </a:lnTo>
                <a:lnTo>
                  <a:pt x="7356940" y="66787"/>
                </a:lnTo>
                <a:lnTo>
                  <a:pt x="7398106" y="86348"/>
                </a:lnTo>
                <a:lnTo>
                  <a:pt x="7437929" y="108166"/>
                </a:lnTo>
                <a:lnTo>
                  <a:pt x="7476323" y="132157"/>
                </a:lnTo>
                <a:lnTo>
                  <a:pt x="7513208" y="158238"/>
                </a:lnTo>
                <a:lnTo>
                  <a:pt x="7548499" y="186327"/>
                </a:lnTo>
                <a:lnTo>
                  <a:pt x="7582114" y="216341"/>
                </a:lnTo>
                <a:lnTo>
                  <a:pt x="7613970" y="248197"/>
                </a:lnTo>
                <a:lnTo>
                  <a:pt x="7643984" y="281812"/>
                </a:lnTo>
                <a:lnTo>
                  <a:pt x="7672073" y="317103"/>
                </a:lnTo>
                <a:lnTo>
                  <a:pt x="7698154" y="353988"/>
                </a:lnTo>
                <a:lnTo>
                  <a:pt x="7722145" y="392382"/>
                </a:lnTo>
                <a:lnTo>
                  <a:pt x="7743963" y="432205"/>
                </a:lnTo>
                <a:lnTo>
                  <a:pt x="7763524" y="473371"/>
                </a:lnTo>
                <a:lnTo>
                  <a:pt x="7780746" y="515800"/>
                </a:lnTo>
                <a:lnTo>
                  <a:pt x="7795545" y="559407"/>
                </a:lnTo>
                <a:lnTo>
                  <a:pt x="7807840" y="604111"/>
                </a:lnTo>
                <a:lnTo>
                  <a:pt x="7817547" y="649827"/>
                </a:lnTo>
                <a:lnTo>
                  <a:pt x="7824583" y="696473"/>
                </a:lnTo>
                <a:lnTo>
                  <a:pt x="7828866" y="743967"/>
                </a:lnTo>
                <a:lnTo>
                  <a:pt x="7830311" y="792226"/>
                </a:lnTo>
                <a:close/>
              </a:path>
            </a:pathLst>
          </a:custGeom>
          <a:ln w="12192">
            <a:solidFill>
              <a:srgbClr val="E0E0E0"/>
            </a:solidFill>
          </a:ln>
        </p:spPr>
        <p:txBody>
          <a:bodyPr wrap="square" lIns="0" tIns="0" rIns="0" bIns="0" rtlCol="0"/>
          <a:lstStyle/>
          <a:p>
            <a:endParaRPr/>
          </a:p>
        </p:txBody>
      </p:sp>
      <p:sp>
        <p:nvSpPr>
          <p:cNvPr id="4" name="object 4"/>
          <p:cNvSpPr txBox="1"/>
          <p:nvPr/>
        </p:nvSpPr>
        <p:spPr>
          <a:xfrm>
            <a:off x="3827526" y="1572513"/>
            <a:ext cx="6973570" cy="1141095"/>
          </a:xfrm>
          <a:prstGeom prst="rect">
            <a:avLst/>
          </a:prstGeom>
        </p:spPr>
        <p:txBody>
          <a:bodyPr vert="horz" wrap="square" lIns="0" tIns="36830" rIns="0" bIns="0" rtlCol="0">
            <a:spAutoFit/>
          </a:bodyPr>
          <a:lstStyle/>
          <a:p>
            <a:pPr marL="12700">
              <a:lnSpc>
                <a:spcPct val="100000"/>
              </a:lnSpc>
              <a:spcBef>
                <a:spcPts val="290"/>
              </a:spcBef>
            </a:pPr>
            <a:r>
              <a:rPr sz="2400" b="1" spc="-125" dirty="0">
                <a:latin typeface="Trebuchet MS"/>
                <a:cs typeface="Trebuchet MS"/>
              </a:rPr>
              <a:t>Risk</a:t>
            </a:r>
            <a:endParaRPr sz="2400">
              <a:latin typeface="Trebuchet MS"/>
              <a:cs typeface="Trebuchet MS"/>
            </a:endParaRPr>
          </a:p>
          <a:p>
            <a:pPr marL="241300" marR="5080" indent="-228600">
              <a:lnSpc>
                <a:spcPts val="2640"/>
              </a:lnSpc>
              <a:spcBef>
                <a:spcPts val="480"/>
              </a:spcBef>
            </a:pPr>
            <a:r>
              <a:rPr sz="2400" spc="-114" dirty="0">
                <a:latin typeface="Arial"/>
                <a:cs typeface="Arial"/>
              </a:rPr>
              <a:t>Non</a:t>
            </a:r>
            <a:r>
              <a:rPr sz="2400" spc="-125" dirty="0">
                <a:latin typeface="Arial"/>
                <a:cs typeface="Arial"/>
              </a:rPr>
              <a:t> </a:t>
            </a:r>
            <a:r>
              <a:rPr sz="2400" spc="-60" dirty="0">
                <a:latin typeface="Arial"/>
                <a:cs typeface="Arial"/>
              </a:rPr>
              <a:t>availability</a:t>
            </a:r>
            <a:r>
              <a:rPr sz="2400" spc="-140" dirty="0">
                <a:latin typeface="Arial"/>
                <a:cs typeface="Arial"/>
              </a:rPr>
              <a:t> </a:t>
            </a:r>
            <a:r>
              <a:rPr sz="2400" spc="260" dirty="0">
                <a:latin typeface="Arial"/>
                <a:cs typeface="Arial"/>
              </a:rPr>
              <a:t>/</a:t>
            </a:r>
            <a:r>
              <a:rPr sz="2400" spc="-135" dirty="0">
                <a:latin typeface="Arial"/>
                <a:cs typeface="Arial"/>
              </a:rPr>
              <a:t> </a:t>
            </a:r>
            <a:r>
              <a:rPr sz="2400" spc="-50" dirty="0">
                <a:latin typeface="Arial"/>
                <a:cs typeface="Arial"/>
              </a:rPr>
              <a:t>improper</a:t>
            </a:r>
            <a:r>
              <a:rPr sz="2400" spc="-145" dirty="0">
                <a:latin typeface="Arial"/>
                <a:cs typeface="Arial"/>
              </a:rPr>
              <a:t> </a:t>
            </a:r>
            <a:r>
              <a:rPr sz="2400" spc="-90" dirty="0">
                <a:latin typeface="Arial"/>
                <a:cs typeface="Arial"/>
              </a:rPr>
              <a:t>execution</a:t>
            </a:r>
            <a:r>
              <a:rPr sz="2400" spc="-150" dirty="0">
                <a:latin typeface="Arial"/>
                <a:cs typeface="Arial"/>
              </a:rPr>
              <a:t> </a:t>
            </a:r>
            <a:r>
              <a:rPr sz="2400" spc="-5" dirty="0">
                <a:latin typeface="Arial"/>
                <a:cs typeface="Arial"/>
              </a:rPr>
              <a:t>of</a:t>
            </a:r>
            <a:r>
              <a:rPr sz="2400" spc="-135" dirty="0">
                <a:latin typeface="Arial"/>
                <a:cs typeface="Arial"/>
              </a:rPr>
              <a:t> </a:t>
            </a:r>
            <a:r>
              <a:rPr sz="2400" spc="-100" dirty="0">
                <a:latin typeface="Arial"/>
                <a:cs typeface="Arial"/>
              </a:rPr>
              <a:t>documents</a:t>
            </a:r>
            <a:r>
              <a:rPr sz="2400" spc="-130" dirty="0">
                <a:latin typeface="Arial"/>
                <a:cs typeface="Arial"/>
              </a:rPr>
              <a:t> </a:t>
            </a:r>
            <a:r>
              <a:rPr sz="2400" spc="-145" dirty="0">
                <a:latin typeface="Arial"/>
                <a:cs typeface="Arial"/>
              </a:rPr>
              <a:t>may  </a:t>
            </a:r>
            <a:r>
              <a:rPr sz="2400" spc="-95" dirty="0">
                <a:latin typeface="Arial"/>
                <a:cs typeface="Arial"/>
              </a:rPr>
              <a:t>lead </a:t>
            </a:r>
            <a:r>
              <a:rPr sz="2400" spc="20" dirty="0">
                <a:latin typeface="Arial"/>
                <a:cs typeface="Arial"/>
              </a:rPr>
              <a:t>to </a:t>
            </a:r>
            <a:r>
              <a:rPr sz="2400" spc="-50" dirty="0">
                <a:latin typeface="Arial"/>
                <a:cs typeface="Arial"/>
              </a:rPr>
              <a:t>impairment </a:t>
            </a:r>
            <a:r>
              <a:rPr sz="2400" spc="-30" dirty="0">
                <a:latin typeface="Arial"/>
                <a:cs typeface="Arial"/>
              </a:rPr>
              <a:t>in</a:t>
            </a:r>
            <a:r>
              <a:rPr sz="2400" spc="-420" dirty="0">
                <a:latin typeface="Arial"/>
                <a:cs typeface="Arial"/>
              </a:rPr>
              <a:t> </a:t>
            </a:r>
            <a:r>
              <a:rPr sz="2400" spc="-65" dirty="0">
                <a:latin typeface="Arial"/>
                <a:cs typeface="Arial"/>
              </a:rPr>
              <a:t>recoverability</a:t>
            </a:r>
            <a:endParaRPr sz="2400">
              <a:latin typeface="Arial"/>
              <a:cs typeface="Arial"/>
            </a:endParaRPr>
          </a:p>
        </p:txBody>
      </p:sp>
      <p:sp>
        <p:nvSpPr>
          <p:cNvPr id="5" name="object 5"/>
          <p:cNvSpPr txBox="1"/>
          <p:nvPr/>
        </p:nvSpPr>
        <p:spPr>
          <a:xfrm>
            <a:off x="3827526" y="3080131"/>
            <a:ext cx="6558280" cy="2257425"/>
          </a:xfrm>
          <a:prstGeom prst="rect">
            <a:avLst/>
          </a:prstGeom>
        </p:spPr>
        <p:txBody>
          <a:bodyPr vert="horz" wrap="square" lIns="0" tIns="36830" rIns="0" bIns="0" rtlCol="0">
            <a:spAutoFit/>
          </a:bodyPr>
          <a:lstStyle/>
          <a:p>
            <a:pPr marL="12700">
              <a:lnSpc>
                <a:spcPct val="100000"/>
              </a:lnSpc>
              <a:spcBef>
                <a:spcPts val="290"/>
              </a:spcBef>
            </a:pPr>
            <a:r>
              <a:rPr sz="2400" b="1" spc="-114" dirty="0">
                <a:latin typeface="Trebuchet MS"/>
                <a:cs typeface="Trebuchet MS"/>
              </a:rPr>
              <a:t>Audit</a:t>
            </a:r>
            <a:endParaRPr sz="2400" dirty="0">
              <a:latin typeface="Trebuchet MS"/>
              <a:cs typeface="Trebuchet MS"/>
            </a:endParaRPr>
          </a:p>
          <a:p>
            <a:pPr marL="241300" marR="704215" indent="-228600">
              <a:lnSpc>
                <a:spcPts val="2640"/>
              </a:lnSpc>
              <a:spcBef>
                <a:spcPts val="480"/>
              </a:spcBef>
              <a:buChar char="•"/>
              <a:tabLst>
                <a:tab pos="241300" algn="l"/>
              </a:tabLst>
            </a:pPr>
            <a:r>
              <a:rPr sz="2400" spc="-80" dirty="0">
                <a:latin typeface="Arial"/>
                <a:cs typeface="Arial"/>
              </a:rPr>
              <a:t>Walkthrough </a:t>
            </a:r>
            <a:r>
              <a:rPr sz="2400" spc="-90" dirty="0">
                <a:latin typeface="Arial"/>
                <a:cs typeface="Arial"/>
              </a:rPr>
              <a:t>tests </a:t>
            </a:r>
            <a:r>
              <a:rPr sz="2400" spc="15" dirty="0">
                <a:latin typeface="Arial"/>
                <a:cs typeface="Arial"/>
              </a:rPr>
              <a:t>to </a:t>
            </a:r>
            <a:r>
              <a:rPr sz="2400" spc="-120" dirty="0">
                <a:latin typeface="Arial"/>
                <a:cs typeface="Arial"/>
              </a:rPr>
              <a:t>ensure </a:t>
            </a:r>
            <a:r>
              <a:rPr sz="2400" spc="-105" dirty="0">
                <a:latin typeface="Arial"/>
                <a:cs typeface="Arial"/>
              </a:rPr>
              <a:t>compliance</a:t>
            </a:r>
            <a:r>
              <a:rPr sz="2400" spc="-400" dirty="0">
                <a:latin typeface="Arial"/>
                <a:cs typeface="Arial"/>
              </a:rPr>
              <a:t> </a:t>
            </a:r>
            <a:r>
              <a:rPr sz="2400" spc="15" dirty="0">
                <a:latin typeface="Arial"/>
                <a:cs typeface="Arial"/>
              </a:rPr>
              <a:t>with  </a:t>
            </a:r>
            <a:r>
              <a:rPr sz="2400" spc="-65" dirty="0">
                <a:latin typeface="Arial"/>
                <a:cs typeface="Arial"/>
              </a:rPr>
              <a:t>documentation </a:t>
            </a:r>
            <a:r>
              <a:rPr sz="2400" spc="-114" dirty="0">
                <a:latin typeface="Arial"/>
                <a:cs typeface="Arial"/>
              </a:rPr>
              <a:t>standards </a:t>
            </a:r>
            <a:r>
              <a:rPr sz="2400" spc="-225" dirty="0">
                <a:latin typeface="Arial"/>
                <a:cs typeface="Arial"/>
              </a:rPr>
              <a:t>as </a:t>
            </a:r>
            <a:r>
              <a:rPr sz="2400" spc="-95" dirty="0">
                <a:latin typeface="Arial"/>
                <a:cs typeface="Arial"/>
              </a:rPr>
              <a:t>set </a:t>
            </a:r>
            <a:r>
              <a:rPr sz="2400" spc="-105" dirty="0">
                <a:latin typeface="Arial"/>
                <a:cs typeface="Arial"/>
              </a:rPr>
              <a:t>by </a:t>
            </a:r>
            <a:r>
              <a:rPr sz="2400" spc="-25" dirty="0">
                <a:latin typeface="Arial"/>
                <a:cs typeface="Arial"/>
              </a:rPr>
              <a:t>the</a:t>
            </a:r>
            <a:r>
              <a:rPr sz="2400" spc="-210" dirty="0">
                <a:latin typeface="Arial"/>
                <a:cs typeface="Arial"/>
              </a:rPr>
              <a:t> </a:t>
            </a:r>
            <a:r>
              <a:rPr sz="2400" spc="-114" dirty="0">
                <a:latin typeface="Arial"/>
                <a:cs typeface="Arial"/>
              </a:rPr>
              <a:t>bank</a:t>
            </a:r>
            <a:endParaRPr sz="2400" dirty="0">
              <a:latin typeface="Arial"/>
              <a:cs typeface="Arial"/>
            </a:endParaRPr>
          </a:p>
          <a:p>
            <a:pPr marL="241300" indent="-228600">
              <a:lnSpc>
                <a:spcPct val="100000"/>
              </a:lnSpc>
              <a:spcBef>
                <a:spcPts val="145"/>
              </a:spcBef>
              <a:buChar char="•"/>
              <a:tabLst>
                <a:tab pos="241300" algn="l"/>
              </a:tabLst>
            </a:pPr>
            <a:r>
              <a:rPr sz="2400" spc="-130" dirty="0">
                <a:latin typeface="Arial"/>
                <a:cs typeface="Arial"/>
              </a:rPr>
              <a:t>Exceptions </a:t>
            </a:r>
            <a:r>
              <a:rPr sz="2400" spc="-55" dirty="0">
                <a:latin typeface="Arial"/>
                <a:cs typeface="Arial"/>
              </a:rPr>
              <a:t>reports </a:t>
            </a:r>
            <a:r>
              <a:rPr sz="2400" spc="-60" dirty="0">
                <a:latin typeface="Arial"/>
                <a:cs typeface="Arial"/>
              </a:rPr>
              <a:t>submitted </a:t>
            </a:r>
            <a:r>
              <a:rPr sz="2400" spc="15" dirty="0" smtClean="0">
                <a:latin typeface="Arial"/>
                <a:cs typeface="Arial"/>
              </a:rPr>
              <a:t>to </a:t>
            </a:r>
            <a:r>
              <a:rPr sz="2400" spc="-110" dirty="0">
                <a:latin typeface="Arial"/>
                <a:cs typeface="Arial"/>
              </a:rPr>
              <a:t>be</a:t>
            </a:r>
            <a:r>
              <a:rPr sz="2400" spc="-330" dirty="0">
                <a:latin typeface="Arial"/>
                <a:cs typeface="Arial"/>
              </a:rPr>
              <a:t> </a:t>
            </a:r>
            <a:r>
              <a:rPr sz="2400" spc="-85" dirty="0">
                <a:latin typeface="Arial"/>
                <a:cs typeface="Arial"/>
              </a:rPr>
              <a:t>reviewed</a:t>
            </a:r>
            <a:endParaRPr sz="2400" dirty="0">
              <a:latin typeface="Arial"/>
              <a:cs typeface="Arial"/>
            </a:endParaRPr>
          </a:p>
          <a:p>
            <a:pPr marL="241300" marR="288290" indent="-228600">
              <a:lnSpc>
                <a:spcPts val="2640"/>
              </a:lnSpc>
              <a:spcBef>
                <a:spcPts val="480"/>
              </a:spcBef>
              <a:buChar char="•"/>
              <a:tabLst>
                <a:tab pos="241300" algn="l"/>
              </a:tabLst>
            </a:pPr>
            <a:r>
              <a:rPr sz="2400" spc="-150" dirty="0">
                <a:latin typeface="Arial"/>
                <a:cs typeface="Arial"/>
              </a:rPr>
              <a:t>Review </a:t>
            </a:r>
            <a:r>
              <a:rPr sz="2400" spc="-5" dirty="0">
                <a:latin typeface="Arial"/>
                <a:cs typeface="Arial"/>
              </a:rPr>
              <a:t>of </a:t>
            </a:r>
            <a:r>
              <a:rPr sz="2400" spc="-70" dirty="0">
                <a:latin typeface="Arial"/>
                <a:cs typeface="Arial"/>
              </a:rPr>
              <a:t>concurrent </a:t>
            </a:r>
            <a:r>
              <a:rPr sz="2400" spc="-114" dirty="0">
                <a:latin typeface="Arial"/>
                <a:cs typeface="Arial"/>
              </a:rPr>
              <a:t>and </a:t>
            </a:r>
            <a:r>
              <a:rPr sz="2400" spc="-25" dirty="0">
                <a:latin typeface="Arial"/>
                <a:cs typeface="Arial"/>
              </a:rPr>
              <a:t>other </a:t>
            </a:r>
            <a:r>
              <a:rPr sz="2400" spc="-40" dirty="0">
                <a:latin typeface="Arial"/>
                <a:cs typeface="Arial"/>
              </a:rPr>
              <a:t>audit </a:t>
            </a:r>
            <a:r>
              <a:rPr sz="2400" spc="-55" dirty="0">
                <a:latin typeface="Arial"/>
                <a:cs typeface="Arial"/>
              </a:rPr>
              <a:t>reports</a:t>
            </a:r>
            <a:r>
              <a:rPr sz="2400" spc="-500" dirty="0">
                <a:latin typeface="Arial"/>
                <a:cs typeface="Arial"/>
              </a:rPr>
              <a:t> </a:t>
            </a:r>
            <a:r>
              <a:rPr sz="2400" spc="-10" dirty="0">
                <a:latin typeface="Arial"/>
                <a:cs typeface="Arial"/>
              </a:rPr>
              <a:t>for  </a:t>
            </a:r>
            <a:r>
              <a:rPr sz="2400" spc="-95" dirty="0">
                <a:latin typeface="Arial"/>
                <a:cs typeface="Arial"/>
              </a:rPr>
              <a:t>documents </a:t>
            </a:r>
            <a:r>
              <a:rPr sz="2400" spc="-125" dirty="0">
                <a:latin typeface="Arial"/>
                <a:cs typeface="Arial"/>
              </a:rPr>
              <a:t>missing </a:t>
            </a:r>
            <a:r>
              <a:rPr sz="2400" spc="260" dirty="0">
                <a:latin typeface="Arial"/>
                <a:cs typeface="Arial"/>
              </a:rPr>
              <a:t>/</a:t>
            </a:r>
            <a:r>
              <a:rPr sz="2400" spc="-165" dirty="0">
                <a:latin typeface="Arial"/>
                <a:cs typeface="Arial"/>
              </a:rPr>
              <a:t> </a:t>
            </a:r>
            <a:r>
              <a:rPr sz="2400" spc="-160" dirty="0">
                <a:latin typeface="Arial"/>
                <a:cs typeface="Arial"/>
              </a:rPr>
              <a:t>lapses</a:t>
            </a:r>
            <a:endParaRPr sz="2400" dirty="0">
              <a:latin typeface="Arial"/>
              <a:cs typeface="Arial"/>
            </a:endParaRPr>
          </a:p>
        </p:txBody>
      </p:sp>
      <p:sp>
        <p:nvSpPr>
          <p:cNvPr id="6" name="object 6"/>
          <p:cNvSpPr/>
          <p:nvPr/>
        </p:nvSpPr>
        <p:spPr>
          <a:xfrm>
            <a:off x="982980" y="1164336"/>
            <a:ext cx="2607945" cy="866140"/>
          </a:xfrm>
          <a:custGeom>
            <a:avLst/>
            <a:gdLst/>
            <a:ahLst/>
            <a:cxnLst/>
            <a:rect l="l" t="t" r="r" b="b"/>
            <a:pathLst>
              <a:path w="2607945" h="866139">
                <a:moveTo>
                  <a:pt x="2463292" y="0"/>
                </a:moveTo>
                <a:lnTo>
                  <a:pt x="144272" y="0"/>
                </a:lnTo>
                <a:lnTo>
                  <a:pt x="98670" y="7359"/>
                </a:lnTo>
                <a:lnTo>
                  <a:pt x="59066" y="27850"/>
                </a:lnTo>
                <a:lnTo>
                  <a:pt x="27835" y="59088"/>
                </a:lnTo>
                <a:lnTo>
                  <a:pt x="7355" y="98690"/>
                </a:lnTo>
                <a:lnTo>
                  <a:pt x="0" y="144272"/>
                </a:lnTo>
                <a:lnTo>
                  <a:pt x="0" y="721360"/>
                </a:lnTo>
                <a:lnTo>
                  <a:pt x="7355" y="766941"/>
                </a:lnTo>
                <a:lnTo>
                  <a:pt x="27835" y="806543"/>
                </a:lnTo>
                <a:lnTo>
                  <a:pt x="59066" y="837781"/>
                </a:lnTo>
                <a:lnTo>
                  <a:pt x="98670" y="858272"/>
                </a:lnTo>
                <a:lnTo>
                  <a:pt x="144272" y="865631"/>
                </a:lnTo>
                <a:lnTo>
                  <a:pt x="2463292" y="865631"/>
                </a:lnTo>
                <a:lnTo>
                  <a:pt x="2508873" y="858272"/>
                </a:lnTo>
                <a:lnTo>
                  <a:pt x="2548475" y="837781"/>
                </a:lnTo>
                <a:lnTo>
                  <a:pt x="2579713" y="806543"/>
                </a:lnTo>
                <a:lnTo>
                  <a:pt x="2600204" y="766941"/>
                </a:lnTo>
                <a:lnTo>
                  <a:pt x="2607564" y="721360"/>
                </a:lnTo>
                <a:lnTo>
                  <a:pt x="2607564" y="144272"/>
                </a:lnTo>
                <a:lnTo>
                  <a:pt x="2600204" y="98690"/>
                </a:lnTo>
                <a:lnTo>
                  <a:pt x="2579713" y="59088"/>
                </a:lnTo>
                <a:lnTo>
                  <a:pt x="2548475" y="27850"/>
                </a:lnTo>
                <a:lnTo>
                  <a:pt x="2508873" y="7359"/>
                </a:lnTo>
                <a:lnTo>
                  <a:pt x="2463292" y="0"/>
                </a:lnTo>
                <a:close/>
              </a:path>
            </a:pathLst>
          </a:custGeom>
          <a:solidFill>
            <a:srgbClr val="A4A4A4"/>
          </a:solidFill>
        </p:spPr>
        <p:txBody>
          <a:bodyPr wrap="square" lIns="0" tIns="0" rIns="0" bIns="0" rtlCol="0"/>
          <a:lstStyle/>
          <a:p>
            <a:endParaRPr/>
          </a:p>
        </p:txBody>
      </p:sp>
      <p:sp>
        <p:nvSpPr>
          <p:cNvPr id="7" name="object 7"/>
          <p:cNvSpPr/>
          <p:nvPr/>
        </p:nvSpPr>
        <p:spPr>
          <a:xfrm>
            <a:off x="982980" y="1164336"/>
            <a:ext cx="2607945" cy="866140"/>
          </a:xfrm>
          <a:custGeom>
            <a:avLst/>
            <a:gdLst/>
            <a:ahLst/>
            <a:cxnLst/>
            <a:rect l="l" t="t" r="r" b="b"/>
            <a:pathLst>
              <a:path w="2607945" h="866139">
                <a:moveTo>
                  <a:pt x="0" y="144272"/>
                </a:moveTo>
                <a:lnTo>
                  <a:pt x="7355" y="98690"/>
                </a:lnTo>
                <a:lnTo>
                  <a:pt x="27835" y="59088"/>
                </a:lnTo>
                <a:lnTo>
                  <a:pt x="59066" y="27850"/>
                </a:lnTo>
                <a:lnTo>
                  <a:pt x="98670" y="7359"/>
                </a:lnTo>
                <a:lnTo>
                  <a:pt x="144272" y="0"/>
                </a:lnTo>
                <a:lnTo>
                  <a:pt x="2463292" y="0"/>
                </a:lnTo>
                <a:lnTo>
                  <a:pt x="2508873" y="7359"/>
                </a:lnTo>
                <a:lnTo>
                  <a:pt x="2548475" y="27850"/>
                </a:lnTo>
                <a:lnTo>
                  <a:pt x="2579713" y="59088"/>
                </a:lnTo>
                <a:lnTo>
                  <a:pt x="2600204" y="98690"/>
                </a:lnTo>
                <a:lnTo>
                  <a:pt x="2607564" y="144272"/>
                </a:lnTo>
                <a:lnTo>
                  <a:pt x="2607564" y="721360"/>
                </a:lnTo>
                <a:lnTo>
                  <a:pt x="2600204" y="766941"/>
                </a:lnTo>
                <a:lnTo>
                  <a:pt x="2579713" y="806543"/>
                </a:lnTo>
                <a:lnTo>
                  <a:pt x="2548475" y="837781"/>
                </a:lnTo>
                <a:lnTo>
                  <a:pt x="2508873" y="858272"/>
                </a:lnTo>
                <a:lnTo>
                  <a:pt x="2463292" y="865631"/>
                </a:lnTo>
                <a:lnTo>
                  <a:pt x="144272" y="865631"/>
                </a:lnTo>
                <a:lnTo>
                  <a:pt x="98670" y="858272"/>
                </a:lnTo>
                <a:lnTo>
                  <a:pt x="59066" y="837781"/>
                </a:lnTo>
                <a:lnTo>
                  <a:pt x="27835" y="806543"/>
                </a:lnTo>
                <a:lnTo>
                  <a:pt x="7355" y="766941"/>
                </a:lnTo>
                <a:lnTo>
                  <a:pt x="0" y="721360"/>
                </a:lnTo>
                <a:lnTo>
                  <a:pt x="0" y="144272"/>
                </a:lnTo>
                <a:close/>
              </a:path>
            </a:pathLst>
          </a:custGeom>
          <a:ln w="12192">
            <a:solidFill>
              <a:srgbClr val="FFFFFF"/>
            </a:solidFill>
          </a:ln>
        </p:spPr>
        <p:txBody>
          <a:bodyPr wrap="square" lIns="0" tIns="0" rIns="0" bIns="0" rtlCol="0"/>
          <a:lstStyle/>
          <a:p>
            <a:endParaRPr/>
          </a:p>
        </p:txBody>
      </p:sp>
      <p:sp>
        <p:nvSpPr>
          <p:cNvPr id="8" name="object 8"/>
          <p:cNvSpPr txBox="1"/>
          <p:nvPr/>
        </p:nvSpPr>
        <p:spPr>
          <a:xfrm>
            <a:off x="1311910" y="1197940"/>
            <a:ext cx="1951355" cy="727710"/>
          </a:xfrm>
          <a:prstGeom prst="rect">
            <a:avLst/>
          </a:prstGeom>
        </p:spPr>
        <p:txBody>
          <a:bodyPr vert="horz" wrap="square" lIns="0" tIns="12700" rIns="0" bIns="0" rtlCol="0">
            <a:spAutoFit/>
          </a:bodyPr>
          <a:lstStyle/>
          <a:p>
            <a:pPr algn="ctr">
              <a:lnSpc>
                <a:spcPts val="2760"/>
              </a:lnSpc>
              <a:spcBef>
                <a:spcPts val="100"/>
              </a:spcBef>
            </a:pPr>
            <a:r>
              <a:rPr sz="2400" spc="-80" dirty="0">
                <a:solidFill>
                  <a:srgbClr val="FFFFFF"/>
                </a:solidFill>
                <a:latin typeface="Arial"/>
                <a:cs typeface="Arial"/>
              </a:rPr>
              <a:t>Documentation</a:t>
            </a:r>
            <a:endParaRPr sz="2400">
              <a:latin typeface="Arial"/>
              <a:cs typeface="Arial"/>
            </a:endParaRPr>
          </a:p>
          <a:p>
            <a:pPr algn="ctr">
              <a:lnSpc>
                <a:spcPts val="2760"/>
              </a:lnSpc>
            </a:pPr>
            <a:r>
              <a:rPr sz="2400" spc="-215" dirty="0">
                <a:solidFill>
                  <a:srgbClr val="FFFFFF"/>
                </a:solidFill>
                <a:latin typeface="Arial"/>
                <a:cs typeface="Arial"/>
              </a:rPr>
              <a:t>Lapses</a:t>
            </a:r>
            <a:endParaRPr sz="2400">
              <a:latin typeface="Arial"/>
              <a:cs typeface="Arial"/>
            </a:endParaRPr>
          </a:p>
        </p:txBody>
      </p:sp>
      <p:sp>
        <p:nvSpPr>
          <p:cNvPr id="9" name="object 9"/>
          <p:cNvSpPr/>
          <p:nvPr/>
        </p:nvSpPr>
        <p:spPr>
          <a:xfrm>
            <a:off x="0" y="0"/>
            <a:ext cx="12189460" cy="762000"/>
          </a:xfrm>
          <a:custGeom>
            <a:avLst/>
            <a:gdLst/>
            <a:ahLst/>
            <a:cxnLst/>
            <a:rect l="l" t="t" r="r" b="b"/>
            <a:pathLst>
              <a:path w="12189460" h="762000">
                <a:moveTo>
                  <a:pt x="0" y="762000"/>
                </a:moveTo>
                <a:lnTo>
                  <a:pt x="12188952" y="762000"/>
                </a:lnTo>
                <a:lnTo>
                  <a:pt x="12188952" y="0"/>
                </a:lnTo>
                <a:lnTo>
                  <a:pt x="0" y="0"/>
                </a:lnTo>
                <a:lnTo>
                  <a:pt x="0" y="762000"/>
                </a:lnTo>
                <a:close/>
              </a:path>
            </a:pathLst>
          </a:custGeom>
          <a:solidFill>
            <a:srgbClr val="404040"/>
          </a:solidFill>
        </p:spPr>
        <p:txBody>
          <a:bodyPr wrap="square" lIns="0" tIns="0" rIns="0" bIns="0" rtlCol="0"/>
          <a:lstStyle/>
          <a:p>
            <a:endParaRPr/>
          </a:p>
        </p:txBody>
      </p:sp>
      <p:sp>
        <p:nvSpPr>
          <p:cNvPr id="10" name="object 10"/>
          <p:cNvSpPr txBox="1">
            <a:spLocks noGrp="1"/>
          </p:cNvSpPr>
          <p:nvPr>
            <p:ph type="title"/>
          </p:nvPr>
        </p:nvSpPr>
        <p:spPr>
          <a:xfrm>
            <a:off x="4168902" y="711"/>
            <a:ext cx="5127498" cy="627736"/>
          </a:xfrm>
          <a:prstGeom prst="rect">
            <a:avLst/>
          </a:prstGeom>
        </p:spPr>
        <p:txBody>
          <a:bodyPr vert="horz" wrap="square" lIns="0" tIns="12065" rIns="0" bIns="0" rtlCol="0">
            <a:spAutoFit/>
          </a:bodyPr>
          <a:lstStyle/>
          <a:p>
            <a:pPr marL="12700">
              <a:lnSpc>
                <a:spcPct val="100000"/>
              </a:lnSpc>
              <a:spcBef>
                <a:spcPts val="95"/>
              </a:spcBef>
            </a:pPr>
            <a:r>
              <a:rPr spc="-165" dirty="0"/>
              <a:t>Document</a:t>
            </a:r>
            <a:r>
              <a:rPr spc="-275" dirty="0"/>
              <a:t> </a:t>
            </a:r>
            <a:r>
              <a:rPr spc="-220" dirty="0" smtClean="0"/>
              <a:t>Related</a:t>
            </a:r>
            <a:r>
              <a:rPr lang="en-IN" spc="-220" dirty="0" smtClean="0"/>
              <a:t>-2 / 7</a:t>
            </a:r>
            <a:endParaRPr spc="-220" dirty="0"/>
          </a:p>
        </p:txBody>
      </p:sp>
      <p:sp>
        <p:nvSpPr>
          <p:cNvPr id="11" name="object 11"/>
          <p:cNvSpPr/>
          <p:nvPr/>
        </p:nvSpPr>
        <p:spPr>
          <a:xfrm>
            <a:off x="614172" y="3771900"/>
            <a:ext cx="2935224" cy="2103715"/>
          </a:xfrm>
          <a:prstGeom prst="rect">
            <a:avLst/>
          </a:prstGeom>
          <a:blipFill>
            <a:blip r:embed="rId2" cstate="print"/>
            <a:stretch>
              <a:fillRect/>
            </a:stretch>
          </a:blipFill>
        </p:spPr>
        <p:txBody>
          <a:bodyPr wrap="square" lIns="0" tIns="0" rIns="0" bIns="0" rtlCol="0"/>
          <a:lstStyle/>
          <a:p>
            <a:endParaRPr/>
          </a:p>
        </p:txBody>
      </p:sp>
      <p:sp>
        <p:nvSpPr>
          <p:cNvPr id="12" name="Date Placeholder 11"/>
          <p:cNvSpPr>
            <a:spLocks noGrp="1"/>
          </p:cNvSpPr>
          <p:nvPr>
            <p:ph type="dt" sz="half" idx="6"/>
          </p:nvPr>
        </p:nvSpPr>
        <p:spPr/>
        <p:txBody>
          <a:bodyPr/>
          <a:lstStyle/>
          <a:p>
            <a:r>
              <a:rPr lang="en-US" smtClean="0"/>
              <a:t>01/04/2018 DOON</a:t>
            </a:r>
            <a:endParaRPr lang="en-US"/>
          </a:p>
        </p:txBody>
      </p:sp>
      <p:sp>
        <p:nvSpPr>
          <p:cNvPr id="13" name="Footer Placeholder 12"/>
          <p:cNvSpPr>
            <a:spLocks noGrp="1"/>
          </p:cNvSpPr>
          <p:nvPr>
            <p:ph type="ftr" sz="quarter" idx="5"/>
          </p:nvPr>
        </p:nvSpPr>
        <p:spPr/>
        <p:txBody>
          <a:bodyPr/>
          <a:lstStyle/>
          <a:p>
            <a:r>
              <a:rPr lang="en-IN" smtClean="0"/>
              <a:t>CA Amresh Overview of Bank Audits 18</a:t>
            </a:r>
            <a:endParaRPr lang="en-IN"/>
          </a:p>
        </p:txBody>
      </p:sp>
      <p:sp>
        <p:nvSpPr>
          <p:cNvPr id="14" name="Slide Number Placeholder 13"/>
          <p:cNvSpPr>
            <a:spLocks noGrp="1"/>
          </p:cNvSpPr>
          <p:nvPr>
            <p:ph type="sldNum" sz="quarter" idx="7"/>
          </p:nvPr>
        </p:nvSpPr>
        <p:spPr/>
        <p:txBody>
          <a:bodyPr/>
          <a:lstStyle/>
          <a:p>
            <a:fld id="{B6F15528-21DE-4FAA-801E-634DDDAF4B2B}" type="slidenum">
              <a:rPr lang="en-IN" smtClean="0"/>
              <a:pPr/>
              <a:t>43</a:t>
            </a:fld>
            <a:endParaRPr lang="en-IN"/>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447288" y="1126236"/>
            <a:ext cx="7687309" cy="4950460"/>
          </a:xfrm>
          <a:custGeom>
            <a:avLst/>
            <a:gdLst/>
            <a:ahLst/>
            <a:cxnLst/>
            <a:rect l="l" t="t" r="r" b="b"/>
            <a:pathLst>
              <a:path w="7687309" h="4950460">
                <a:moveTo>
                  <a:pt x="6862063" y="0"/>
                </a:moveTo>
                <a:lnTo>
                  <a:pt x="0" y="0"/>
                </a:lnTo>
                <a:lnTo>
                  <a:pt x="0" y="4949952"/>
                </a:lnTo>
                <a:lnTo>
                  <a:pt x="6862063" y="4949952"/>
                </a:lnTo>
                <a:lnTo>
                  <a:pt x="6910543" y="4948551"/>
                </a:lnTo>
                <a:lnTo>
                  <a:pt x="6958283" y="4944401"/>
                </a:lnTo>
                <a:lnTo>
                  <a:pt x="7005209" y="4937579"/>
                </a:lnTo>
                <a:lnTo>
                  <a:pt x="7051241" y="4928163"/>
                </a:lnTo>
                <a:lnTo>
                  <a:pt x="7096303" y="4916229"/>
                </a:lnTo>
                <a:lnTo>
                  <a:pt x="7140317" y="4901855"/>
                </a:lnTo>
                <a:lnTo>
                  <a:pt x="7183207" y="4885119"/>
                </a:lnTo>
                <a:lnTo>
                  <a:pt x="7224894" y="4866097"/>
                </a:lnTo>
                <a:lnTo>
                  <a:pt x="7265302" y="4844868"/>
                </a:lnTo>
                <a:lnTo>
                  <a:pt x="7304352" y="4821509"/>
                </a:lnTo>
                <a:lnTo>
                  <a:pt x="7341968" y="4796096"/>
                </a:lnTo>
                <a:lnTo>
                  <a:pt x="7378073" y="4768708"/>
                </a:lnTo>
                <a:lnTo>
                  <a:pt x="7412589" y="4739422"/>
                </a:lnTo>
                <a:lnTo>
                  <a:pt x="7445438" y="4708315"/>
                </a:lnTo>
                <a:lnTo>
                  <a:pt x="7476544" y="4675464"/>
                </a:lnTo>
                <a:lnTo>
                  <a:pt x="7505828" y="4640948"/>
                </a:lnTo>
                <a:lnTo>
                  <a:pt x="7533215" y="4604842"/>
                </a:lnTo>
                <a:lnTo>
                  <a:pt x="7558625" y="4567226"/>
                </a:lnTo>
                <a:lnTo>
                  <a:pt x="7581983" y="4528175"/>
                </a:lnTo>
                <a:lnTo>
                  <a:pt x="7603210" y="4487768"/>
                </a:lnTo>
                <a:lnTo>
                  <a:pt x="7622230" y="4446081"/>
                </a:lnTo>
                <a:lnTo>
                  <a:pt x="7638965" y="4403193"/>
                </a:lnTo>
                <a:lnTo>
                  <a:pt x="7653337" y="4359181"/>
                </a:lnTo>
                <a:lnTo>
                  <a:pt x="7665269" y="4314121"/>
                </a:lnTo>
                <a:lnTo>
                  <a:pt x="7674685" y="4268092"/>
                </a:lnTo>
                <a:lnTo>
                  <a:pt x="7681506" y="4221170"/>
                </a:lnTo>
                <a:lnTo>
                  <a:pt x="7685655" y="4173434"/>
                </a:lnTo>
                <a:lnTo>
                  <a:pt x="7687056" y="4124960"/>
                </a:lnTo>
                <a:lnTo>
                  <a:pt x="7687056" y="824991"/>
                </a:lnTo>
                <a:lnTo>
                  <a:pt x="7685655" y="776512"/>
                </a:lnTo>
                <a:lnTo>
                  <a:pt x="7681506" y="728772"/>
                </a:lnTo>
                <a:lnTo>
                  <a:pt x="7674685" y="681846"/>
                </a:lnTo>
                <a:lnTo>
                  <a:pt x="7665269" y="635814"/>
                </a:lnTo>
                <a:lnTo>
                  <a:pt x="7653337" y="590752"/>
                </a:lnTo>
                <a:lnTo>
                  <a:pt x="7638965" y="546738"/>
                </a:lnTo>
                <a:lnTo>
                  <a:pt x="7622230" y="503848"/>
                </a:lnTo>
                <a:lnTo>
                  <a:pt x="7603210" y="462161"/>
                </a:lnTo>
                <a:lnTo>
                  <a:pt x="7581983" y="421753"/>
                </a:lnTo>
                <a:lnTo>
                  <a:pt x="7558625" y="382703"/>
                </a:lnTo>
                <a:lnTo>
                  <a:pt x="7533215" y="345087"/>
                </a:lnTo>
                <a:lnTo>
                  <a:pt x="7505828" y="308982"/>
                </a:lnTo>
                <a:lnTo>
                  <a:pt x="7476544" y="274466"/>
                </a:lnTo>
                <a:lnTo>
                  <a:pt x="7445438" y="241617"/>
                </a:lnTo>
                <a:lnTo>
                  <a:pt x="7412589" y="210511"/>
                </a:lnTo>
                <a:lnTo>
                  <a:pt x="7378073" y="181227"/>
                </a:lnTo>
                <a:lnTo>
                  <a:pt x="7341968" y="153840"/>
                </a:lnTo>
                <a:lnTo>
                  <a:pt x="7304352" y="128430"/>
                </a:lnTo>
                <a:lnTo>
                  <a:pt x="7265302" y="105072"/>
                </a:lnTo>
                <a:lnTo>
                  <a:pt x="7224894" y="83845"/>
                </a:lnTo>
                <a:lnTo>
                  <a:pt x="7183207" y="64825"/>
                </a:lnTo>
                <a:lnTo>
                  <a:pt x="7140317" y="48090"/>
                </a:lnTo>
                <a:lnTo>
                  <a:pt x="7096303" y="33718"/>
                </a:lnTo>
                <a:lnTo>
                  <a:pt x="7051241" y="21786"/>
                </a:lnTo>
                <a:lnTo>
                  <a:pt x="7005209" y="12370"/>
                </a:lnTo>
                <a:lnTo>
                  <a:pt x="6958283" y="5549"/>
                </a:lnTo>
                <a:lnTo>
                  <a:pt x="6910543" y="1400"/>
                </a:lnTo>
                <a:lnTo>
                  <a:pt x="6862063" y="0"/>
                </a:lnTo>
                <a:close/>
              </a:path>
            </a:pathLst>
          </a:custGeom>
          <a:solidFill>
            <a:srgbClr val="F8D6CD">
              <a:alpha val="90194"/>
            </a:srgbClr>
          </a:solidFill>
        </p:spPr>
        <p:txBody>
          <a:bodyPr wrap="square" lIns="0" tIns="0" rIns="0" bIns="0" rtlCol="0"/>
          <a:lstStyle/>
          <a:p>
            <a:endParaRPr/>
          </a:p>
        </p:txBody>
      </p:sp>
      <p:sp>
        <p:nvSpPr>
          <p:cNvPr id="3" name="object 3"/>
          <p:cNvSpPr/>
          <p:nvPr/>
        </p:nvSpPr>
        <p:spPr>
          <a:xfrm>
            <a:off x="3447288" y="1126236"/>
            <a:ext cx="7687309" cy="4950460"/>
          </a:xfrm>
          <a:custGeom>
            <a:avLst/>
            <a:gdLst/>
            <a:ahLst/>
            <a:cxnLst/>
            <a:rect l="l" t="t" r="r" b="b"/>
            <a:pathLst>
              <a:path w="7687309" h="4950460">
                <a:moveTo>
                  <a:pt x="7687056" y="824991"/>
                </a:moveTo>
                <a:lnTo>
                  <a:pt x="7687056" y="4124960"/>
                </a:lnTo>
                <a:lnTo>
                  <a:pt x="7685655" y="4173434"/>
                </a:lnTo>
                <a:lnTo>
                  <a:pt x="7681506" y="4221170"/>
                </a:lnTo>
                <a:lnTo>
                  <a:pt x="7674685" y="4268092"/>
                </a:lnTo>
                <a:lnTo>
                  <a:pt x="7665269" y="4314121"/>
                </a:lnTo>
                <a:lnTo>
                  <a:pt x="7653337" y="4359181"/>
                </a:lnTo>
                <a:lnTo>
                  <a:pt x="7638965" y="4403193"/>
                </a:lnTo>
                <a:lnTo>
                  <a:pt x="7622230" y="4446081"/>
                </a:lnTo>
                <a:lnTo>
                  <a:pt x="7603210" y="4487768"/>
                </a:lnTo>
                <a:lnTo>
                  <a:pt x="7581983" y="4528175"/>
                </a:lnTo>
                <a:lnTo>
                  <a:pt x="7558625" y="4567226"/>
                </a:lnTo>
                <a:lnTo>
                  <a:pt x="7533215" y="4604842"/>
                </a:lnTo>
                <a:lnTo>
                  <a:pt x="7505828" y="4640948"/>
                </a:lnTo>
                <a:lnTo>
                  <a:pt x="7476544" y="4675464"/>
                </a:lnTo>
                <a:lnTo>
                  <a:pt x="7445438" y="4708315"/>
                </a:lnTo>
                <a:lnTo>
                  <a:pt x="7412589" y="4739422"/>
                </a:lnTo>
                <a:lnTo>
                  <a:pt x="7378073" y="4768708"/>
                </a:lnTo>
                <a:lnTo>
                  <a:pt x="7341968" y="4796096"/>
                </a:lnTo>
                <a:lnTo>
                  <a:pt x="7304352" y="4821509"/>
                </a:lnTo>
                <a:lnTo>
                  <a:pt x="7265302" y="4844868"/>
                </a:lnTo>
                <a:lnTo>
                  <a:pt x="7224894" y="4866097"/>
                </a:lnTo>
                <a:lnTo>
                  <a:pt x="7183207" y="4885119"/>
                </a:lnTo>
                <a:lnTo>
                  <a:pt x="7140317" y="4901855"/>
                </a:lnTo>
                <a:lnTo>
                  <a:pt x="7096303" y="4916229"/>
                </a:lnTo>
                <a:lnTo>
                  <a:pt x="7051241" y="4928163"/>
                </a:lnTo>
                <a:lnTo>
                  <a:pt x="7005209" y="4937579"/>
                </a:lnTo>
                <a:lnTo>
                  <a:pt x="6958283" y="4944401"/>
                </a:lnTo>
                <a:lnTo>
                  <a:pt x="6910543" y="4948551"/>
                </a:lnTo>
                <a:lnTo>
                  <a:pt x="6862063" y="4949952"/>
                </a:lnTo>
                <a:lnTo>
                  <a:pt x="0" y="4949952"/>
                </a:lnTo>
                <a:lnTo>
                  <a:pt x="0" y="0"/>
                </a:lnTo>
                <a:lnTo>
                  <a:pt x="6862063" y="0"/>
                </a:lnTo>
                <a:lnTo>
                  <a:pt x="6910543" y="1400"/>
                </a:lnTo>
                <a:lnTo>
                  <a:pt x="6958283" y="5549"/>
                </a:lnTo>
                <a:lnTo>
                  <a:pt x="7005209" y="12370"/>
                </a:lnTo>
                <a:lnTo>
                  <a:pt x="7051241" y="21786"/>
                </a:lnTo>
                <a:lnTo>
                  <a:pt x="7096303" y="33718"/>
                </a:lnTo>
                <a:lnTo>
                  <a:pt x="7140317" y="48090"/>
                </a:lnTo>
                <a:lnTo>
                  <a:pt x="7183207" y="64825"/>
                </a:lnTo>
                <a:lnTo>
                  <a:pt x="7224894" y="83845"/>
                </a:lnTo>
                <a:lnTo>
                  <a:pt x="7265302" y="105072"/>
                </a:lnTo>
                <a:lnTo>
                  <a:pt x="7304352" y="128430"/>
                </a:lnTo>
                <a:lnTo>
                  <a:pt x="7341968" y="153840"/>
                </a:lnTo>
                <a:lnTo>
                  <a:pt x="7378073" y="181227"/>
                </a:lnTo>
                <a:lnTo>
                  <a:pt x="7412589" y="210511"/>
                </a:lnTo>
                <a:lnTo>
                  <a:pt x="7445438" y="241617"/>
                </a:lnTo>
                <a:lnTo>
                  <a:pt x="7476544" y="274466"/>
                </a:lnTo>
                <a:lnTo>
                  <a:pt x="7505828" y="308982"/>
                </a:lnTo>
                <a:lnTo>
                  <a:pt x="7533215" y="345087"/>
                </a:lnTo>
                <a:lnTo>
                  <a:pt x="7558625" y="382703"/>
                </a:lnTo>
                <a:lnTo>
                  <a:pt x="7581983" y="421753"/>
                </a:lnTo>
                <a:lnTo>
                  <a:pt x="7603210" y="462161"/>
                </a:lnTo>
                <a:lnTo>
                  <a:pt x="7622230" y="503848"/>
                </a:lnTo>
                <a:lnTo>
                  <a:pt x="7638965" y="546738"/>
                </a:lnTo>
                <a:lnTo>
                  <a:pt x="7653337" y="590752"/>
                </a:lnTo>
                <a:lnTo>
                  <a:pt x="7665269" y="635814"/>
                </a:lnTo>
                <a:lnTo>
                  <a:pt x="7674685" y="681846"/>
                </a:lnTo>
                <a:lnTo>
                  <a:pt x="7681506" y="728772"/>
                </a:lnTo>
                <a:lnTo>
                  <a:pt x="7685655" y="776512"/>
                </a:lnTo>
                <a:lnTo>
                  <a:pt x="7687056" y="824991"/>
                </a:lnTo>
                <a:close/>
              </a:path>
            </a:pathLst>
          </a:custGeom>
          <a:ln w="12192">
            <a:solidFill>
              <a:srgbClr val="F8D6CD"/>
            </a:solidFill>
          </a:ln>
        </p:spPr>
        <p:txBody>
          <a:bodyPr wrap="square" lIns="0" tIns="0" rIns="0" bIns="0" rtlCol="0"/>
          <a:lstStyle/>
          <a:p>
            <a:endParaRPr/>
          </a:p>
        </p:txBody>
      </p:sp>
      <p:sp>
        <p:nvSpPr>
          <p:cNvPr id="4" name="object 4"/>
          <p:cNvSpPr txBox="1"/>
          <p:nvPr/>
        </p:nvSpPr>
        <p:spPr>
          <a:xfrm>
            <a:off x="3682110" y="1419860"/>
            <a:ext cx="6423660" cy="1978025"/>
          </a:xfrm>
          <a:prstGeom prst="rect">
            <a:avLst/>
          </a:prstGeom>
        </p:spPr>
        <p:txBody>
          <a:bodyPr vert="horz" wrap="square" lIns="0" tIns="36830" rIns="0" bIns="0" rtlCol="0">
            <a:spAutoFit/>
          </a:bodyPr>
          <a:lstStyle/>
          <a:p>
            <a:pPr marL="12700">
              <a:lnSpc>
                <a:spcPct val="100000"/>
              </a:lnSpc>
              <a:spcBef>
                <a:spcPts val="290"/>
              </a:spcBef>
            </a:pPr>
            <a:r>
              <a:rPr sz="2400" b="1" spc="-125" dirty="0">
                <a:latin typeface="Trebuchet MS"/>
                <a:cs typeface="Trebuchet MS"/>
              </a:rPr>
              <a:t>Risk</a:t>
            </a:r>
            <a:endParaRPr sz="2400">
              <a:latin typeface="Trebuchet MS"/>
              <a:cs typeface="Trebuchet MS"/>
            </a:endParaRPr>
          </a:p>
          <a:p>
            <a:pPr marL="12700">
              <a:lnSpc>
                <a:spcPct val="100000"/>
              </a:lnSpc>
              <a:spcBef>
                <a:spcPts val="195"/>
              </a:spcBef>
            </a:pPr>
            <a:r>
              <a:rPr sz="2400" spc="-95" dirty="0">
                <a:latin typeface="Arial"/>
                <a:cs typeface="Arial"/>
              </a:rPr>
              <a:t>Frequent</a:t>
            </a:r>
            <a:r>
              <a:rPr sz="2400" spc="-130" dirty="0">
                <a:latin typeface="Arial"/>
                <a:cs typeface="Arial"/>
              </a:rPr>
              <a:t> </a:t>
            </a:r>
            <a:r>
              <a:rPr sz="2400" spc="-165" dirty="0">
                <a:latin typeface="Arial"/>
                <a:cs typeface="Arial"/>
              </a:rPr>
              <a:t>changes</a:t>
            </a:r>
            <a:endParaRPr sz="2400">
              <a:latin typeface="Arial"/>
              <a:cs typeface="Arial"/>
            </a:endParaRPr>
          </a:p>
          <a:p>
            <a:pPr marL="12700" marR="523875">
              <a:lnSpc>
                <a:spcPct val="106700"/>
              </a:lnSpc>
              <a:spcBef>
                <a:spcPts val="10"/>
              </a:spcBef>
            </a:pPr>
            <a:r>
              <a:rPr sz="2400" spc="-65" dirty="0">
                <a:latin typeface="Arial"/>
                <a:cs typeface="Arial"/>
              </a:rPr>
              <a:t>Inappropriate application </a:t>
            </a:r>
            <a:r>
              <a:rPr sz="2400" spc="-5" dirty="0">
                <a:latin typeface="Arial"/>
                <a:cs typeface="Arial"/>
              </a:rPr>
              <a:t>of </a:t>
            </a:r>
            <a:r>
              <a:rPr sz="2400" spc="-100" dirty="0">
                <a:latin typeface="Arial"/>
                <a:cs typeface="Arial"/>
              </a:rPr>
              <a:t>accounting</a:t>
            </a:r>
            <a:r>
              <a:rPr sz="2400" spc="-360" dirty="0">
                <a:latin typeface="Arial"/>
                <a:cs typeface="Arial"/>
              </a:rPr>
              <a:t> </a:t>
            </a:r>
            <a:r>
              <a:rPr sz="2400" spc="-90" dirty="0">
                <a:latin typeface="Arial"/>
                <a:cs typeface="Arial"/>
              </a:rPr>
              <a:t>policies  </a:t>
            </a:r>
            <a:r>
              <a:rPr sz="2400" spc="-125" dirty="0">
                <a:latin typeface="Arial"/>
                <a:cs typeface="Arial"/>
              </a:rPr>
              <a:t>Unusual </a:t>
            </a:r>
            <a:r>
              <a:rPr sz="2400" spc="-100" dirty="0">
                <a:latin typeface="Arial"/>
                <a:cs typeface="Arial"/>
              </a:rPr>
              <a:t>accounting</a:t>
            </a:r>
            <a:r>
              <a:rPr sz="2400" spc="-125" dirty="0">
                <a:latin typeface="Arial"/>
                <a:cs typeface="Arial"/>
              </a:rPr>
              <a:t> </a:t>
            </a:r>
            <a:r>
              <a:rPr sz="2400" spc="-90" dirty="0">
                <a:latin typeface="Arial"/>
                <a:cs typeface="Arial"/>
              </a:rPr>
              <a:t>policies</a:t>
            </a:r>
            <a:endParaRPr sz="2400">
              <a:latin typeface="Arial"/>
              <a:cs typeface="Arial"/>
            </a:endParaRPr>
          </a:p>
          <a:p>
            <a:pPr marL="12700">
              <a:lnSpc>
                <a:spcPct val="100000"/>
              </a:lnSpc>
              <a:spcBef>
                <a:spcPts val="190"/>
              </a:spcBef>
            </a:pPr>
            <a:r>
              <a:rPr sz="2400" spc="-120" dirty="0">
                <a:latin typeface="Arial"/>
                <a:cs typeface="Arial"/>
              </a:rPr>
              <a:t>Extension </a:t>
            </a:r>
            <a:r>
              <a:rPr sz="2400" spc="-5" dirty="0">
                <a:latin typeface="Arial"/>
                <a:cs typeface="Arial"/>
              </a:rPr>
              <a:t>of </a:t>
            </a:r>
            <a:r>
              <a:rPr sz="2400" spc="-100" dirty="0">
                <a:latin typeface="Arial"/>
                <a:cs typeface="Arial"/>
              </a:rPr>
              <a:t>accounting </a:t>
            </a:r>
            <a:r>
              <a:rPr sz="2400" spc="-55" dirty="0">
                <a:latin typeface="Arial"/>
                <a:cs typeface="Arial"/>
              </a:rPr>
              <a:t>period </a:t>
            </a:r>
            <a:r>
              <a:rPr sz="2400" spc="-10" dirty="0">
                <a:latin typeface="Arial"/>
                <a:cs typeface="Arial"/>
              </a:rPr>
              <a:t>for </a:t>
            </a:r>
            <a:r>
              <a:rPr sz="2400" spc="-45" dirty="0">
                <a:latin typeface="Arial"/>
                <a:cs typeface="Arial"/>
              </a:rPr>
              <a:t>window</a:t>
            </a:r>
            <a:r>
              <a:rPr sz="2400" spc="-470" dirty="0">
                <a:latin typeface="Arial"/>
                <a:cs typeface="Arial"/>
              </a:rPr>
              <a:t> </a:t>
            </a:r>
            <a:r>
              <a:rPr sz="2400" spc="-130" dirty="0">
                <a:latin typeface="Arial"/>
                <a:cs typeface="Arial"/>
              </a:rPr>
              <a:t>dressing</a:t>
            </a:r>
            <a:endParaRPr sz="2400">
              <a:latin typeface="Arial"/>
              <a:cs typeface="Arial"/>
            </a:endParaRPr>
          </a:p>
        </p:txBody>
      </p:sp>
      <p:sp>
        <p:nvSpPr>
          <p:cNvPr id="5" name="object 5"/>
          <p:cNvSpPr txBox="1"/>
          <p:nvPr/>
        </p:nvSpPr>
        <p:spPr>
          <a:xfrm>
            <a:off x="3682110" y="3764407"/>
            <a:ext cx="6724650" cy="1531620"/>
          </a:xfrm>
          <a:prstGeom prst="rect">
            <a:avLst/>
          </a:prstGeom>
        </p:spPr>
        <p:txBody>
          <a:bodyPr vert="horz" wrap="square" lIns="0" tIns="36830" rIns="0" bIns="0" rtlCol="0">
            <a:spAutoFit/>
          </a:bodyPr>
          <a:lstStyle/>
          <a:p>
            <a:pPr marL="12700">
              <a:lnSpc>
                <a:spcPct val="100000"/>
              </a:lnSpc>
              <a:spcBef>
                <a:spcPts val="290"/>
              </a:spcBef>
            </a:pPr>
            <a:r>
              <a:rPr sz="2400" b="1" spc="-114" dirty="0">
                <a:latin typeface="Trebuchet MS"/>
                <a:cs typeface="Trebuchet MS"/>
              </a:rPr>
              <a:t>Audit</a:t>
            </a:r>
            <a:endParaRPr sz="2400">
              <a:latin typeface="Trebuchet MS"/>
              <a:cs typeface="Trebuchet MS"/>
            </a:endParaRPr>
          </a:p>
          <a:p>
            <a:pPr marL="241300" indent="-228600">
              <a:lnSpc>
                <a:spcPct val="100000"/>
              </a:lnSpc>
              <a:spcBef>
                <a:spcPts val="195"/>
              </a:spcBef>
              <a:buChar char="•"/>
              <a:tabLst>
                <a:tab pos="241300" algn="l"/>
              </a:tabLst>
            </a:pPr>
            <a:r>
              <a:rPr sz="2400" spc="-150" dirty="0">
                <a:latin typeface="Arial"/>
                <a:cs typeface="Arial"/>
              </a:rPr>
              <a:t>Review </a:t>
            </a:r>
            <a:r>
              <a:rPr sz="2400" spc="-5" dirty="0">
                <a:latin typeface="Arial"/>
                <a:cs typeface="Arial"/>
              </a:rPr>
              <a:t>of </a:t>
            </a:r>
            <a:r>
              <a:rPr sz="2400" spc="-70" dirty="0">
                <a:latin typeface="Arial"/>
                <a:cs typeface="Arial"/>
              </a:rPr>
              <a:t>financial </a:t>
            </a:r>
            <a:r>
              <a:rPr sz="2400" spc="-90" dirty="0">
                <a:latin typeface="Arial"/>
                <a:cs typeface="Arial"/>
              </a:rPr>
              <a:t>statements </a:t>
            </a:r>
            <a:r>
              <a:rPr sz="2400" spc="-10" dirty="0">
                <a:latin typeface="Arial"/>
                <a:cs typeface="Arial"/>
              </a:rPr>
              <a:t>for </a:t>
            </a:r>
            <a:r>
              <a:rPr sz="2400" spc="-130" dirty="0">
                <a:latin typeface="Arial"/>
                <a:cs typeface="Arial"/>
              </a:rPr>
              <a:t>above</a:t>
            </a:r>
            <a:r>
              <a:rPr sz="2400" spc="-475" dirty="0">
                <a:latin typeface="Arial"/>
                <a:cs typeface="Arial"/>
              </a:rPr>
              <a:t> </a:t>
            </a:r>
            <a:r>
              <a:rPr sz="2400" spc="-70" dirty="0">
                <a:latin typeface="Arial"/>
                <a:cs typeface="Arial"/>
              </a:rPr>
              <a:t>trends</a:t>
            </a:r>
            <a:endParaRPr sz="2400">
              <a:latin typeface="Arial"/>
              <a:cs typeface="Arial"/>
            </a:endParaRPr>
          </a:p>
          <a:p>
            <a:pPr marL="241300" marR="5080" indent="-228600">
              <a:lnSpc>
                <a:spcPts val="2630"/>
              </a:lnSpc>
              <a:spcBef>
                <a:spcPts val="495"/>
              </a:spcBef>
              <a:buChar char="•"/>
              <a:tabLst>
                <a:tab pos="241300" algn="l"/>
              </a:tabLst>
            </a:pPr>
            <a:r>
              <a:rPr sz="2400" spc="-150" dirty="0">
                <a:latin typeface="Arial"/>
                <a:cs typeface="Arial"/>
              </a:rPr>
              <a:t>Compare </a:t>
            </a:r>
            <a:r>
              <a:rPr sz="2400" spc="-60" dirty="0">
                <a:latin typeface="Arial"/>
                <a:cs typeface="Arial"/>
              </a:rPr>
              <a:t>audited </a:t>
            </a:r>
            <a:r>
              <a:rPr sz="2400" spc="-114" dirty="0">
                <a:latin typeface="Arial"/>
                <a:cs typeface="Arial"/>
              </a:rPr>
              <a:t>and </a:t>
            </a:r>
            <a:r>
              <a:rPr sz="2400" spc="-70" dirty="0">
                <a:latin typeface="Arial"/>
                <a:cs typeface="Arial"/>
              </a:rPr>
              <a:t>unaudited </a:t>
            </a:r>
            <a:r>
              <a:rPr sz="2400" spc="-85" dirty="0">
                <a:latin typeface="Arial"/>
                <a:cs typeface="Arial"/>
              </a:rPr>
              <a:t>results </a:t>
            </a:r>
            <a:r>
              <a:rPr sz="2400" spc="-114" dirty="0">
                <a:latin typeface="Arial"/>
                <a:cs typeface="Arial"/>
              </a:rPr>
              <a:t>and</a:t>
            </a:r>
            <a:r>
              <a:rPr sz="2400" spc="-270" dirty="0">
                <a:latin typeface="Arial"/>
                <a:cs typeface="Arial"/>
              </a:rPr>
              <a:t> </a:t>
            </a:r>
            <a:r>
              <a:rPr sz="2400" spc="-70" dirty="0">
                <a:latin typeface="Arial"/>
                <a:cs typeface="Arial"/>
              </a:rPr>
              <a:t>enquire  </a:t>
            </a:r>
            <a:r>
              <a:rPr sz="2400" spc="-125" dirty="0">
                <a:latin typeface="Arial"/>
                <a:cs typeface="Arial"/>
              </a:rPr>
              <a:t>variances</a:t>
            </a:r>
            <a:endParaRPr sz="2400">
              <a:latin typeface="Arial"/>
              <a:cs typeface="Arial"/>
            </a:endParaRPr>
          </a:p>
        </p:txBody>
      </p:sp>
      <p:sp>
        <p:nvSpPr>
          <p:cNvPr id="6" name="object 6"/>
          <p:cNvSpPr/>
          <p:nvPr/>
        </p:nvSpPr>
        <p:spPr>
          <a:xfrm>
            <a:off x="877824" y="1124711"/>
            <a:ext cx="2567940" cy="995680"/>
          </a:xfrm>
          <a:custGeom>
            <a:avLst/>
            <a:gdLst/>
            <a:ahLst/>
            <a:cxnLst/>
            <a:rect l="l" t="t" r="r" b="b"/>
            <a:pathLst>
              <a:path w="2567940" h="995680">
                <a:moveTo>
                  <a:pt x="2402078" y="0"/>
                </a:moveTo>
                <a:lnTo>
                  <a:pt x="165862" y="0"/>
                </a:lnTo>
                <a:lnTo>
                  <a:pt x="121768" y="5927"/>
                </a:lnTo>
                <a:lnTo>
                  <a:pt x="82147" y="22653"/>
                </a:lnTo>
                <a:lnTo>
                  <a:pt x="48579" y="48593"/>
                </a:lnTo>
                <a:lnTo>
                  <a:pt x="22644" y="82164"/>
                </a:lnTo>
                <a:lnTo>
                  <a:pt x="5924" y="121781"/>
                </a:lnTo>
                <a:lnTo>
                  <a:pt x="0" y="165862"/>
                </a:lnTo>
                <a:lnTo>
                  <a:pt x="0" y="829310"/>
                </a:lnTo>
                <a:lnTo>
                  <a:pt x="5924" y="873390"/>
                </a:lnTo>
                <a:lnTo>
                  <a:pt x="22644" y="913007"/>
                </a:lnTo>
                <a:lnTo>
                  <a:pt x="48579" y="946578"/>
                </a:lnTo>
                <a:lnTo>
                  <a:pt x="82147" y="972518"/>
                </a:lnTo>
                <a:lnTo>
                  <a:pt x="121768" y="989244"/>
                </a:lnTo>
                <a:lnTo>
                  <a:pt x="165862" y="995172"/>
                </a:lnTo>
                <a:lnTo>
                  <a:pt x="2402078" y="995172"/>
                </a:lnTo>
                <a:lnTo>
                  <a:pt x="2446158" y="989244"/>
                </a:lnTo>
                <a:lnTo>
                  <a:pt x="2485775" y="972518"/>
                </a:lnTo>
                <a:lnTo>
                  <a:pt x="2519346" y="946578"/>
                </a:lnTo>
                <a:lnTo>
                  <a:pt x="2545286" y="913007"/>
                </a:lnTo>
                <a:lnTo>
                  <a:pt x="2562012" y="873390"/>
                </a:lnTo>
                <a:lnTo>
                  <a:pt x="2567940" y="829310"/>
                </a:lnTo>
                <a:lnTo>
                  <a:pt x="2567940" y="165862"/>
                </a:lnTo>
                <a:lnTo>
                  <a:pt x="2562012" y="121781"/>
                </a:lnTo>
                <a:lnTo>
                  <a:pt x="2545286" y="82164"/>
                </a:lnTo>
                <a:lnTo>
                  <a:pt x="2519346" y="48593"/>
                </a:lnTo>
                <a:lnTo>
                  <a:pt x="2485775" y="22653"/>
                </a:lnTo>
                <a:lnTo>
                  <a:pt x="2446158" y="5927"/>
                </a:lnTo>
                <a:lnTo>
                  <a:pt x="2402078" y="0"/>
                </a:lnTo>
                <a:close/>
              </a:path>
            </a:pathLst>
          </a:custGeom>
          <a:solidFill>
            <a:srgbClr val="EC7C30"/>
          </a:solidFill>
        </p:spPr>
        <p:txBody>
          <a:bodyPr wrap="square" lIns="0" tIns="0" rIns="0" bIns="0" rtlCol="0"/>
          <a:lstStyle/>
          <a:p>
            <a:endParaRPr/>
          </a:p>
        </p:txBody>
      </p:sp>
      <p:sp>
        <p:nvSpPr>
          <p:cNvPr id="7" name="object 7"/>
          <p:cNvSpPr/>
          <p:nvPr/>
        </p:nvSpPr>
        <p:spPr>
          <a:xfrm>
            <a:off x="877824" y="1124711"/>
            <a:ext cx="2567940" cy="995680"/>
          </a:xfrm>
          <a:custGeom>
            <a:avLst/>
            <a:gdLst/>
            <a:ahLst/>
            <a:cxnLst/>
            <a:rect l="l" t="t" r="r" b="b"/>
            <a:pathLst>
              <a:path w="2567940" h="995680">
                <a:moveTo>
                  <a:pt x="0" y="165862"/>
                </a:moveTo>
                <a:lnTo>
                  <a:pt x="5924" y="121781"/>
                </a:lnTo>
                <a:lnTo>
                  <a:pt x="22644" y="82164"/>
                </a:lnTo>
                <a:lnTo>
                  <a:pt x="48579" y="48593"/>
                </a:lnTo>
                <a:lnTo>
                  <a:pt x="82147" y="22653"/>
                </a:lnTo>
                <a:lnTo>
                  <a:pt x="121768" y="5927"/>
                </a:lnTo>
                <a:lnTo>
                  <a:pt x="165862" y="0"/>
                </a:lnTo>
                <a:lnTo>
                  <a:pt x="2402078" y="0"/>
                </a:lnTo>
                <a:lnTo>
                  <a:pt x="2446158" y="5927"/>
                </a:lnTo>
                <a:lnTo>
                  <a:pt x="2485775" y="22653"/>
                </a:lnTo>
                <a:lnTo>
                  <a:pt x="2519346" y="48593"/>
                </a:lnTo>
                <a:lnTo>
                  <a:pt x="2545286" y="82164"/>
                </a:lnTo>
                <a:lnTo>
                  <a:pt x="2562012" y="121781"/>
                </a:lnTo>
                <a:lnTo>
                  <a:pt x="2567940" y="165862"/>
                </a:lnTo>
                <a:lnTo>
                  <a:pt x="2567940" y="829310"/>
                </a:lnTo>
                <a:lnTo>
                  <a:pt x="2562012" y="873390"/>
                </a:lnTo>
                <a:lnTo>
                  <a:pt x="2545286" y="913007"/>
                </a:lnTo>
                <a:lnTo>
                  <a:pt x="2519346" y="946578"/>
                </a:lnTo>
                <a:lnTo>
                  <a:pt x="2485775" y="972518"/>
                </a:lnTo>
                <a:lnTo>
                  <a:pt x="2446158" y="989244"/>
                </a:lnTo>
                <a:lnTo>
                  <a:pt x="2402078" y="995172"/>
                </a:lnTo>
                <a:lnTo>
                  <a:pt x="165862" y="995172"/>
                </a:lnTo>
                <a:lnTo>
                  <a:pt x="121768" y="989244"/>
                </a:lnTo>
                <a:lnTo>
                  <a:pt x="82147" y="972518"/>
                </a:lnTo>
                <a:lnTo>
                  <a:pt x="48579" y="946578"/>
                </a:lnTo>
                <a:lnTo>
                  <a:pt x="22644" y="913007"/>
                </a:lnTo>
                <a:lnTo>
                  <a:pt x="5924" y="873390"/>
                </a:lnTo>
                <a:lnTo>
                  <a:pt x="0" y="829310"/>
                </a:lnTo>
                <a:lnTo>
                  <a:pt x="0" y="165862"/>
                </a:lnTo>
                <a:close/>
              </a:path>
            </a:pathLst>
          </a:custGeom>
          <a:ln w="12192">
            <a:solidFill>
              <a:srgbClr val="FFFFFF"/>
            </a:solidFill>
          </a:ln>
        </p:spPr>
        <p:txBody>
          <a:bodyPr wrap="square" lIns="0" tIns="0" rIns="0" bIns="0" rtlCol="0"/>
          <a:lstStyle/>
          <a:p>
            <a:endParaRPr/>
          </a:p>
        </p:txBody>
      </p:sp>
      <p:sp>
        <p:nvSpPr>
          <p:cNvPr id="8" name="object 8"/>
          <p:cNvSpPr txBox="1"/>
          <p:nvPr/>
        </p:nvSpPr>
        <p:spPr>
          <a:xfrm>
            <a:off x="1457071" y="1222959"/>
            <a:ext cx="1411605" cy="727075"/>
          </a:xfrm>
          <a:prstGeom prst="rect">
            <a:avLst/>
          </a:prstGeom>
        </p:spPr>
        <p:txBody>
          <a:bodyPr vert="horz" wrap="square" lIns="0" tIns="12700" rIns="0" bIns="0" rtlCol="0">
            <a:spAutoFit/>
          </a:bodyPr>
          <a:lstStyle/>
          <a:p>
            <a:pPr algn="ctr">
              <a:lnSpc>
                <a:spcPts val="2760"/>
              </a:lnSpc>
              <a:spcBef>
                <a:spcPts val="100"/>
              </a:spcBef>
            </a:pPr>
            <a:r>
              <a:rPr sz="2400" spc="-204" dirty="0">
                <a:solidFill>
                  <a:srgbClr val="FFFFFF"/>
                </a:solidFill>
                <a:latin typeface="Arial"/>
                <a:cs typeface="Arial"/>
              </a:rPr>
              <a:t>Ac</a:t>
            </a:r>
            <a:r>
              <a:rPr sz="2400" spc="-190" dirty="0">
                <a:solidFill>
                  <a:srgbClr val="FFFFFF"/>
                </a:solidFill>
                <a:latin typeface="Arial"/>
                <a:cs typeface="Arial"/>
              </a:rPr>
              <a:t>c</a:t>
            </a:r>
            <a:r>
              <a:rPr sz="2400" spc="-80" dirty="0">
                <a:solidFill>
                  <a:srgbClr val="FFFFFF"/>
                </a:solidFill>
                <a:latin typeface="Arial"/>
                <a:cs typeface="Arial"/>
              </a:rPr>
              <a:t>o</a:t>
            </a:r>
            <a:r>
              <a:rPr sz="2400" spc="-85" dirty="0">
                <a:solidFill>
                  <a:srgbClr val="FFFFFF"/>
                </a:solidFill>
                <a:latin typeface="Arial"/>
                <a:cs typeface="Arial"/>
              </a:rPr>
              <a:t>u</a:t>
            </a:r>
            <a:r>
              <a:rPr sz="2400" spc="-105" dirty="0">
                <a:solidFill>
                  <a:srgbClr val="FFFFFF"/>
                </a:solidFill>
                <a:latin typeface="Arial"/>
                <a:cs typeface="Arial"/>
              </a:rPr>
              <a:t>n</a:t>
            </a:r>
            <a:r>
              <a:rPr sz="2400" spc="-35" dirty="0">
                <a:solidFill>
                  <a:srgbClr val="FFFFFF"/>
                </a:solidFill>
                <a:latin typeface="Arial"/>
                <a:cs typeface="Arial"/>
              </a:rPr>
              <a:t>ting</a:t>
            </a:r>
            <a:endParaRPr sz="2400">
              <a:latin typeface="Arial"/>
              <a:cs typeface="Arial"/>
            </a:endParaRPr>
          </a:p>
          <a:p>
            <a:pPr algn="ctr">
              <a:lnSpc>
                <a:spcPts val="2760"/>
              </a:lnSpc>
            </a:pPr>
            <a:r>
              <a:rPr sz="2400" spc="-90" dirty="0">
                <a:solidFill>
                  <a:srgbClr val="FFFFFF"/>
                </a:solidFill>
                <a:latin typeface="Arial"/>
                <a:cs typeface="Arial"/>
              </a:rPr>
              <a:t>policies</a:t>
            </a:r>
            <a:endParaRPr sz="2400">
              <a:latin typeface="Arial"/>
              <a:cs typeface="Arial"/>
            </a:endParaRPr>
          </a:p>
        </p:txBody>
      </p:sp>
      <p:sp>
        <p:nvSpPr>
          <p:cNvPr id="9" name="object 9"/>
          <p:cNvSpPr/>
          <p:nvPr/>
        </p:nvSpPr>
        <p:spPr>
          <a:xfrm>
            <a:off x="0" y="0"/>
            <a:ext cx="12189460" cy="762000"/>
          </a:xfrm>
          <a:custGeom>
            <a:avLst/>
            <a:gdLst/>
            <a:ahLst/>
            <a:cxnLst/>
            <a:rect l="l" t="t" r="r" b="b"/>
            <a:pathLst>
              <a:path w="12189460" h="762000">
                <a:moveTo>
                  <a:pt x="0" y="762000"/>
                </a:moveTo>
                <a:lnTo>
                  <a:pt x="12188952" y="762000"/>
                </a:lnTo>
                <a:lnTo>
                  <a:pt x="12188952" y="0"/>
                </a:lnTo>
                <a:lnTo>
                  <a:pt x="0" y="0"/>
                </a:lnTo>
                <a:lnTo>
                  <a:pt x="0" y="762000"/>
                </a:lnTo>
                <a:close/>
              </a:path>
            </a:pathLst>
          </a:custGeom>
          <a:solidFill>
            <a:srgbClr val="404040"/>
          </a:solidFill>
        </p:spPr>
        <p:txBody>
          <a:bodyPr wrap="square" lIns="0" tIns="0" rIns="0" bIns="0" rtlCol="0"/>
          <a:lstStyle/>
          <a:p>
            <a:endParaRPr/>
          </a:p>
        </p:txBody>
      </p:sp>
      <p:sp>
        <p:nvSpPr>
          <p:cNvPr id="10" name="object 10"/>
          <p:cNvSpPr txBox="1">
            <a:spLocks noGrp="1"/>
          </p:cNvSpPr>
          <p:nvPr>
            <p:ph type="title"/>
          </p:nvPr>
        </p:nvSpPr>
        <p:spPr>
          <a:xfrm>
            <a:off x="4168902" y="711"/>
            <a:ext cx="5432298" cy="635000"/>
          </a:xfrm>
          <a:prstGeom prst="rect">
            <a:avLst/>
          </a:prstGeom>
        </p:spPr>
        <p:txBody>
          <a:bodyPr vert="horz" wrap="square" lIns="0" tIns="12065" rIns="0" bIns="0" rtlCol="0">
            <a:spAutoFit/>
          </a:bodyPr>
          <a:lstStyle/>
          <a:p>
            <a:pPr marL="12700">
              <a:lnSpc>
                <a:spcPct val="100000"/>
              </a:lnSpc>
              <a:spcBef>
                <a:spcPts val="95"/>
              </a:spcBef>
            </a:pPr>
            <a:r>
              <a:rPr spc="-165" dirty="0"/>
              <a:t>Document</a:t>
            </a:r>
            <a:r>
              <a:rPr spc="-275" dirty="0"/>
              <a:t> </a:t>
            </a:r>
            <a:r>
              <a:rPr spc="-220" dirty="0" smtClean="0"/>
              <a:t>Related</a:t>
            </a:r>
            <a:r>
              <a:rPr lang="en-IN" spc="-220" dirty="0" smtClean="0"/>
              <a:t>-3/7 </a:t>
            </a:r>
            <a:endParaRPr spc="-220" dirty="0"/>
          </a:p>
        </p:txBody>
      </p:sp>
      <p:sp>
        <p:nvSpPr>
          <p:cNvPr id="11" name="object 11"/>
          <p:cNvSpPr/>
          <p:nvPr/>
        </p:nvSpPr>
        <p:spPr>
          <a:xfrm>
            <a:off x="467868" y="4753530"/>
            <a:ext cx="2863596" cy="1209881"/>
          </a:xfrm>
          <a:prstGeom prst="rect">
            <a:avLst/>
          </a:prstGeom>
          <a:blipFill>
            <a:blip r:embed="rId2" cstate="print"/>
            <a:stretch>
              <a:fillRect/>
            </a:stretch>
          </a:blipFill>
        </p:spPr>
        <p:txBody>
          <a:bodyPr wrap="square" lIns="0" tIns="0" rIns="0" bIns="0" rtlCol="0"/>
          <a:lstStyle/>
          <a:p>
            <a:endParaRPr/>
          </a:p>
        </p:txBody>
      </p:sp>
      <p:sp>
        <p:nvSpPr>
          <p:cNvPr id="12" name="object 12"/>
          <p:cNvSpPr/>
          <p:nvPr/>
        </p:nvSpPr>
        <p:spPr>
          <a:xfrm>
            <a:off x="467868" y="3356022"/>
            <a:ext cx="2863596" cy="1209881"/>
          </a:xfrm>
          <a:prstGeom prst="rect">
            <a:avLst/>
          </a:prstGeom>
          <a:blipFill>
            <a:blip r:embed="rId2" cstate="print"/>
            <a:stretch>
              <a:fillRect/>
            </a:stretch>
          </a:blipFill>
        </p:spPr>
        <p:txBody>
          <a:bodyPr wrap="square" lIns="0" tIns="0" rIns="0" bIns="0" rtlCol="0"/>
          <a:lstStyle/>
          <a:p>
            <a:endParaRPr/>
          </a:p>
        </p:txBody>
      </p:sp>
      <p:sp>
        <p:nvSpPr>
          <p:cNvPr id="13" name="object 13"/>
          <p:cNvSpPr/>
          <p:nvPr/>
        </p:nvSpPr>
        <p:spPr>
          <a:xfrm>
            <a:off x="467868" y="2101595"/>
            <a:ext cx="2863596" cy="1283208"/>
          </a:xfrm>
          <a:prstGeom prst="rect">
            <a:avLst/>
          </a:prstGeom>
          <a:blipFill>
            <a:blip r:embed="rId3" cstate="print"/>
            <a:stretch>
              <a:fillRect/>
            </a:stretch>
          </a:blipFill>
        </p:spPr>
        <p:txBody>
          <a:bodyPr wrap="square" lIns="0" tIns="0" rIns="0" bIns="0" rtlCol="0"/>
          <a:lstStyle/>
          <a:p>
            <a:endParaRPr/>
          </a:p>
        </p:txBody>
      </p:sp>
      <p:sp>
        <p:nvSpPr>
          <p:cNvPr id="14" name="Date Placeholder 13"/>
          <p:cNvSpPr>
            <a:spLocks noGrp="1"/>
          </p:cNvSpPr>
          <p:nvPr>
            <p:ph type="dt" sz="half" idx="6"/>
          </p:nvPr>
        </p:nvSpPr>
        <p:spPr/>
        <p:txBody>
          <a:bodyPr/>
          <a:lstStyle/>
          <a:p>
            <a:r>
              <a:rPr lang="en-US" smtClean="0"/>
              <a:t>01/04/2018 DOON</a:t>
            </a:r>
            <a:endParaRPr lang="en-US"/>
          </a:p>
        </p:txBody>
      </p:sp>
      <p:sp>
        <p:nvSpPr>
          <p:cNvPr id="15" name="Footer Placeholder 14"/>
          <p:cNvSpPr>
            <a:spLocks noGrp="1"/>
          </p:cNvSpPr>
          <p:nvPr>
            <p:ph type="ftr" sz="quarter" idx="5"/>
          </p:nvPr>
        </p:nvSpPr>
        <p:spPr/>
        <p:txBody>
          <a:bodyPr/>
          <a:lstStyle/>
          <a:p>
            <a:r>
              <a:rPr lang="en-IN" smtClean="0"/>
              <a:t>CA Amresh Overview of Bank Audits 18</a:t>
            </a:r>
            <a:endParaRPr lang="en-IN"/>
          </a:p>
        </p:txBody>
      </p:sp>
      <p:sp>
        <p:nvSpPr>
          <p:cNvPr id="16" name="Slide Number Placeholder 15"/>
          <p:cNvSpPr>
            <a:spLocks noGrp="1"/>
          </p:cNvSpPr>
          <p:nvPr>
            <p:ph type="sldNum" sz="quarter" idx="7"/>
          </p:nvPr>
        </p:nvSpPr>
        <p:spPr/>
        <p:txBody>
          <a:bodyPr/>
          <a:lstStyle/>
          <a:p>
            <a:fld id="{B6F15528-21DE-4FAA-801E-634DDDAF4B2B}" type="slidenum">
              <a:rPr lang="en-IN" smtClean="0"/>
              <a:pPr/>
              <a:t>44</a:t>
            </a:fld>
            <a:endParaRPr lang="en-IN"/>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582923" y="1126236"/>
            <a:ext cx="7954009" cy="4837430"/>
          </a:xfrm>
          <a:custGeom>
            <a:avLst/>
            <a:gdLst/>
            <a:ahLst/>
            <a:cxnLst/>
            <a:rect l="l" t="t" r="r" b="b"/>
            <a:pathLst>
              <a:path w="7954009" h="4837430">
                <a:moveTo>
                  <a:pt x="7147559" y="0"/>
                </a:moveTo>
                <a:lnTo>
                  <a:pt x="0" y="0"/>
                </a:lnTo>
                <a:lnTo>
                  <a:pt x="0" y="4837176"/>
                </a:lnTo>
                <a:lnTo>
                  <a:pt x="7147559" y="4837176"/>
                </a:lnTo>
                <a:lnTo>
                  <a:pt x="7194931" y="4835807"/>
                </a:lnTo>
                <a:lnTo>
                  <a:pt x="7241581" y="4831751"/>
                </a:lnTo>
                <a:lnTo>
                  <a:pt x="7287435" y="4825085"/>
                </a:lnTo>
                <a:lnTo>
                  <a:pt x="7332417" y="4815883"/>
                </a:lnTo>
                <a:lnTo>
                  <a:pt x="7376451" y="4804220"/>
                </a:lnTo>
                <a:lnTo>
                  <a:pt x="7419461" y="4790174"/>
                </a:lnTo>
                <a:lnTo>
                  <a:pt x="7461373" y="4773819"/>
                </a:lnTo>
                <a:lnTo>
                  <a:pt x="7502109" y="4755231"/>
                </a:lnTo>
                <a:lnTo>
                  <a:pt x="7541596" y="4734485"/>
                </a:lnTo>
                <a:lnTo>
                  <a:pt x="7579757" y="4711657"/>
                </a:lnTo>
                <a:lnTo>
                  <a:pt x="7616517" y="4686823"/>
                </a:lnTo>
                <a:lnTo>
                  <a:pt x="7651799" y="4660059"/>
                </a:lnTo>
                <a:lnTo>
                  <a:pt x="7685529" y="4631440"/>
                </a:lnTo>
                <a:lnTo>
                  <a:pt x="7717631" y="4601041"/>
                </a:lnTo>
                <a:lnTo>
                  <a:pt x="7748029" y="4568939"/>
                </a:lnTo>
                <a:lnTo>
                  <a:pt x="7776647" y="4535208"/>
                </a:lnTo>
                <a:lnTo>
                  <a:pt x="7803411" y="4499926"/>
                </a:lnTo>
                <a:lnTo>
                  <a:pt x="7828243" y="4463166"/>
                </a:lnTo>
                <a:lnTo>
                  <a:pt x="7851070" y="4425005"/>
                </a:lnTo>
                <a:lnTo>
                  <a:pt x="7871815" y="4385518"/>
                </a:lnTo>
                <a:lnTo>
                  <a:pt x="7890402" y="4344782"/>
                </a:lnTo>
                <a:lnTo>
                  <a:pt x="7906757" y="4302871"/>
                </a:lnTo>
                <a:lnTo>
                  <a:pt x="7920802" y="4259861"/>
                </a:lnTo>
                <a:lnTo>
                  <a:pt x="7932464" y="4215829"/>
                </a:lnTo>
                <a:lnTo>
                  <a:pt x="7941666" y="4170849"/>
                </a:lnTo>
                <a:lnTo>
                  <a:pt x="7948332" y="4124997"/>
                </a:lnTo>
                <a:lnTo>
                  <a:pt x="7952387" y="4078348"/>
                </a:lnTo>
                <a:lnTo>
                  <a:pt x="7953756" y="4030979"/>
                </a:lnTo>
                <a:lnTo>
                  <a:pt x="7953756" y="806196"/>
                </a:lnTo>
                <a:lnTo>
                  <a:pt x="7952387" y="758824"/>
                </a:lnTo>
                <a:lnTo>
                  <a:pt x="7948332" y="712174"/>
                </a:lnTo>
                <a:lnTo>
                  <a:pt x="7941666" y="666320"/>
                </a:lnTo>
                <a:lnTo>
                  <a:pt x="7932464" y="621338"/>
                </a:lnTo>
                <a:lnTo>
                  <a:pt x="7920802" y="577304"/>
                </a:lnTo>
                <a:lnTo>
                  <a:pt x="7906757" y="534294"/>
                </a:lnTo>
                <a:lnTo>
                  <a:pt x="7890402" y="492382"/>
                </a:lnTo>
                <a:lnTo>
                  <a:pt x="7871815" y="451646"/>
                </a:lnTo>
                <a:lnTo>
                  <a:pt x="7851070" y="412159"/>
                </a:lnTo>
                <a:lnTo>
                  <a:pt x="7828243" y="373998"/>
                </a:lnTo>
                <a:lnTo>
                  <a:pt x="7803411" y="337238"/>
                </a:lnTo>
                <a:lnTo>
                  <a:pt x="7776647" y="301956"/>
                </a:lnTo>
                <a:lnTo>
                  <a:pt x="7748029" y="268226"/>
                </a:lnTo>
                <a:lnTo>
                  <a:pt x="7717631" y="236124"/>
                </a:lnTo>
                <a:lnTo>
                  <a:pt x="7685529" y="205726"/>
                </a:lnTo>
                <a:lnTo>
                  <a:pt x="7651799" y="177108"/>
                </a:lnTo>
                <a:lnTo>
                  <a:pt x="7616517" y="150344"/>
                </a:lnTo>
                <a:lnTo>
                  <a:pt x="7579757" y="125512"/>
                </a:lnTo>
                <a:lnTo>
                  <a:pt x="7541596" y="102685"/>
                </a:lnTo>
                <a:lnTo>
                  <a:pt x="7502109" y="81940"/>
                </a:lnTo>
                <a:lnTo>
                  <a:pt x="7461373" y="63353"/>
                </a:lnTo>
                <a:lnTo>
                  <a:pt x="7419461" y="46998"/>
                </a:lnTo>
                <a:lnTo>
                  <a:pt x="7376451" y="32953"/>
                </a:lnTo>
                <a:lnTo>
                  <a:pt x="7332417" y="21291"/>
                </a:lnTo>
                <a:lnTo>
                  <a:pt x="7287435" y="12089"/>
                </a:lnTo>
                <a:lnTo>
                  <a:pt x="7241581" y="5423"/>
                </a:lnTo>
                <a:lnTo>
                  <a:pt x="7194931" y="1368"/>
                </a:lnTo>
                <a:lnTo>
                  <a:pt x="7147559" y="0"/>
                </a:lnTo>
                <a:close/>
              </a:path>
            </a:pathLst>
          </a:custGeom>
          <a:solidFill>
            <a:srgbClr val="D4E2CF">
              <a:alpha val="90194"/>
            </a:srgbClr>
          </a:solidFill>
        </p:spPr>
        <p:txBody>
          <a:bodyPr wrap="square" lIns="0" tIns="0" rIns="0" bIns="0" rtlCol="0"/>
          <a:lstStyle/>
          <a:p>
            <a:endParaRPr/>
          </a:p>
        </p:txBody>
      </p:sp>
      <p:sp>
        <p:nvSpPr>
          <p:cNvPr id="3" name="object 3"/>
          <p:cNvSpPr/>
          <p:nvPr/>
        </p:nvSpPr>
        <p:spPr>
          <a:xfrm>
            <a:off x="3582923" y="1126236"/>
            <a:ext cx="7954009" cy="4837430"/>
          </a:xfrm>
          <a:custGeom>
            <a:avLst/>
            <a:gdLst/>
            <a:ahLst/>
            <a:cxnLst/>
            <a:rect l="l" t="t" r="r" b="b"/>
            <a:pathLst>
              <a:path w="7954009" h="4837430">
                <a:moveTo>
                  <a:pt x="7953756" y="806196"/>
                </a:moveTo>
                <a:lnTo>
                  <a:pt x="7953756" y="4030979"/>
                </a:lnTo>
                <a:lnTo>
                  <a:pt x="7952387" y="4078348"/>
                </a:lnTo>
                <a:lnTo>
                  <a:pt x="7948332" y="4124997"/>
                </a:lnTo>
                <a:lnTo>
                  <a:pt x="7941666" y="4170849"/>
                </a:lnTo>
                <a:lnTo>
                  <a:pt x="7932464" y="4215829"/>
                </a:lnTo>
                <a:lnTo>
                  <a:pt x="7920802" y="4259861"/>
                </a:lnTo>
                <a:lnTo>
                  <a:pt x="7906757" y="4302871"/>
                </a:lnTo>
                <a:lnTo>
                  <a:pt x="7890402" y="4344782"/>
                </a:lnTo>
                <a:lnTo>
                  <a:pt x="7871815" y="4385518"/>
                </a:lnTo>
                <a:lnTo>
                  <a:pt x="7851070" y="4425005"/>
                </a:lnTo>
                <a:lnTo>
                  <a:pt x="7828243" y="4463166"/>
                </a:lnTo>
                <a:lnTo>
                  <a:pt x="7803411" y="4499926"/>
                </a:lnTo>
                <a:lnTo>
                  <a:pt x="7776647" y="4535208"/>
                </a:lnTo>
                <a:lnTo>
                  <a:pt x="7748029" y="4568939"/>
                </a:lnTo>
                <a:lnTo>
                  <a:pt x="7717631" y="4601041"/>
                </a:lnTo>
                <a:lnTo>
                  <a:pt x="7685529" y="4631440"/>
                </a:lnTo>
                <a:lnTo>
                  <a:pt x="7651799" y="4660059"/>
                </a:lnTo>
                <a:lnTo>
                  <a:pt x="7616517" y="4686823"/>
                </a:lnTo>
                <a:lnTo>
                  <a:pt x="7579757" y="4711657"/>
                </a:lnTo>
                <a:lnTo>
                  <a:pt x="7541596" y="4734485"/>
                </a:lnTo>
                <a:lnTo>
                  <a:pt x="7502109" y="4755231"/>
                </a:lnTo>
                <a:lnTo>
                  <a:pt x="7461373" y="4773819"/>
                </a:lnTo>
                <a:lnTo>
                  <a:pt x="7419461" y="4790174"/>
                </a:lnTo>
                <a:lnTo>
                  <a:pt x="7376451" y="4804220"/>
                </a:lnTo>
                <a:lnTo>
                  <a:pt x="7332417" y="4815883"/>
                </a:lnTo>
                <a:lnTo>
                  <a:pt x="7287435" y="4825085"/>
                </a:lnTo>
                <a:lnTo>
                  <a:pt x="7241581" y="4831751"/>
                </a:lnTo>
                <a:lnTo>
                  <a:pt x="7194931" y="4835807"/>
                </a:lnTo>
                <a:lnTo>
                  <a:pt x="7147559" y="4837176"/>
                </a:lnTo>
                <a:lnTo>
                  <a:pt x="0" y="4837176"/>
                </a:lnTo>
                <a:lnTo>
                  <a:pt x="0" y="0"/>
                </a:lnTo>
                <a:lnTo>
                  <a:pt x="7147559" y="0"/>
                </a:lnTo>
                <a:lnTo>
                  <a:pt x="7194931" y="1368"/>
                </a:lnTo>
                <a:lnTo>
                  <a:pt x="7241581" y="5423"/>
                </a:lnTo>
                <a:lnTo>
                  <a:pt x="7287435" y="12089"/>
                </a:lnTo>
                <a:lnTo>
                  <a:pt x="7332417" y="21291"/>
                </a:lnTo>
                <a:lnTo>
                  <a:pt x="7376451" y="32953"/>
                </a:lnTo>
                <a:lnTo>
                  <a:pt x="7419461" y="46998"/>
                </a:lnTo>
                <a:lnTo>
                  <a:pt x="7461373" y="63353"/>
                </a:lnTo>
                <a:lnTo>
                  <a:pt x="7502109" y="81940"/>
                </a:lnTo>
                <a:lnTo>
                  <a:pt x="7541596" y="102685"/>
                </a:lnTo>
                <a:lnTo>
                  <a:pt x="7579757" y="125512"/>
                </a:lnTo>
                <a:lnTo>
                  <a:pt x="7616517" y="150344"/>
                </a:lnTo>
                <a:lnTo>
                  <a:pt x="7651799" y="177108"/>
                </a:lnTo>
                <a:lnTo>
                  <a:pt x="7685529" y="205726"/>
                </a:lnTo>
                <a:lnTo>
                  <a:pt x="7717631" y="236124"/>
                </a:lnTo>
                <a:lnTo>
                  <a:pt x="7748029" y="268226"/>
                </a:lnTo>
                <a:lnTo>
                  <a:pt x="7776647" y="301956"/>
                </a:lnTo>
                <a:lnTo>
                  <a:pt x="7803411" y="337238"/>
                </a:lnTo>
                <a:lnTo>
                  <a:pt x="7828243" y="373998"/>
                </a:lnTo>
                <a:lnTo>
                  <a:pt x="7851070" y="412159"/>
                </a:lnTo>
                <a:lnTo>
                  <a:pt x="7871815" y="451646"/>
                </a:lnTo>
                <a:lnTo>
                  <a:pt x="7890402" y="492382"/>
                </a:lnTo>
                <a:lnTo>
                  <a:pt x="7906757" y="534294"/>
                </a:lnTo>
                <a:lnTo>
                  <a:pt x="7920802" y="577304"/>
                </a:lnTo>
                <a:lnTo>
                  <a:pt x="7932464" y="621338"/>
                </a:lnTo>
                <a:lnTo>
                  <a:pt x="7941666" y="666320"/>
                </a:lnTo>
                <a:lnTo>
                  <a:pt x="7948332" y="712174"/>
                </a:lnTo>
                <a:lnTo>
                  <a:pt x="7952387" y="758824"/>
                </a:lnTo>
                <a:lnTo>
                  <a:pt x="7953756" y="806196"/>
                </a:lnTo>
                <a:close/>
              </a:path>
            </a:pathLst>
          </a:custGeom>
          <a:ln w="12192">
            <a:solidFill>
              <a:srgbClr val="D4E2CF"/>
            </a:solidFill>
          </a:ln>
        </p:spPr>
        <p:txBody>
          <a:bodyPr wrap="square" lIns="0" tIns="0" rIns="0" bIns="0" rtlCol="0"/>
          <a:lstStyle/>
          <a:p>
            <a:endParaRPr/>
          </a:p>
        </p:txBody>
      </p:sp>
      <p:sp>
        <p:nvSpPr>
          <p:cNvPr id="4" name="object 4"/>
          <p:cNvSpPr/>
          <p:nvPr/>
        </p:nvSpPr>
        <p:spPr>
          <a:xfrm>
            <a:off x="925067" y="1124711"/>
            <a:ext cx="2656840" cy="1329055"/>
          </a:xfrm>
          <a:custGeom>
            <a:avLst/>
            <a:gdLst/>
            <a:ahLst/>
            <a:cxnLst/>
            <a:rect l="l" t="t" r="r" b="b"/>
            <a:pathLst>
              <a:path w="2656840" h="1329055">
                <a:moveTo>
                  <a:pt x="2434844" y="0"/>
                </a:moveTo>
                <a:lnTo>
                  <a:pt x="221487" y="0"/>
                </a:lnTo>
                <a:lnTo>
                  <a:pt x="176849" y="4500"/>
                </a:lnTo>
                <a:lnTo>
                  <a:pt x="135274" y="17408"/>
                </a:lnTo>
                <a:lnTo>
                  <a:pt x="97651" y="37832"/>
                </a:lnTo>
                <a:lnTo>
                  <a:pt x="64871" y="64881"/>
                </a:lnTo>
                <a:lnTo>
                  <a:pt x="37826" y="97662"/>
                </a:lnTo>
                <a:lnTo>
                  <a:pt x="17405" y="135284"/>
                </a:lnTo>
                <a:lnTo>
                  <a:pt x="4499" y="176857"/>
                </a:lnTo>
                <a:lnTo>
                  <a:pt x="0" y="221487"/>
                </a:lnTo>
                <a:lnTo>
                  <a:pt x="0" y="1107439"/>
                </a:lnTo>
                <a:lnTo>
                  <a:pt x="4499" y="1152070"/>
                </a:lnTo>
                <a:lnTo>
                  <a:pt x="17405" y="1193643"/>
                </a:lnTo>
                <a:lnTo>
                  <a:pt x="37826" y="1231265"/>
                </a:lnTo>
                <a:lnTo>
                  <a:pt x="64871" y="1264046"/>
                </a:lnTo>
                <a:lnTo>
                  <a:pt x="97651" y="1291095"/>
                </a:lnTo>
                <a:lnTo>
                  <a:pt x="135274" y="1311519"/>
                </a:lnTo>
                <a:lnTo>
                  <a:pt x="176849" y="1324427"/>
                </a:lnTo>
                <a:lnTo>
                  <a:pt x="221487" y="1328927"/>
                </a:lnTo>
                <a:lnTo>
                  <a:pt x="2434844" y="1328927"/>
                </a:lnTo>
                <a:lnTo>
                  <a:pt x="2479474" y="1324427"/>
                </a:lnTo>
                <a:lnTo>
                  <a:pt x="2521047" y="1311519"/>
                </a:lnTo>
                <a:lnTo>
                  <a:pt x="2558669" y="1291095"/>
                </a:lnTo>
                <a:lnTo>
                  <a:pt x="2591450" y="1264046"/>
                </a:lnTo>
                <a:lnTo>
                  <a:pt x="2618499" y="1231265"/>
                </a:lnTo>
                <a:lnTo>
                  <a:pt x="2638923" y="1193643"/>
                </a:lnTo>
                <a:lnTo>
                  <a:pt x="2651831" y="1152070"/>
                </a:lnTo>
                <a:lnTo>
                  <a:pt x="2656332" y="1107439"/>
                </a:lnTo>
                <a:lnTo>
                  <a:pt x="2656332" y="221487"/>
                </a:lnTo>
                <a:lnTo>
                  <a:pt x="2651831" y="176857"/>
                </a:lnTo>
                <a:lnTo>
                  <a:pt x="2638923" y="135284"/>
                </a:lnTo>
                <a:lnTo>
                  <a:pt x="2618499" y="97662"/>
                </a:lnTo>
                <a:lnTo>
                  <a:pt x="2591450" y="64881"/>
                </a:lnTo>
                <a:lnTo>
                  <a:pt x="2558669" y="37832"/>
                </a:lnTo>
                <a:lnTo>
                  <a:pt x="2521047" y="17408"/>
                </a:lnTo>
                <a:lnTo>
                  <a:pt x="2479474" y="4500"/>
                </a:lnTo>
                <a:lnTo>
                  <a:pt x="2434844" y="0"/>
                </a:lnTo>
                <a:close/>
              </a:path>
            </a:pathLst>
          </a:custGeom>
          <a:solidFill>
            <a:srgbClr val="6FAC46">
              <a:alpha val="90194"/>
            </a:srgbClr>
          </a:solidFill>
        </p:spPr>
        <p:txBody>
          <a:bodyPr wrap="square" lIns="0" tIns="0" rIns="0" bIns="0" rtlCol="0"/>
          <a:lstStyle/>
          <a:p>
            <a:endParaRPr/>
          </a:p>
        </p:txBody>
      </p:sp>
      <p:sp>
        <p:nvSpPr>
          <p:cNvPr id="5" name="object 5"/>
          <p:cNvSpPr/>
          <p:nvPr/>
        </p:nvSpPr>
        <p:spPr>
          <a:xfrm>
            <a:off x="925067" y="1124711"/>
            <a:ext cx="2656840" cy="1329055"/>
          </a:xfrm>
          <a:custGeom>
            <a:avLst/>
            <a:gdLst/>
            <a:ahLst/>
            <a:cxnLst/>
            <a:rect l="l" t="t" r="r" b="b"/>
            <a:pathLst>
              <a:path w="2656840" h="1329055">
                <a:moveTo>
                  <a:pt x="0" y="221487"/>
                </a:moveTo>
                <a:lnTo>
                  <a:pt x="4499" y="176857"/>
                </a:lnTo>
                <a:lnTo>
                  <a:pt x="17405" y="135284"/>
                </a:lnTo>
                <a:lnTo>
                  <a:pt x="37826" y="97662"/>
                </a:lnTo>
                <a:lnTo>
                  <a:pt x="64871" y="64881"/>
                </a:lnTo>
                <a:lnTo>
                  <a:pt x="97651" y="37832"/>
                </a:lnTo>
                <a:lnTo>
                  <a:pt x="135274" y="17408"/>
                </a:lnTo>
                <a:lnTo>
                  <a:pt x="176849" y="4500"/>
                </a:lnTo>
                <a:lnTo>
                  <a:pt x="221487" y="0"/>
                </a:lnTo>
                <a:lnTo>
                  <a:pt x="2434844" y="0"/>
                </a:lnTo>
                <a:lnTo>
                  <a:pt x="2479474" y="4500"/>
                </a:lnTo>
                <a:lnTo>
                  <a:pt x="2521047" y="17408"/>
                </a:lnTo>
                <a:lnTo>
                  <a:pt x="2558669" y="37832"/>
                </a:lnTo>
                <a:lnTo>
                  <a:pt x="2591450" y="64881"/>
                </a:lnTo>
                <a:lnTo>
                  <a:pt x="2618499" y="97662"/>
                </a:lnTo>
                <a:lnTo>
                  <a:pt x="2638923" y="135284"/>
                </a:lnTo>
                <a:lnTo>
                  <a:pt x="2651831" y="176857"/>
                </a:lnTo>
                <a:lnTo>
                  <a:pt x="2656332" y="221487"/>
                </a:lnTo>
                <a:lnTo>
                  <a:pt x="2656332" y="1107439"/>
                </a:lnTo>
                <a:lnTo>
                  <a:pt x="2651831" y="1152070"/>
                </a:lnTo>
                <a:lnTo>
                  <a:pt x="2638923" y="1193643"/>
                </a:lnTo>
                <a:lnTo>
                  <a:pt x="2618499" y="1231265"/>
                </a:lnTo>
                <a:lnTo>
                  <a:pt x="2591450" y="1264046"/>
                </a:lnTo>
                <a:lnTo>
                  <a:pt x="2558669" y="1291095"/>
                </a:lnTo>
                <a:lnTo>
                  <a:pt x="2521047" y="1311519"/>
                </a:lnTo>
                <a:lnTo>
                  <a:pt x="2479474" y="1324427"/>
                </a:lnTo>
                <a:lnTo>
                  <a:pt x="2434844" y="1328927"/>
                </a:lnTo>
                <a:lnTo>
                  <a:pt x="221487" y="1328927"/>
                </a:lnTo>
                <a:lnTo>
                  <a:pt x="176849" y="1324427"/>
                </a:lnTo>
                <a:lnTo>
                  <a:pt x="135274" y="1311519"/>
                </a:lnTo>
                <a:lnTo>
                  <a:pt x="97651" y="1291095"/>
                </a:lnTo>
                <a:lnTo>
                  <a:pt x="64871" y="1264046"/>
                </a:lnTo>
                <a:lnTo>
                  <a:pt x="37826" y="1231265"/>
                </a:lnTo>
                <a:lnTo>
                  <a:pt x="17405" y="1193643"/>
                </a:lnTo>
                <a:lnTo>
                  <a:pt x="4499" y="1152070"/>
                </a:lnTo>
                <a:lnTo>
                  <a:pt x="0" y="1107439"/>
                </a:lnTo>
                <a:lnTo>
                  <a:pt x="0" y="221487"/>
                </a:lnTo>
                <a:close/>
              </a:path>
            </a:pathLst>
          </a:custGeom>
          <a:ln w="12192">
            <a:solidFill>
              <a:srgbClr val="FFFFFF"/>
            </a:solidFill>
          </a:ln>
        </p:spPr>
        <p:txBody>
          <a:bodyPr wrap="square" lIns="0" tIns="0" rIns="0" bIns="0" rtlCol="0"/>
          <a:lstStyle/>
          <a:p>
            <a:endParaRPr/>
          </a:p>
        </p:txBody>
      </p:sp>
      <p:sp>
        <p:nvSpPr>
          <p:cNvPr id="6" name="object 6"/>
          <p:cNvSpPr txBox="1"/>
          <p:nvPr/>
        </p:nvSpPr>
        <p:spPr>
          <a:xfrm>
            <a:off x="1558797" y="1390269"/>
            <a:ext cx="8524875" cy="3068320"/>
          </a:xfrm>
          <a:prstGeom prst="rect">
            <a:avLst/>
          </a:prstGeom>
        </p:spPr>
        <p:txBody>
          <a:bodyPr vert="horz" wrap="square" lIns="0" tIns="48895" rIns="0" bIns="0" rtlCol="0">
            <a:spAutoFit/>
          </a:bodyPr>
          <a:lstStyle/>
          <a:p>
            <a:pPr marL="144780" marR="7139305" indent="-132715">
              <a:lnSpc>
                <a:spcPts val="2640"/>
              </a:lnSpc>
              <a:spcBef>
                <a:spcPts val="385"/>
              </a:spcBef>
            </a:pPr>
            <a:r>
              <a:rPr sz="2400" spc="-215" dirty="0">
                <a:solidFill>
                  <a:srgbClr val="FFFFFF"/>
                </a:solidFill>
                <a:latin typeface="Arial"/>
                <a:cs typeface="Arial"/>
              </a:rPr>
              <a:t>Co</a:t>
            </a:r>
            <a:r>
              <a:rPr sz="2400" spc="-210" dirty="0">
                <a:solidFill>
                  <a:srgbClr val="FFFFFF"/>
                </a:solidFill>
                <a:latin typeface="Arial"/>
                <a:cs typeface="Arial"/>
              </a:rPr>
              <a:t>n</a:t>
            </a:r>
            <a:r>
              <a:rPr sz="2400" spc="-30" dirty="0">
                <a:solidFill>
                  <a:srgbClr val="FFFFFF"/>
                </a:solidFill>
                <a:latin typeface="Arial"/>
                <a:cs typeface="Arial"/>
              </a:rPr>
              <a:t>tin</a:t>
            </a:r>
            <a:r>
              <a:rPr sz="2400" spc="-75" dirty="0">
                <a:solidFill>
                  <a:srgbClr val="FFFFFF"/>
                </a:solidFill>
                <a:latin typeface="Arial"/>
                <a:cs typeface="Arial"/>
              </a:rPr>
              <a:t>g</a:t>
            </a:r>
            <a:r>
              <a:rPr sz="2400" spc="-110" dirty="0">
                <a:solidFill>
                  <a:srgbClr val="FFFFFF"/>
                </a:solidFill>
                <a:latin typeface="Arial"/>
                <a:cs typeface="Arial"/>
              </a:rPr>
              <a:t>e</a:t>
            </a:r>
            <a:r>
              <a:rPr sz="2400" spc="-130" dirty="0">
                <a:solidFill>
                  <a:srgbClr val="FFFFFF"/>
                </a:solidFill>
                <a:latin typeface="Arial"/>
                <a:cs typeface="Arial"/>
              </a:rPr>
              <a:t>n</a:t>
            </a:r>
            <a:r>
              <a:rPr sz="2400" spc="135" dirty="0">
                <a:solidFill>
                  <a:srgbClr val="FFFFFF"/>
                </a:solidFill>
                <a:latin typeface="Arial"/>
                <a:cs typeface="Arial"/>
              </a:rPr>
              <a:t>t  </a:t>
            </a:r>
            <a:r>
              <a:rPr sz="2400" spc="-40" dirty="0">
                <a:solidFill>
                  <a:srgbClr val="FFFFFF"/>
                </a:solidFill>
                <a:latin typeface="Arial"/>
                <a:cs typeface="Arial"/>
              </a:rPr>
              <a:t>liabilities</a:t>
            </a:r>
            <a:endParaRPr sz="2400">
              <a:latin typeface="Arial"/>
              <a:cs typeface="Arial"/>
            </a:endParaRPr>
          </a:p>
          <a:p>
            <a:pPr marL="2272030">
              <a:lnSpc>
                <a:spcPct val="100000"/>
              </a:lnSpc>
              <a:spcBef>
                <a:spcPts val="570"/>
              </a:spcBef>
            </a:pPr>
            <a:r>
              <a:rPr sz="2400" b="1" spc="-125" dirty="0">
                <a:latin typeface="Trebuchet MS"/>
                <a:cs typeface="Trebuchet MS"/>
              </a:rPr>
              <a:t>Risk</a:t>
            </a:r>
            <a:endParaRPr sz="2400">
              <a:latin typeface="Trebuchet MS"/>
              <a:cs typeface="Trebuchet MS"/>
            </a:endParaRPr>
          </a:p>
          <a:p>
            <a:pPr marL="2500630" marR="5080" indent="-228600">
              <a:lnSpc>
                <a:spcPts val="2640"/>
              </a:lnSpc>
              <a:spcBef>
                <a:spcPts val="480"/>
              </a:spcBef>
            </a:pPr>
            <a:r>
              <a:rPr sz="2400" spc="-114" dirty="0">
                <a:latin typeface="Arial"/>
                <a:cs typeface="Arial"/>
              </a:rPr>
              <a:t>Crystallised </a:t>
            </a:r>
            <a:r>
              <a:rPr sz="2400" spc="-40" dirty="0">
                <a:latin typeface="Arial"/>
                <a:cs typeface="Arial"/>
              </a:rPr>
              <a:t>liabilities </a:t>
            </a:r>
            <a:r>
              <a:rPr sz="2400" spc="-110" dirty="0">
                <a:latin typeface="Arial"/>
                <a:cs typeface="Arial"/>
              </a:rPr>
              <a:t>shown </a:t>
            </a:r>
            <a:r>
              <a:rPr sz="2400" spc="-225" dirty="0">
                <a:latin typeface="Arial"/>
                <a:cs typeface="Arial"/>
              </a:rPr>
              <a:t>as </a:t>
            </a:r>
            <a:r>
              <a:rPr sz="2400" spc="-65" dirty="0">
                <a:latin typeface="Arial"/>
                <a:cs typeface="Arial"/>
              </a:rPr>
              <a:t>contingent </a:t>
            </a:r>
            <a:r>
              <a:rPr sz="2400" spc="-60" dirty="0">
                <a:latin typeface="Arial"/>
                <a:cs typeface="Arial"/>
              </a:rPr>
              <a:t>thereby  </a:t>
            </a:r>
            <a:r>
              <a:rPr sz="2400" spc="-85" dirty="0">
                <a:latin typeface="Arial"/>
                <a:cs typeface="Arial"/>
              </a:rPr>
              <a:t>presenting </a:t>
            </a:r>
            <a:r>
              <a:rPr sz="2400" spc="-190" dirty="0">
                <a:latin typeface="Arial"/>
                <a:cs typeface="Arial"/>
              </a:rPr>
              <a:t>a </a:t>
            </a:r>
            <a:r>
              <a:rPr sz="2400" spc="-25" dirty="0">
                <a:latin typeface="Arial"/>
                <a:cs typeface="Arial"/>
              </a:rPr>
              <a:t>better </a:t>
            </a:r>
            <a:r>
              <a:rPr sz="2400" spc="-50" dirty="0">
                <a:latin typeface="Arial"/>
                <a:cs typeface="Arial"/>
              </a:rPr>
              <a:t>than </a:t>
            </a:r>
            <a:r>
              <a:rPr sz="2400" spc="-80" dirty="0">
                <a:latin typeface="Arial"/>
                <a:cs typeface="Arial"/>
              </a:rPr>
              <a:t>actual </a:t>
            </a:r>
            <a:r>
              <a:rPr sz="2400" spc="-70" dirty="0">
                <a:latin typeface="Arial"/>
                <a:cs typeface="Arial"/>
              </a:rPr>
              <a:t>financial</a:t>
            </a:r>
            <a:r>
              <a:rPr sz="2400" spc="-365" dirty="0">
                <a:latin typeface="Arial"/>
                <a:cs typeface="Arial"/>
              </a:rPr>
              <a:t> </a:t>
            </a:r>
            <a:r>
              <a:rPr sz="2400" spc="-50" dirty="0">
                <a:latin typeface="Arial"/>
                <a:cs typeface="Arial"/>
              </a:rPr>
              <a:t>position</a:t>
            </a:r>
            <a:endParaRPr sz="2400">
              <a:latin typeface="Arial"/>
              <a:cs typeface="Arial"/>
            </a:endParaRPr>
          </a:p>
          <a:p>
            <a:pPr>
              <a:lnSpc>
                <a:spcPct val="100000"/>
              </a:lnSpc>
              <a:spcBef>
                <a:spcPts val="10"/>
              </a:spcBef>
            </a:pPr>
            <a:endParaRPr sz="2800">
              <a:latin typeface="Times New Roman"/>
              <a:cs typeface="Times New Roman"/>
            </a:endParaRPr>
          </a:p>
          <a:p>
            <a:pPr marL="2272030">
              <a:lnSpc>
                <a:spcPct val="100000"/>
              </a:lnSpc>
            </a:pPr>
            <a:r>
              <a:rPr sz="2400" b="1" spc="-114" dirty="0">
                <a:latin typeface="Trebuchet MS"/>
                <a:cs typeface="Trebuchet MS"/>
              </a:rPr>
              <a:t>Audit</a:t>
            </a:r>
            <a:endParaRPr sz="2400">
              <a:latin typeface="Trebuchet MS"/>
              <a:cs typeface="Trebuchet MS"/>
            </a:endParaRPr>
          </a:p>
          <a:p>
            <a:pPr marL="2500630" indent="-228600">
              <a:lnSpc>
                <a:spcPct val="100000"/>
              </a:lnSpc>
              <a:spcBef>
                <a:spcPts val="190"/>
              </a:spcBef>
              <a:buChar char="•"/>
              <a:tabLst>
                <a:tab pos="2501265" algn="l"/>
              </a:tabLst>
            </a:pPr>
            <a:r>
              <a:rPr sz="2400" spc="-150" dirty="0">
                <a:latin typeface="Arial"/>
                <a:cs typeface="Arial"/>
              </a:rPr>
              <a:t>Review </a:t>
            </a:r>
            <a:r>
              <a:rPr sz="2400" spc="-5" dirty="0">
                <a:latin typeface="Arial"/>
                <a:cs typeface="Arial"/>
              </a:rPr>
              <a:t>of </a:t>
            </a:r>
            <a:r>
              <a:rPr sz="2400" spc="-50" dirty="0">
                <a:latin typeface="Arial"/>
                <a:cs typeface="Arial"/>
              </a:rPr>
              <a:t>all </a:t>
            </a:r>
            <a:r>
              <a:rPr sz="2400" spc="-114" dirty="0">
                <a:latin typeface="Arial"/>
                <a:cs typeface="Arial"/>
              </a:rPr>
              <a:t>claims </a:t>
            </a:r>
            <a:r>
              <a:rPr sz="2400" spc="-10" dirty="0">
                <a:latin typeface="Arial"/>
                <a:cs typeface="Arial"/>
              </a:rPr>
              <a:t>not </a:t>
            </a:r>
            <a:r>
              <a:rPr sz="2400" spc="-110" dirty="0">
                <a:latin typeface="Arial"/>
                <a:cs typeface="Arial"/>
              </a:rPr>
              <a:t>acknowledged </a:t>
            </a:r>
            <a:r>
              <a:rPr sz="2400" spc="-225" dirty="0">
                <a:latin typeface="Arial"/>
                <a:cs typeface="Arial"/>
              </a:rPr>
              <a:t>as</a:t>
            </a:r>
            <a:r>
              <a:rPr sz="2400" spc="-470" dirty="0">
                <a:latin typeface="Arial"/>
                <a:cs typeface="Arial"/>
              </a:rPr>
              <a:t> </a:t>
            </a:r>
            <a:r>
              <a:rPr sz="2400" spc="-90" dirty="0">
                <a:latin typeface="Arial"/>
                <a:cs typeface="Arial"/>
              </a:rPr>
              <a:t>debts</a:t>
            </a:r>
            <a:endParaRPr sz="2400">
              <a:latin typeface="Arial"/>
              <a:cs typeface="Arial"/>
            </a:endParaRPr>
          </a:p>
        </p:txBody>
      </p:sp>
      <p:sp>
        <p:nvSpPr>
          <p:cNvPr id="7" name="object 7"/>
          <p:cNvSpPr/>
          <p:nvPr/>
        </p:nvSpPr>
        <p:spPr>
          <a:xfrm>
            <a:off x="0" y="0"/>
            <a:ext cx="12189460" cy="762000"/>
          </a:xfrm>
          <a:custGeom>
            <a:avLst/>
            <a:gdLst/>
            <a:ahLst/>
            <a:cxnLst/>
            <a:rect l="l" t="t" r="r" b="b"/>
            <a:pathLst>
              <a:path w="12189460" h="762000">
                <a:moveTo>
                  <a:pt x="0" y="762000"/>
                </a:moveTo>
                <a:lnTo>
                  <a:pt x="12188952" y="762000"/>
                </a:lnTo>
                <a:lnTo>
                  <a:pt x="12188952" y="0"/>
                </a:lnTo>
                <a:lnTo>
                  <a:pt x="0" y="0"/>
                </a:lnTo>
                <a:lnTo>
                  <a:pt x="0" y="762000"/>
                </a:lnTo>
                <a:close/>
              </a:path>
            </a:pathLst>
          </a:custGeom>
          <a:solidFill>
            <a:srgbClr val="404040"/>
          </a:solidFill>
        </p:spPr>
        <p:txBody>
          <a:bodyPr wrap="square" lIns="0" tIns="0" rIns="0" bIns="0" rtlCol="0"/>
          <a:lstStyle/>
          <a:p>
            <a:endParaRPr/>
          </a:p>
        </p:txBody>
      </p:sp>
      <p:sp>
        <p:nvSpPr>
          <p:cNvPr id="8" name="object 8"/>
          <p:cNvSpPr txBox="1">
            <a:spLocks noGrp="1"/>
          </p:cNvSpPr>
          <p:nvPr>
            <p:ph type="title"/>
          </p:nvPr>
        </p:nvSpPr>
        <p:spPr>
          <a:xfrm>
            <a:off x="4168902" y="711"/>
            <a:ext cx="5051298" cy="635000"/>
          </a:xfrm>
          <a:prstGeom prst="rect">
            <a:avLst/>
          </a:prstGeom>
        </p:spPr>
        <p:txBody>
          <a:bodyPr vert="horz" wrap="square" lIns="0" tIns="12065" rIns="0" bIns="0" rtlCol="0">
            <a:spAutoFit/>
          </a:bodyPr>
          <a:lstStyle/>
          <a:p>
            <a:pPr marL="12700">
              <a:lnSpc>
                <a:spcPct val="100000"/>
              </a:lnSpc>
              <a:spcBef>
                <a:spcPts val="95"/>
              </a:spcBef>
            </a:pPr>
            <a:r>
              <a:rPr spc="-165" dirty="0"/>
              <a:t>Document</a:t>
            </a:r>
            <a:r>
              <a:rPr spc="-275" dirty="0"/>
              <a:t> </a:t>
            </a:r>
            <a:r>
              <a:rPr spc="-220" dirty="0" smtClean="0"/>
              <a:t>Related</a:t>
            </a:r>
            <a:r>
              <a:rPr lang="en-IN" spc="-220" dirty="0" smtClean="0"/>
              <a:t>-4/7</a:t>
            </a:r>
            <a:endParaRPr spc="-220" dirty="0"/>
          </a:p>
        </p:txBody>
      </p:sp>
      <p:sp>
        <p:nvSpPr>
          <p:cNvPr id="9" name="object 9"/>
          <p:cNvSpPr/>
          <p:nvPr/>
        </p:nvSpPr>
        <p:spPr>
          <a:xfrm>
            <a:off x="393191" y="3110483"/>
            <a:ext cx="3176016" cy="2118360"/>
          </a:xfrm>
          <a:prstGeom prst="rect">
            <a:avLst/>
          </a:prstGeom>
          <a:blipFill>
            <a:blip r:embed="rId2" cstate="print"/>
            <a:stretch>
              <a:fillRect/>
            </a:stretch>
          </a:blipFill>
        </p:spPr>
        <p:txBody>
          <a:bodyPr wrap="square" lIns="0" tIns="0" rIns="0" bIns="0" rtlCol="0"/>
          <a:lstStyle/>
          <a:p>
            <a:endParaRPr/>
          </a:p>
        </p:txBody>
      </p:sp>
      <p:sp>
        <p:nvSpPr>
          <p:cNvPr id="10" name="Date Placeholder 9"/>
          <p:cNvSpPr>
            <a:spLocks noGrp="1"/>
          </p:cNvSpPr>
          <p:nvPr>
            <p:ph type="dt" sz="half" idx="6"/>
          </p:nvPr>
        </p:nvSpPr>
        <p:spPr/>
        <p:txBody>
          <a:bodyPr/>
          <a:lstStyle/>
          <a:p>
            <a:r>
              <a:rPr lang="en-US" smtClean="0"/>
              <a:t>01/04/2018 DOON</a:t>
            </a:r>
            <a:endParaRPr lang="en-US"/>
          </a:p>
        </p:txBody>
      </p:sp>
      <p:sp>
        <p:nvSpPr>
          <p:cNvPr id="11" name="Footer Placeholder 10"/>
          <p:cNvSpPr>
            <a:spLocks noGrp="1"/>
          </p:cNvSpPr>
          <p:nvPr>
            <p:ph type="ftr" sz="quarter" idx="5"/>
          </p:nvPr>
        </p:nvSpPr>
        <p:spPr/>
        <p:txBody>
          <a:bodyPr/>
          <a:lstStyle/>
          <a:p>
            <a:r>
              <a:rPr lang="en-IN" smtClean="0"/>
              <a:t>CA Amresh Overview of Bank Audits 18</a:t>
            </a:r>
            <a:endParaRPr lang="en-IN"/>
          </a:p>
        </p:txBody>
      </p:sp>
      <p:sp>
        <p:nvSpPr>
          <p:cNvPr id="12" name="Slide Number Placeholder 11"/>
          <p:cNvSpPr>
            <a:spLocks noGrp="1"/>
          </p:cNvSpPr>
          <p:nvPr>
            <p:ph type="sldNum" sz="quarter" idx="7"/>
          </p:nvPr>
        </p:nvSpPr>
        <p:spPr/>
        <p:txBody>
          <a:bodyPr/>
          <a:lstStyle/>
          <a:p>
            <a:fld id="{B6F15528-21DE-4FAA-801E-634DDDAF4B2B}" type="slidenum">
              <a:rPr lang="en-IN" smtClean="0"/>
              <a:pPr/>
              <a:t>45</a:t>
            </a:fld>
            <a:endParaRPr lang="en-IN"/>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49752" y="1126236"/>
            <a:ext cx="7893050" cy="4993005"/>
          </a:xfrm>
          <a:custGeom>
            <a:avLst/>
            <a:gdLst/>
            <a:ahLst/>
            <a:cxnLst/>
            <a:rect l="l" t="t" r="r" b="b"/>
            <a:pathLst>
              <a:path w="7893050" h="4993005">
                <a:moveTo>
                  <a:pt x="7060692" y="0"/>
                </a:moveTo>
                <a:lnTo>
                  <a:pt x="0" y="0"/>
                </a:lnTo>
                <a:lnTo>
                  <a:pt x="0" y="4992624"/>
                </a:lnTo>
                <a:lnTo>
                  <a:pt x="7060692" y="4992624"/>
                </a:lnTo>
                <a:lnTo>
                  <a:pt x="7109589" y="4991211"/>
                </a:lnTo>
                <a:lnTo>
                  <a:pt x="7157743" y="4987025"/>
                </a:lnTo>
                <a:lnTo>
                  <a:pt x="7205073" y="4980144"/>
                </a:lnTo>
                <a:lnTo>
                  <a:pt x="7251503" y="4970647"/>
                </a:lnTo>
                <a:lnTo>
                  <a:pt x="7296953" y="4958610"/>
                </a:lnTo>
                <a:lnTo>
                  <a:pt x="7341348" y="4944112"/>
                </a:lnTo>
                <a:lnTo>
                  <a:pt x="7384607" y="4927231"/>
                </a:lnTo>
                <a:lnTo>
                  <a:pt x="7426654" y="4908046"/>
                </a:lnTo>
                <a:lnTo>
                  <a:pt x="7467410" y="4886634"/>
                </a:lnTo>
                <a:lnTo>
                  <a:pt x="7506797" y="4863073"/>
                </a:lnTo>
                <a:lnTo>
                  <a:pt x="7544737" y="4837441"/>
                </a:lnTo>
                <a:lnTo>
                  <a:pt x="7581153" y="4809817"/>
                </a:lnTo>
                <a:lnTo>
                  <a:pt x="7615966" y="4780278"/>
                </a:lnTo>
                <a:lnTo>
                  <a:pt x="7649098" y="4748903"/>
                </a:lnTo>
                <a:lnTo>
                  <a:pt x="7680472" y="4715769"/>
                </a:lnTo>
                <a:lnTo>
                  <a:pt x="7710009" y="4680954"/>
                </a:lnTo>
                <a:lnTo>
                  <a:pt x="7737631" y="4644538"/>
                </a:lnTo>
                <a:lnTo>
                  <a:pt x="7763260" y="4606597"/>
                </a:lnTo>
                <a:lnTo>
                  <a:pt x="7786819" y="4567209"/>
                </a:lnTo>
                <a:lnTo>
                  <a:pt x="7808229" y="4526454"/>
                </a:lnTo>
                <a:lnTo>
                  <a:pt x="7827412" y="4484408"/>
                </a:lnTo>
                <a:lnTo>
                  <a:pt x="7844291" y="4441150"/>
                </a:lnTo>
                <a:lnTo>
                  <a:pt x="7858787" y="4396758"/>
                </a:lnTo>
                <a:lnTo>
                  <a:pt x="7870822" y="4351311"/>
                </a:lnTo>
                <a:lnTo>
                  <a:pt x="7880318" y="4304885"/>
                </a:lnTo>
                <a:lnTo>
                  <a:pt x="7887198" y="4257559"/>
                </a:lnTo>
                <a:lnTo>
                  <a:pt x="7891383" y="4209411"/>
                </a:lnTo>
                <a:lnTo>
                  <a:pt x="7892796" y="4160520"/>
                </a:lnTo>
                <a:lnTo>
                  <a:pt x="7892796" y="832103"/>
                </a:lnTo>
                <a:lnTo>
                  <a:pt x="7891383" y="783206"/>
                </a:lnTo>
                <a:lnTo>
                  <a:pt x="7887198" y="735052"/>
                </a:lnTo>
                <a:lnTo>
                  <a:pt x="7880318" y="687722"/>
                </a:lnTo>
                <a:lnTo>
                  <a:pt x="7870822" y="641292"/>
                </a:lnTo>
                <a:lnTo>
                  <a:pt x="7858787" y="595842"/>
                </a:lnTo>
                <a:lnTo>
                  <a:pt x="7844291" y="551447"/>
                </a:lnTo>
                <a:lnTo>
                  <a:pt x="7827412" y="508188"/>
                </a:lnTo>
                <a:lnTo>
                  <a:pt x="7808229" y="466141"/>
                </a:lnTo>
                <a:lnTo>
                  <a:pt x="7786819" y="425385"/>
                </a:lnTo>
                <a:lnTo>
                  <a:pt x="7763260" y="385998"/>
                </a:lnTo>
                <a:lnTo>
                  <a:pt x="7737631" y="348058"/>
                </a:lnTo>
                <a:lnTo>
                  <a:pt x="7710009" y="311642"/>
                </a:lnTo>
                <a:lnTo>
                  <a:pt x="7680472" y="276829"/>
                </a:lnTo>
                <a:lnTo>
                  <a:pt x="7649098" y="243697"/>
                </a:lnTo>
                <a:lnTo>
                  <a:pt x="7615966" y="212323"/>
                </a:lnTo>
                <a:lnTo>
                  <a:pt x="7581153" y="182786"/>
                </a:lnTo>
                <a:lnTo>
                  <a:pt x="7544737" y="155164"/>
                </a:lnTo>
                <a:lnTo>
                  <a:pt x="7506797" y="129535"/>
                </a:lnTo>
                <a:lnTo>
                  <a:pt x="7467410" y="105976"/>
                </a:lnTo>
                <a:lnTo>
                  <a:pt x="7426654" y="84566"/>
                </a:lnTo>
                <a:lnTo>
                  <a:pt x="7384607" y="65383"/>
                </a:lnTo>
                <a:lnTo>
                  <a:pt x="7341348" y="48504"/>
                </a:lnTo>
                <a:lnTo>
                  <a:pt x="7296953" y="34008"/>
                </a:lnTo>
                <a:lnTo>
                  <a:pt x="7251503" y="21973"/>
                </a:lnTo>
                <a:lnTo>
                  <a:pt x="7205073" y="12477"/>
                </a:lnTo>
                <a:lnTo>
                  <a:pt x="7157743" y="5597"/>
                </a:lnTo>
                <a:lnTo>
                  <a:pt x="7109589" y="1412"/>
                </a:lnTo>
                <a:lnTo>
                  <a:pt x="7060692" y="0"/>
                </a:lnTo>
                <a:close/>
              </a:path>
            </a:pathLst>
          </a:custGeom>
          <a:solidFill>
            <a:srgbClr val="D2DEEE">
              <a:alpha val="90194"/>
            </a:srgbClr>
          </a:solidFill>
        </p:spPr>
        <p:txBody>
          <a:bodyPr wrap="square" lIns="0" tIns="0" rIns="0" bIns="0" rtlCol="0"/>
          <a:lstStyle/>
          <a:p>
            <a:endParaRPr/>
          </a:p>
        </p:txBody>
      </p:sp>
      <p:sp>
        <p:nvSpPr>
          <p:cNvPr id="3" name="object 3"/>
          <p:cNvSpPr/>
          <p:nvPr/>
        </p:nvSpPr>
        <p:spPr>
          <a:xfrm>
            <a:off x="3349752" y="1126236"/>
            <a:ext cx="7893050" cy="4993005"/>
          </a:xfrm>
          <a:custGeom>
            <a:avLst/>
            <a:gdLst/>
            <a:ahLst/>
            <a:cxnLst/>
            <a:rect l="l" t="t" r="r" b="b"/>
            <a:pathLst>
              <a:path w="7893050" h="4993005">
                <a:moveTo>
                  <a:pt x="7892796" y="832103"/>
                </a:moveTo>
                <a:lnTo>
                  <a:pt x="7892796" y="4160520"/>
                </a:lnTo>
                <a:lnTo>
                  <a:pt x="7891383" y="4209411"/>
                </a:lnTo>
                <a:lnTo>
                  <a:pt x="7887198" y="4257559"/>
                </a:lnTo>
                <a:lnTo>
                  <a:pt x="7880318" y="4304885"/>
                </a:lnTo>
                <a:lnTo>
                  <a:pt x="7870822" y="4351311"/>
                </a:lnTo>
                <a:lnTo>
                  <a:pt x="7858787" y="4396758"/>
                </a:lnTo>
                <a:lnTo>
                  <a:pt x="7844291" y="4441150"/>
                </a:lnTo>
                <a:lnTo>
                  <a:pt x="7827412" y="4484408"/>
                </a:lnTo>
                <a:lnTo>
                  <a:pt x="7808229" y="4526454"/>
                </a:lnTo>
                <a:lnTo>
                  <a:pt x="7786819" y="4567209"/>
                </a:lnTo>
                <a:lnTo>
                  <a:pt x="7763260" y="4606597"/>
                </a:lnTo>
                <a:lnTo>
                  <a:pt x="7737631" y="4644538"/>
                </a:lnTo>
                <a:lnTo>
                  <a:pt x="7710009" y="4680954"/>
                </a:lnTo>
                <a:lnTo>
                  <a:pt x="7680472" y="4715769"/>
                </a:lnTo>
                <a:lnTo>
                  <a:pt x="7649098" y="4748903"/>
                </a:lnTo>
                <a:lnTo>
                  <a:pt x="7615966" y="4780278"/>
                </a:lnTo>
                <a:lnTo>
                  <a:pt x="7581153" y="4809817"/>
                </a:lnTo>
                <a:lnTo>
                  <a:pt x="7544737" y="4837441"/>
                </a:lnTo>
                <a:lnTo>
                  <a:pt x="7506797" y="4863073"/>
                </a:lnTo>
                <a:lnTo>
                  <a:pt x="7467410" y="4886634"/>
                </a:lnTo>
                <a:lnTo>
                  <a:pt x="7426654" y="4908046"/>
                </a:lnTo>
                <a:lnTo>
                  <a:pt x="7384607" y="4927231"/>
                </a:lnTo>
                <a:lnTo>
                  <a:pt x="7341348" y="4944112"/>
                </a:lnTo>
                <a:lnTo>
                  <a:pt x="7296953" y="4958610"/>
                </a:lnTo>
                <a:lnTo>
                  <a:pt x="7251503" y="4970647"/>
                </a:lnTo>
                <a:lnTo>
                  <a:pt x="7205073" y="4980144"/>
                </a:lnTo>
                <a:lnTo>
                  <a:pt x="7157743" y="4987025"/>
                </a:lnTo>
                <a:lnTo>
                  <a:pt x="7109589" y="4991211"/>
                </a:lnTo>
                <a:lnTo>
                  <a:pt x="7060692" y="4992624"/>
                </a:lnTo>
                <a:lnTo>
                  <a:pt x="0" y="4992624"/>
                </a:lnTo>
                <a:lnTo>
                  <a:pt x="0" y="0"/>
                </a:lnTo>
                <a:lnTo>
                  <a:pt x="7060692" y="0"/>
                </a:lnTo>
                <a:lnTo>
                  <a:pt x="7109589" y="1412"/>
                </a:lnTo>
                <a:lnTo>
                  <a:pt x="7157743" y="5597"/>
                </a:lnTo>
                <a:lnTo>
                  <a:pt x="7205073" y="12477"/>
                </a:lnTo>
                <a:lnTo>
                  <a:pt x="7251503" y="21973"/>
                </a:lnTo>
                <a:lnTo>
                  <a:pt x="7296953" y="34008"/>
                </a:lnTo>
                <a:lnTo>
                  <a:pt x="7341348" y="48504"/>
                </a:lnTo>
                <a:lnTo>
                  <a:pt x="7384607" y="65383"/>
                </a:lnTo>
                <a:lnTo>
                  <a:pt x="7426654" y="84566"/>
                </a:lnTo>
                <a:lnTo>
                  <a:pt x="7467410" y="105976"/>
                </a:lnTo>
                <a:lnTo>
                  <a:pt x="7506797" y="129535"/>
                </a:lnTo>
                <a:lnTo>
                  <a:pt x="7544737" y="155164"/>
                </a:lnTo>
                <a:lnTo>
                  <a:pt x="7581153" y="182786"/>
                </a:lnTo>
                <a:lnTo>
                  <a:pt x="7615966" y="212323"/>
                </a:lnTo>
                <a:lnTo>
                  <a:pt x="7649098" y="243697"/>
                </a:lnTo>
                <a:lnTo>
                  <a:pt x="7680472" y="276829"/>
                </a:lnTo>
                <a:lnTo>
                  <a:pt x="7710009" y="311642"/>
                </a:lnTo>
                <a:lnTo>
                  <a:pt x="7737631" y="348058"/>
                </a:lnTo>
                <a:lnTo>
                  <a:pt x="7763260" y="385998"/>
                </a:lnTo>
                <a:lnTo>
                  <a:pt x="7786819" y="425385"/>
                </a:lnTo>
                <a:lnTo>
                  <a:pt x="7808229" y="466141"/>
                </a:lnTo>
                <a:lnTo>
                  <a:pt x="7827412" y="508188"/>
                </a:lnTo>
                <a:lnTo>
                  <a:pt x="7844291" y="551447"/>
                </a:lnTo>
                <a:lnTo>
                  <a:pt x="7858787" y="595842"/>
                </a:lnTo>
                <a:lnTo>
                  <a:pt x="7870822" y="641292"/>
                </a:lnTo>
                <a:lnTo>
                  <a:pt x="7880318" y="687722"/>
                </a:lnTo>
                <a:lnTo>
                  <a:pt x="7887198" y="735052"/>
                </a:lnTo>
                <a:lnTo>
                  <a:pt x="7891383" y="783206"/>
                </a:lnTo>
                <a:lnTo>
                  <a:pt x="7892796" y="832103"/>
                </a:lnTo>
                <a:close/>
              </a:path>
            </a:pathLst>
          </a:custGeom>
          <a:ln w="12192">
            <a:solidFill>
              <a:srgbClr val="D2DEEE"/>
            </a:solidFill>
          </a:ln>
        </p:spPr>
        <p:txBody>
          <a:bodyPr wrap="square" lIns="0" tIns="0" rIns="0" bIns="0" rtlCol="0"/>
          <a:lstStyle/>
          <a:p>
            <a:endParaRPr/>
          </a:p>
        </p:txBody>
      </p:sp>
      <p:sp>
        <p:nvSpPr>
          <p:cNvPr id="4" name="object 4"/>
          <p:cNvSpPr/>
          <p:nvPr/>
        </p:nvSpPr>
        <p:spPr>
          <a:xfrm>
            <a:off x="713231" y="1124711"/>
            <a:ext cx="2635250" cy="1454150"/>
          </a:xfrm>
          <a:custGeom>
            <a:avLst/>
            <a:gdLst/>
            <a:ahLst/>
            <a:cxnLst/>
            <a:rect l="l" t="t" r="r" b="b"/>
            <a:pathLst>
              <a:path w="2635250" h="1454150">
                <a:moveTo>
                  <a:pt x="2392680" y="0"/>
                </a:moveTo>
                <a:lnTo>
                  <a:pt x="242315" y="0"/>
                </a:lnTo>
                <a:lnTo>
                  <a:pt x="193483" y="4921"/>
                </a:lnTo>
                <a:lnTo>
                  <a:pt x="147998" y="19038"/>
                </a:lnTo>
                <a:lnTo>
                  <a:pt x="106838" y="41375"/>
                </a:lnTo>
                <a:lnTo>
                  <a:pt x="70975" y="70961"/>
                </a:lnTo>
                <a:lnTo>
                  <a:pt x="41385" y="106821"/>
                </a:lnTo>
                <a:lnTo>
                  <a:pt x="19043" y="147982"/>
                </a:lnTo>
                <a:lnTo>
                  <a:pt x="4923" y="193472"/>
                </a:lnTo>
                <a:lnTo>
                  <a:pt x="0" y="242315"/>
                </a:lnTo>
                <a:lnTo>
                  <a:pt x="0" y="1211579"/>
                </a:lnTo>
                <a:lnTo>
                  <a:pt x="4923" y="1260423"/>
                </a:lnTo>
                <a:lnTo>
                  <a:pt x="19043" y="1305913"/>
                </a:lnTo>
                <a:lnTo>
                  <a:pt x="41385" y="1347074"/>
                </a:lnTo>
                <a:lnTo>
                  <a:pt x="70975" y="1382934"/>
                </a:lnTo>
                <a:lnTo>
                  <a:pt x="106838" y="1412520"/>
                </a:lnTo>
                <a:lnTo>
                  <a:pt x="147998" y="1434857"/>
                </a:lnTo>
                <a:lnTo>
                  <a:pt x="193483" y="1448974"/>
                </a:lnTo>
                <a:lnTo>
                  <a:pt x="242315" y="1453896"/>
                </a:lnTo>
                <a:lnTo>
                  <a:pt x="2392680" y="1453896"/>
                </a:lnTo>
                <a:lnTo>
                  <a:pt x="2441523" y="1448974"/>
                </a:lnTo>
                <a:lnTo>
                  <a:pt x="2487013" y="1434857"/>
                </a:lnTo>
                <a:lnTo>
                  <a:pt x="2528174" y="1412520"/>
                </a:lnTo>
                <a:lnTo>
                  <a:pt x="2564034" y="1382934"/>
                </a:lnTo>
                <a:lnTo>
                  <a:pt x="2593620" y="1347074"/>
                </a:lnTo>
                <a:lnTo>
                  <a:pt x="2615957" y="1305913"/>
                </a:lnTo>
                <a:lnTo>
                  <a:pt x="2630074" y="1260423"/>
                </a:lnTo>
                <a:lnTo>
                  <a:pt x="2634996" y="1211579"/>
                </a:lnTo>
                <a:lnTo>
                  <a:pt x="2634996" y="242315"/>
                </a:lnTo>
                <a:lnTo>
                  <a:pt x="2630074" y="193472"/>
                </a:lnTo>
                <a:lnTo>
                  <a:pt x="2615957" y="147982"/>
                </a:lnTo>
                <a:lnTo>
                  <a:pt x="2593620" y="106821"/>
                </a:lnTo>
                <a:lnTo>
                  <a:pt x="2564034" y="70961"/>
                </a:lnTo>
                <a:lnTo>
                  <a:pt x="2528174" y="41375"/>
                </a:lnTo>
                <a:lnTo>
                  <a:pt x="2487013" y="19038"/>
                </a:lnTo>
                <a:lnTo>
                  <a:pt x="2441523" y="4921"/>
                </a:lnTo>
                <a:lnTo>
                  <a:pt x="2392680" y="0"/>
                </a:lnTo>
                <a:close/>
              </a:path>
            </a:pathLst>
          </a:custGeom>
          <a:solidFill>
            <a:srgbClr val="5B9BD4">
              <a:alpha val="90194"/>
            </a:srgbClr>
          </a:solidFill>
        </p:spPr>
        <p:txBody>
          <a:bodyPr wrap="square" lIns="0" tIns="0" rIns="0" bIns="0" rtlCol="0"/>
          <a:lstStyle/>
          <a:p>
            <a:endParaRPr/>
          </a:p>
        </p:txBody>
      </p:sp>
      <p:sp>
        <p:nvSpPr>
          <p:cNvPr id="5" name="object 5"/>
          <p:cNvSpPr/>
          <p:nvPr/>
        </p:nvSpPr>
        <p:spPr>
          <a:xfrm>
            <a:off x="713231" y="1124711"/>
            <a:ext cx="2635250" cy="1454150"/>
          </a:xfrm>
          <a:custGeom>
            <a:avLst/>
            <a:gdLst/>
            <a:ahLst/>
            <a:cxnLst/>
            <a:rect l="l" t="t" r="r" b="b"/>
            <a:pathLst>
              <a:path w="2635250" h="1454150">
                <a:moveTo>
                  <a:pt x="0" y="242315"/>
                </a:moveTo>
                <a:lnTo>
                  <a:pt x="4923" y="193472"/>
                </a:lnTo>
                <a:lnTo>
                  <a:pt x="19043" y="147982"/>
                </a:lnTo>
                <a:lnTo>
                  <a:pt x="41385" y="106821"/>
                </a:lnTo>
                <a:lnTo>
                  <a:pt x="70975" y="70961"/>
                </a:lnTo>
                <a:lnTo>
                  <a:pt x="106838" y="41375"/>
                </a:lnTo>
                <a:lnTo>
                  <a:pt x="147998" y="19038"/>
                </a:lnTo>
                <a:lnTo>
                  <a:pt x="193483" y="4921"/>
                </a:lnTo>
                <a:lnTo>
                  <a:pt x="242315" y="0"/>
                </a:lnTo>
                <a:lnTo>
                  <a:pt x="2392680" y="0"/>
                </a:lnTo>
                <a:lnTo>
                  <a:pt x="2441523" y="4921"/>
                </a:lnTo>
                <a:lnTo>
                  <a:pt x="2487013" y="19038"/>
                </a:lnTo>
                <a:lnTo>
                  <a:pt x="2528174" y="41375"/>
                </a:lnTo>
                <a:lnTo>
                  <a:pt x="2564034" y="70961"/>
                </a:lnTo>
                <a:lnTo>
                  <a:pt x="2593620" y="106821"/>
                </a:lnTo>
                <a:lnTo>
                  <a:pt x="2615957" y="147982"/>
                </a:lnTo>
                <a:lnTo>
                  <a:pt x="2630074" y="193472"/>
                </a:lnTo>
                <a:lnTo>
                  <a:pt x="2634996" y="242315"/>
                </a:lnTo>
                <a:lnTo>
                  <a:pt x="2634996" y="1211579"/>
                </a:lnTo>
                <a:lnTo>
                  <a:pt x="2630074" y="1260423"/>
                </a:lnTo>
                <a:lnTo>
                  <a:pt x="2615957" y="1305913"/>
                </a:lnTo>
                <a:lnTo>
                  <a:pt x="2593620" y="1347074"/>
                </a:lnTo>
                <a:lnTo>
                  <a:pt x="2564034" y="1382934"/>
                </a:lnTo>
                <a:lnTo>
                  <a:pt x="2528174" y="1412520"/>
                </a:lnTo>
                <a:lnTo>
                  <a:pt x="2487013" y="1434857"/>
                </a:lnTo>
                <a:lnTo>
                  <a:pt x="2441523" y="1448974"/>
                </a:lnTo>
                <a:lnTo>
                  <a:pt x="2392680" y="1453896"/>
                </a:lnTo>
                <a:lnTo>
                  <a:pt x="242315" y="1453896"/>
                </a:lnTo>
                <a:lnTo>
                  <a:pt x="193483" y="1448974"/>
                </a:lnTo>
                <a:lnTo>
                  <a:pt x="147998" y="1434857"/>
                </a:lnTo>
                <a:lnTo>
                  <a:pt x="106838" y="1412520"/>
                </a:lnTo>
                <a:lnTo>
                  <a:pt x="70975" y="1382934"/>
                </a:lnTo>
                <a:lnTo>
                  <a:pt x="41385" y="1347074"/>
                </a:lnTo>
                <a:lnTo>
                  <a:pt x="19043" y="1305913"/>
                </a:lnTo>
                <a:lnTo>
                  <a:pt x="4923" y="1260423"/>
                </a:lnTo>
                <a:lnTo>
                  <a:pt x="0" y="1211579"/>
                </a:lnTo>
                <a:lnTo>
                  <a:pt x="0" y="242315"/>
                </a:lnTo>
                <a:close/>
              </a:path>
            </a:pathLst>
          </a:custGeom>
          <a:ln w="12192">
            <a:solidFill>
              <a:srgbClr val="FFFFFF"/>
            </a:solidFill>
          </a:ln>
        </p:spPr>
        <p:txBody>
          <a:bodyPr wrap="square" lIns="0" tIns="0" rIns="0" bIns="0" rtlCol="0"/>
          <a:lstStyle/>
          <a:p>
            <a:endParaRPr/>
          </a:p>
        </p:txBody>
      </p:sp>
      <p:sp>
        <p:nvSpPr>
          <p:cNvPr id="6" name="object 6"/>
          <p:cNvSpPr txBox="1"/>
          <p:nvPr/>
        </p:nvSpPr>
        <p:spPr>
          <a:xfrm>
            <a:off x="916939" y="1452753"/>
            <a:ext cx="9802495" cy="3473450"/>
          </a:xfrm>
          <a:prstGeom prst="rect">
            <a:avLst/>
          </a:prstGeom>
        </p:spPr>
        <p:txBody>
          <a:bodyPr vert="horz" wrap="square" lIns="0" tIns="48895" rIns="0" bIns="0" rtlCol="0">
            <a:spAutoFit/>
          </a:bodyPr>
          <a:lstStyle/>
          <a:p>
            <a:pPr marL="12700" marR="7580630" indent="434340">
              <a:lnSpc>
                <a:spcPts val="2640"/>
              </a:lnSpc>
              <a:spcBef>
                <a:spcPts val="385"/>
              </a:spcBef>
            </a:pPr>
            <a:r>
              <a:rPr sz="2400" spc="-135" dirty="0">
                <a:solidFill>
                  <a:srgbClr val="FFFFFF"/>
                </a:solidFill>
                <a:latin typeface="Arial"/>
                <a:cs typeface="Arial"/>
              </a:rPr>
              <a:t>Increase </a:t>
            </a:r>
            <a:r>
              <a:rPr sz="2400" spc="-30" dirty="0">
                <a:solidFill>
                  <a:srgbClr val="FFFFFF"/>
                </a:solidFill>
                <a:latin typeface="Arial"/>
                <a:cs typeface="Arial"/>
              </a:rPr>
              <a:t>in  </a:t>
            </a:r>
            <a:r>
              <a:rPr sz="2400" spc="-55" dirty="0">
                <a:solidFill>
                  <a:srgbClr val="FFFFFF"/>
                </a:solidFill>
                <a:latin typeface="Arial"/>
                <a:cs typeface="Arial"/>
              </a:rPr>
              <a:t>unbilled</a:t>
            </a:r>
            <a:r>
              <a:rPr sz="2400" spc="-180" dirty="0">
                <a:solidFill>
                  <a:srgbClr val="FFFFFF"/>
                </a:solidFill>
                <a:latin typeface="Arial"/>
                <a:cs typeface="Arial"/>
              </a:rPr>
              <a:t> </a:t>
            </a:r>
            <a:r>
              <a:rPr sz="2400" spc="-125" dirty="0">
                <a:solidFill>
                  <a:srgbClr val="FFFFFF"/>
                </a:solidFill>
                <a:latin typeface="Arial"/>
                <a:cs typeface="Arial"/>
              </a:rPr>
              <a:t>revenues</a:t>
            </a:r>
            <a:endParaRPr sz="2400">
              <a:latin typeface="Arial"/>
              <a:cs typeface="Arial"/>
            </a:endParaRPr>
          </a:p>
          <a:p>
            <a:pPr marL="2680970">
              <a:lnSpc>
                <a:spcPct val="100000"/>
              </a:lnSpc>
              <a:spcBef>
                <a:spcPts val="685"/>
              </a:spcBef>
            </a:pPr>
            <a:r>
              <a:rPr sz="2400" b="1" spc="-125" dirty="0">
                <a:latin typeface="Trebuchet MS"/>
                <a:cs typeface="Trebuchet MS"/>
              </a:rPr>
              <a:t>Risk</a:t>
            </a:r>
            <a:endParaRPr sz="2400">
              <a:latin typeface="Trebuchet MS"/>
              <a:cs typeface="Trebuchet MS"/>
            </a:endParaRPr>
          </a:p>
          <a:p>
            <a:pPr marL="2909570" indent="-228600">
              <a:lnSpc>
                <a:spcPct val="100000"/>
              </a:lnSpc>
              <a:spcBef>
                <a:spcPts val="190"/>
              </a:spcBef>
              <a:buChar char="•"/>
              <a:tabLst>
                <a:tab pos="2910205" algn="l"/>
              </a:tabLst>
            </a:pPr>
            <a:r>
              <a:rPr sz="2400" spc="-225" dirty="0">
                <a:latin typeface="Arial"/>
                <a:cs typeface="Arial"/>
              </a:rPr>
              <a:t>Year </a:t>
            </a:r>
            <a:r>
              <a:rPr sz="2400" spc="-85" dirty="0">
                <a:latin typeface="Arial"/>
                <a:cs typeface="Arial"/>
              </a:rPr>
              <a:t>over </a:t>
            </a:r>
            <a:r>
              <a:rPr sz="2400" spc="-225" dirty="0">
                <a:latin typeface="Arial"/>
                <a:cs typeface="Arial"/>
              </a:rPr>
              <a:t>Year </a:t>
            </a:r>
            <a:r>
              <a:rPr sz="2400" spc="-125" dirty="0">
                <a:latin typeface="Arial"/>
                <a:cs typeface="Arial"/>
              </a:rPr>
              <a:t>increase </a:t>
            </a:r>
            <a:r>
              <a:rPr sz="2400" spc="-30" dirty="0">
                <a:latin typeface="Arial"/>
                <a:cs typeface="Arial"/>
              </a:rPr>
              <a:t>in </a:t>
            </a:r>
            <a:r>
              <a:rPr sz="2400" spc="-55" dirty="0">
                <a:latin typeface="Arial"/>
                <a:cs typeface="Arial"/>
              </a:rPr>
              <a:t>unbilled</a:t>
            </a:r>
            <a:r>
              <a:rPr sz="2400" spc="-90" dirty="0">
                <a:latin typeface="Arial"/>
                <a:cs typeface="Arial"/>
              </a:rPr>
              <a:t> </a:t>
            </a:r>
            <a:r>
              <a:rPr sz="2400" spc="-125" dirty="0">
                <a:latin typeface="Arial"/>
                <a:cs typeface="Arial"/>
              </a:rPr>
              <a:t>revenues</a:t>
            </a:r>
            <a:endParaRPr sz="2400">
              <a:latin typeface="Arial"/>
              <a:cs typeface="Arial"/>
            </a:endParaRPr>
          </a:p>
          <a:p>
            <a:pPr marL="2909570" indent="-228600">
              <a:lnSpc>
                <a:spcPct val="100000"/>
              </a:lnSpc>
              <a:spcBef>
                <a:spcPts val="210"/>
              </a:spcBef>
              <a:buChar char="•"/>
              <a:tabLst>
                <a:tab pos="2910205" algn="l"/>
              </a:tabLst>
            </a:pPr>
            <a:r>
              <a:rPr sz="2400" spc="-65" dirty="0">
                <a:latin typeface="Arial"/>
                <a:cs typeface="Arial"/>
              </a:rPr>
              <a:t>Unbilled </a:t>
            </a:r>
            <a:r>
              <a:rPr sz="2400" spc="-105" dirty="0">
                <a:latin typeface="Arial"/>
                <a:cs typeface="Arial"/>
              </a:rPr>
              <a:t>revenue </a:t>
            </a:r>
            <a:r>
              <a:rPr sz="2400" spc="15" dirty="0">
                <a:latin typeface="Arial"/>
                <a:cs typeface="Arial"/>
              </a:rPr>
              <a:t>with </a:t>
            </a:r>
            <a:r>
              <a:rPr sz="2400" spc="-65" dirty="0">
                <a:latin typeface="Arial"/>
                <a:cs typeface="Arial"/>
              </a:rPr>
              <a:t>related</a:t>
            </a:r>
            <a:r>
              <a:rPr sz="2400" spc="-365" dirty="0">
                <a:latin typeface="Arial"/>
                <a:cs typeface="Arial"/>
              </a:rPr>
              <a:t> </a:t>
            </a:r>
            <a:r>
              <a:rPr sz="2400" spc="-70" dirty="0">
                <a:latin typeface="Arial"/>
                <a:cs typeface="Arial"/>
              </a:rPr>
              <a:t>parties</a:t>
            </a:r>
            <a:endParaRPr sz="2400">
              <a:latin typeface="Arial"/>
              <a:cs typeface="Arial"/>
            </a:endParaRPr>
          </a:p>
          <a:p>
            <a:pPr>
              <a:lnSpc>
                <a:spcPct val="100000"/>
              </a:lnSpc>
              <a:spcBef>
                <a:spcPts val="45"/>
              </a:spcBef>
              <a:buFont typeface="Arial"/>
              <a:buChar char="•"/>
            </a:pPr>
            <a:endParaRPr sz="2800">
              <a:latin typeface="Times New Roman"/>
              <a:cs typeface="Times New Roman"/>
            </a:endParaRPr>
          </a:p>
          <a:p>
            <a:pPr marL="2680970">
              <a:lnSpc>
                <a:spcPct val="100000"/>
              </a:lnSpc>
            </a:pPr>
            <a:r>
              <a:rPr sz="2400" b="1" spc="-114" dirty="0">
                <a:latin typeface="Trebuchet MS"/>
                <a:cs typeface="Trebuchet MS"/>
              </a:rPr>
              <a:t>Audit</a:t>
            </a:r>
            <a:endParaRPr sz="2400">
              <a:latin typeface="Trebuchet MS"/>
              <a:cs typeface="Trebuchet MS"/>
            </a:endParaRPr>
          </a:p>
          <a:p>
            <a:pPr marL="2909570" indent="-228600">
              <a:lnSpc>
                <a:spcPts val="2755"/>
              </a:lnSpc>
              <a:spcBef>
                <a:spcPts val="204"/>
              </a:spcBef>
              <a:buChar char="•"/>
              <a:tabLst>
                <a:tab pos="2910205" algn="l"/>
              </a:tabLst>
            </a:pPr>
            <a:r>
              <a:rPr sz="2400" spc="-150" dirty="0">
                <a:latin typeface="Arial"/>
                <a:cs typeface="Arial"/>
              </a:rPr>
              <a:t>Review </a:t>
            </a:r>
            <a:r>
              <a:rPr sz="2400" spc="-55" dirty="0">
                <a:latin typeface="Arial"/>
                <a:cs typeface="Arial"/>
              </a:rPr>
              <a:t>unbilled </a:t>
            </a:r>
            <a:r>
              <a:rPr sz="2400" spc="-105" dirty="0">
                <a:latin typeface="Arial"/>
                <a:cs typeface="Arial"/>
              </a:rPr>
              <a:t>revenue </a:t>
            </a:r>
            <a:r>
              <a:rPr sz="2400" spc="40" dirty="0">
                <a:latin typeface="Arial"/>
                <a:cs typeface="Arial"/>
              </a:rPr>
              <a:t>if </a:t>
            </a:r>
            <a:r>
              <a:rPr sz="2400" spc="-145" dirty="0">
                <a:latin typeface="Arial"/>
                <a:cs typeface="Arial"/>
              </a:rPr>
              <a:t>any </a:t>
            </a:r>
            <a:r>
              <a:rPr sz="2400" spc="-120" dirty="0">
                <a:latin typeface="Arial"/>
                <a:cs typeface="Arial"/>
              </a:rPr>
              <a:t>disclosed </a:t>
            </a:r>
            <a:r>
              <a:rPr sz="2400" spc="-30" dirty="0">
                <a:latin typeface="Arial"/>
                <a:cs typeface="Arial"/>
              </a:rPr>
              <a:t>in </a:t>
            </a:r>
            <a:r>
              <a:rPr sz="2400" spc="-25" dirty="0">
                <a:latin typeface="Arial"/>
                <a:cs typeface="Arial"/>
              </a:rPr>
              <a:t>the</a:t>
            </a:r>
            <a:r>
              <a:rPr sz="2400" spc="-470" dirty="0">
                <a:latin typeface="Arial"/>
                <a:cs typeface="Arial"/>
              </a:rPr>
              <a:t> </a:t>
            </a:r>
            <a:r>
              <a:rPr sz="2400" spc="-70" dirty="0">
                <a:latin typeface="Arial"/>
                <a:cs typeface="Arial"/>
              </a:rPr>
              <a:t>financial</a:t>
            </a:r>
            <a:endParaRPr sz="2400">
              <a:latin typeface="Arial"/>
              <a:cs typeface="Arial"/>
            </a:endParaRPr>
          </a:p>
          <a:p>
            <a:pPr marL="2764790" algn="ctr">
              <a:lnSpc>
                <a:spcPts val="2755"/>
              </a:lnSpc>
            </a:pPr>
            <a:r>
              <a:rPr sz="2400" spc="-90" dirty="0">
                <a:latin typeface="Arial"/>
                <a:cs typeface="Arial"/>
              </a:rPr>
              <a:t>statements </a:t>
            </a:r>
            <a:r>
              <a:rPr sz="2400" spc="-114" dirty="0">
                <a:latin typeface="Arial"/>
                <a:cs typeface="Arial"/>
              </a:rPr>
              <a:t>and </a:t>
            </a:r>
            <a:r>
              <a:rPr sz="2400" spc="-70" dirty="0">
                <a:latin typeface="Arial"/>
                <a:cs typeface="Arial"/>
              </a:rPr>
              <a:t>enquire </a:t>
            </a:r>
            <a:r>
              <a:rPr sz="2400" spc="-80" dirty="0">
                <a:latin typeface="Arial"/>
                <a:cs typeface="Arial"/>
              </a:rPr>
              <a:t>details </a:t>
            </a:r>
            <a:r>
              <a:rPr sz="2400" spc="-5" dirty="0">
                <a:latin typeface="Arial"/>
                <a:cs typeface="Arial"/>
              </a:rPr>
              <a:t>of </a:t>
            </a:r>
            <a:r>
              <a:rPr sz="2400" spc="-70" dirty="0">
                <a:latin typeface="Arial"/>
                <a:cs typeface="Arial"/>
              </a:rPr>
              <a:t>underlying</a:t>
            </a:r>
            <a:r>
              <a:rPr sz="2400" spc="-434" dirty="0">
                <a:latin typeface="Arial"/>
                <a:cs typeface="Arial"/>
              </a:rPr>
              <a:t> </a:t>
            </a:r>
            <a:r>
              <a:rPr sz="2400" spc="-85" dirty="0">
                <a:latin typeface="Arial"/>
                <a:cs typeface="Arial"/>
              </a:rPr>
              <a:t>contracts</a:t>
            </a:r>
            <a:endParaRPr sz="2400">
              <a:latin typeface="Arial"/>
              <a:cs typeface="Arial"/>
            </a:endParaRPr>
          </a:p>
        </p:txBody>
      </p:sp>
      <p:sp>
        <p:nvSpPr>
          <p:cNvPr id="7" name="object 7"/>
          <p:cNvSpPr/>
          <p:nvPr/>
        </p:nvSpPr>
        <p:spPr>
          <a:xfrm>
            <a:off x="0" y="0"/>
            <a:ext cx="12189460" cy="762000"/>
          </a:xfrm>
          <a:custGeom>
            <a:avLst/>
            <a:gdLst/>
            <a:ahLst/>
            <a:cxnLst/>
            <a:rect l="l" t="t" r="r" b="b"/>
            <a:pathLst>
              <a:path w="12189460" h="762000">
                <a:moveTo>
                  <a:pt x="0" y="762000"/>
                </a:moveTo>
                <a:lnTo>
                  <a:pt x="12188952" y="762000"/>
                </a:lnTo>
                <a:lnTo>
                  <a:pt x="12188952" y="0"/>
                </a:lnTo>
                <a:lnTo>
                  <a:pt x="0" y="0"/>
                </a:lnTo>
                <a:lnTo>
                  <a:pt x="0" y="762000"/>
                </a:lnTo>
                <a:close/>
              </a:path>
            </a:pathLst>
          </a:custGeom>
          <a:solidFill>
            <a:srgbClr val="404040"/>
          </a:solidFill>
        </p:spPr>
        <p:txBody>
          <a:bodyPr wrap="square" lIns="0" tIns="0" rIns="0" bIns="0" rtlCol="0"/>
          <a:lstStyle/>
          <a:p>
            <a:endParaRPr/>
          </a:p>
        </p:txBody>
      </p:sp>
      <p:sp>
        <p:nvSpPr>
          <p:cNvPr id="8" name="object 8"/>
          <p:cNvSpPr txBox="1">
            <a:spLocks noGrp="1"/>
          </p:cNvSpPr>
          <p:nvPr>
            <p:ph type="title"/>
          </p:nvPr>
        </p:nvSpPr>
        <p:spPr>
          <a:xfrm>
            <a:off x="4168902" y="711"/>
            <a:ext cx="5127498" cy="627736"/>
          </a:xfrm>
          <a:prstGeom prst="rect">
            <a:avLst/>
          </a:prstGeom>
        </p:spPr>
        <p:txBody>
          <a:bodyPr vert="horz" wrap="square" lIns="0" tIns="12065" rIns="0" bIns="0" rtlCol="0">
            <a:spAutoFit/>
          </a:bodyPr>
          <a:lstStyle/>
          <a:p>
            <a:pPr marL="12700">
              <a:lnSpc>
                <a:spcPct val="100000"/>
              </a:lnSpc>
              <a:spcBef>
                <a:spcPts val="95"/>
              </a:spcBef>
            </a:pPr>
            <a:r>
              <a:rPr spc="-165" dirty="0"/>
              <a:t>Document</a:t>
            </a:r>
            <a:r>
              <a:rPr spc="-275" dirty="0"/>
              <a:t> </a:t>
            </a:r>
            <a:r>
              <a:rPr spc="-220" dirty="0" smtClean="0"/>
              <a:t>Related</a:t>
            </a:r>
            <a:r>
              <a:rPr lang="en-IN" spc="-220" dirty="0" smtClean="0"/>
              <a:t> 5 / 7 </a:t>
            </a:r>
            <a:endParaRPr spc="-220" dirty="0"/>
          </a:p>
        </p:txBody>
      </p:sp>
      <p:sp>
        <p:nvSpPr>
          <p:cNvPr id="9" name="object 9"/>
          <p:cNvSpPr/>
          <p:nvPr/>
        </p:nvSpPr>
        <p:spPr>
          <a:xfrm>
            <a:off x="178307" y="3302508"/>
            <a:ext cx="3165348" cy="2130552"/>
          </a:xfrm>
          <a:prstGeom prst="rect">
            <a:avLst/>
          </a:prstGeom>
          <a:blipFill>
            <a:blip r:embed="rId2" cstate="print"/>
            <a:stretch>
              <a:fillRect/>
            </a:stretch>
          </a:blipFill>
        </p:spPr>
        <p:txBody>
          <a:bodyPr wrap="square" lIns="0" tIns="0" rIns="0" bIns="0" rtlCol="0"/>
          <a:lstStyle/>
          <a:p>
            <a:endParaRPr/>
          </a:p>
        </p:txBody>
      </p:sp>
      <p:sp>
        <p:nvSpPr>
          <p:cNvPr id="10" name="Date Placeholder 9"/>
          <p:cNvSpPr>
            <a:spLocks noGrp="1"/>
          </p:cNvSpPr>
          <p:nvPr>
            <p:ph type="dt" sz="half" idx="6"/>
          </p:nvPr>
        </p:nvSpPr>
        <p:spPr/>
        <p:txBody>
          <a:bodyPr/>
          <a:lstStyle/>
          <a:p>
            <a:r>
              <a:rPr lang="en-US" smtClean="0"/>
              <a:t>01/04/2018 DOON</a:t>
            </a:r>
            <a:endParaRPr lang="en-US"/>
          </a:p>
        </p:txBody>
      </p:sp>
      <p:sp>
        <p:nvSpPr>
          <p:cNvPr id="11" name="Footer Placeholder 10"/>
          <p:cNvSpPr>
            <a:spLocks noGrp="1"/>
          </p:cNvSpPr>
          <p:nvPr>
            <p:ph type="ftr" sz="quarter" idx="5"/>
          </p:nvPr>
        </p:nvSpPr>
        <p:spPr/>
        <p:txBody>
          <a:bodyPr/>
          <a:lstStyle/>
          <a:p>
            <a:r>
              <a:rPr lang="en-IN" smtClean="0"/>
              <a:t>CA Amresh Overview of Bank Audits 18</a:t>
            </a:r>
            <a:endParaRPr lang="en-IN"/>
          </a:p>
        </p:txBody>
      </p:sp>
      <p:sp>
        <p:nvSpPr>
          <p:cNvPr id="12" name="Slide Number Placeholder 11"/>
          <p:cNvSpPr>
            <a:spLocks noGrp="1"/>
          </p:cNvSpPr>
          <p:nvPr>
            <p:ph type="sldNum" sz="quarter" idx="7"/>
          </p:nvPr>
        </p:nvSpPr>
        <p:spPr/>
        <p:txBody>
          <a:bodyPr/>
          <a:lstStyle/>
          <a:p>
            <a:fld id="{B6F15528-21DE-4FAA-801E-634DDDAF4B2B}" type="slidenum">
              <a:rPr lang="en-IN" smtClean="0"/>
              <a:pPr/>
              <a:t>46</a:t>
            </a:fld>
            <a:endParaRPr lang="en-IN"/>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448811" y="1126236"/>
            <a:ext cx="8178165" cy="4950460"/>
          </a:xfrm>
          <a:custGeom>
            <a:avLst/>
            <a:gdLst/>
            <a:ahLst/>
            <a:cxnLst/>
            <a:rect l="l" t="t" r="r" b="b"/>
            <a:pathLst>
              <a:path w="8178165" h="4950460">
                <a:moveTo>
                  <a:pt x="7352792" y="0"/>
                </a:moveTo>
                <a:lnTo>
                  <a:pt x="0" y="0"/>
                </a:lnTo>
                <a:lnTo>
                  <a:pt x="0" y="4949952"/>
                </a:lnTo>
                <a:lnTo>
                  <a:pt x="7352792" y="4949952"/>
                </a:lnTo>
                <a:lnTo>
                  <a:pt x="7401271" y="4948551"/>
                </a:lnTo>
                <a:lnTo>
                  <a:pt x="7449011" y="4944401"/>
                </a:lnTo>
                <a:lnTo>
                  <a:pt x="7495937" y="4937579"/>
                </a:lnTo>
                <a:lnTo>
                  <a:pt x="7541969" y="4928163"/>
                </a:lnTo>
                <a:lnTo>
                  <a:pt x="7587031" y="4916229"/>
                </a:lnTo>
                <a:lnTo>
                  <a:pt x="7631045" y="4901855"/>
                </a:lnTo>
                <a:lnTo>
                  <a:pt x="7673935" y="4885119"/>
                </a:lnTo>
                <a:lnTo>
                  <a:pt x="7715622" y="4866097"/>
                </a:lnTo>
                <a:lnTo>
                  <a:pt x="7756030" y="4844868"/>
                </a:lnTo>
                <a:lnTo>
                  <a:pt x="7795080" y="4821509"/>
                </a:lnTo>
                <a:lnTo>
                  <a:pt x="7832696" y="4796096"/>
                </a:lnTo>
                <a:lnTo>
                  <a:pt x="7868801" y="4768708"/>
                </a:lnTo>
                <a:lnTo>
                  <a:pt x="7903317" y="4739422"/>
                </a:lnTo>
                <a:lnTo>
                  <a:pt x="7936166" y="4708315"/>
                </a:lnTo>
                <a:lnTo>
                  <a:pt x="7967272" y="4675464"/>
                </a:lnTo>
                <a:lnTo>
                  <a:pt x="7996556" y="4640948"/>
                </a:lnTo>
                <a:lnTo>
                  <a:pt x="8023943" y="4604842"/>
                </a:lnTo>
                <a:lnTo>
                  <a:pt x="8049353" y="4567226"/>
                </a:lnTo>
                <a:lnTo>
                  <a:pt x="8072711" y="4528175"/>
                </a:lnTo>
                <a:lnTo>
                  <a:pt x="8093938" y="4487768"/>
                </a:lnTo>
                <a:lnTo>
                  <a:pt x="8112958" y="4446081"/>
                </a:lnTo>
                <a:lnTo>
                  <a:pt x="8129693" y="4403193"/>
                </a:lnTo>
                <a:lnTo>
                  <a:pt x="8144065" y="4359181"/>
                </a:lnTo>
                <a:lnTo>
                  <a:pt x="8155997" y="4314121"/>
                </a:lnTo>
                <a:lnTo>
                  <a:pt x="8165413" y="4268092"/>
                </a:lnTo>
                <a:lnTo>
                  <a:pt x="8172234" y="4221170"/>
                </a:lnTo>
                <a:lnTo>
                  <a:pt x="8176383" y="4173434"/>
                </a:lnTo>
                <a:lnTo>
                  <a:pt x="8177784" y="4124960"/>
                </a:lnTo>
                <a:lnTo>
                  <a:pt x="8177784" y="824991"/>
                </a:lnTo>
                <a:lnTo>
                  <a:pt x="8176383" y="776512"/>
                </a:lnTo>
                <a:lnTo>
                  <a:pt x="8172234" y="728772"/>
                </a:lnTo>
                <a:lnTo>
                  <a:pt x="8165413" y="681846"/>
                </a:lnTo>
                <a:lnTo>
                  <a:pt x="8155997" y="635814"/>
                </a:lnTo>
                <a:lnTo>
                  <a:pt x="8144065" y="590752"/>
                </a:lnTo>
                <a:lnTo>
                  <a:pt x="8129693" y="546738"/>
                </a:lnTo>
                <a:lnTo>
                  <a:pt x="8112958" y="503848"/>
                </a:lnTo>
                <a:lnTo>
                  <a:pt x="8093938" y="462161"/>
                </a:lnTo>
                <a:lnTo>
                  <a:pt x="8072711" y="421753"/>
                </a:lnTo>
                <a:lnTo>
                  <a:pt x="8049353" y="382703"/>
                </a:lnTo>
                <a:lnTo>
                  <a:pt x="8023943" y="345087"/>
                </a:lnTo>
                <a:lnTo>
                  <a:pt x="7996556" y="308982"/>
                </a:lnTo>
                <a:lnTo>
                  <a:pt x="7967272" y="274466"/>
                </a:lnTo>
                <a:lnTo>
                  <a:pt x="7936166" y="241617"/>
                </a:lnTo>
                <a:lnTo>
                  <a:pt x="7903317" y="210511"/>
                </a:lnTo>
                <a:lnTo>
                  <a:pt x="7868801" y="181227"/>
                </a:lnTo>
                <a:lnTo>
                  <a:pt x="7832696" y="153840"/>
                </a:lnTo>
                <a:lnTo>
                  <a:pt x="7795080" y="128430"/>
                </a:lnTo>
                <a:lnTo>
                  <a:pt x="7756030" y="105072"/>
                </a:lnTo>
                <a:lnTo>
                  <a:pt x="7715622" y="83845"/>
                </a:lnTo>
                <a:lnTo>
                  <a:pt x="7673935" y="64825"/>
                </a:lnTo>
                <a:lnTo>
                  <a:pt x="7631045" y="48090"/>
                </a:lnTo>
                <a:lnTo>
                  <a:pt x="7587031" y="33718"/>
                </a:lnTo>
                <a:lnTo>
                  <a:pt x="7541969" y="21786"/>
                </a:lnTo>
                <a:lnTo>
                  <a:pt x="7495937" y="12370"/>
                </a:lnTo>
                <a:lnTo>
                  <a:pt x="7449011" y="5549"/>
                </a:lnTo>
                <a:lnTo>
                  <a:pt x="7401271" y="1400"/>
                </a:lnTo>
                <a:lnTo>
                  <a:pt x="7352792" y="0"/>
                </a:lnTo>
                <a:close/>
              </a:path>
            </a:pathLst>
          </a:custGeom>
          <a:solidFill>
            <a:srgbClr val="F8D6CD">
              <a:alpha val="90194"/>
            </a:srgbClr>
          </a:solidFill>
        </p:spPr>
        <p:txBody>
          <a:bodyPr wrap="square" lIns="0" tIns="0" rIns="0" bIns="0" rtlCol="0"/>
          <a:lstStyle/>
          <a:p>
            <a:endParaRPr/>
          </a:p>
        </p:txBody>
      </p:sp>
      <p:sp>
        <p:nvSpPr>
          <p:cNvPr id="3" name="object 3"/>
          <p:cNvSpPr/>
          <p:nvPr/>
        </p:nvSpPr>
        <p:spPr>
          <a:xfrm>
            <a:off x="3448811" y="1126236"/>
            <a:ext cx="8178165" cy="4950460"/>
          </a:xfrm>
          <a:custGeom>
            <a:avLst/>
            <a:gdLst/>
            <a:ahLst/>
            <a:cxnLst/>
            <a:rect l="l" t="t" r="r" b="b"/>
            <a:pathLst>
              <a:path w="8178165" h="4950460">
                <a:moveTo>
                  <a:pt x="8177784" y="824991"/>
                </a:moveTo>
                <a:lnTo>
                  <a:pt x="8177784" y="4124960"/>
                </a:lnTo>
                <a:lnTo>
                  <a:pt x="8176383" y="4173434"/>
                </a:lnTo>
                <a:lnTo>
                  <a:pt x="8172234" y="4221170"/>
                </a:lnTo>
                <a:lnTo>
                  <a:pt x="8165413" y="4268092"/>
                </a:lnTo>
                <a:lnTo>
                  <a:pt x="8155997" y="4314121"/>
                </a:lnTo>
                <a:lnTo>
                  <a:pt x="8144065" y="4359181"/>
                </a:lnTo>
                <a:lnTo>
                  <a:pt x="8129693" y="4403193"/>
                </a:lnTo>
                <a:lnTo>
                  <a:pt x="8112958" y="4446081"/>
                </a:lnTo>
                <a:lnTo>
                  <a:pt x="8093938" y="4487768"/>
                </a:lnTo>
                <a:lnTo>
                  <a:pt x="8072711" y="4528175"/>
                </a:lnTo>
                <a:lnTo>
                  <a:pt x="8049353" y="4567226"/>
                </a:lnTo>
                <a:lnTo>
                  <a:pt x="8023943" y="4604842"/>
                </a:lnTo>
                <a:lnTo>
                  <a:pt x="7996556" y="4640948"/>
                </a:lnTo>
                <a:lnTo>
                  <a:pt x="7967272" y="4675464"/>
                </a:lnTo>
                <a:lnTo>
                  <a:pt x="7936166" y="4708315"/>
                </a:lnTo>
                <a:lnTo>
                  <a:pt x="7903317" y="4739422"/>
                </a:lnTo>
                <a:lnTo>
                  <a:pt x="7868801" y="4768708"/>
                </a:lnTo>
                <a:lnTo>
                  <a:pt x="7832696" y="4796096"/>
                </a:lnTo>
                <a:lnTo>
                  <a:pt x="7795080" y="4821509"/>
                </a:lnTo>
                <a:lnTo>
                  <a:pt x="7756030" y="4844868"/>
                </a:lnTo>
                <a:lnTo>
                  <a:pt x="7715622" y="4866097"/>
                </a:lnTo>
                <a:lnTo>
                  <a:pt x="7673935" y="4885119"/>
                </a:lnTo>
                <a:lnTo>
                  <a:pt x="7631045" y="4901855"/>
                </a:lnTo>
                <a:lnTo>
                  <a:pt x="7587031" y="4916229"/>
                </a:lnTo>
                <a:lnTo>
                  <a:pt x="7541969" y="4928163"/>
                </a:lnTo>
                <a:lnTo>
                  <a:pt x="7495937" y="4937579"/>
                </a:lnTo>
                <a:lnTo>
                  <a:pt x="7449011" y="4944401"/>
                </a:lnTo>
                <a:lnTo>
                  <a:pt x="7401271" y="4948551"/>
                </a:lnTo>
                <a:lnTo>
                  <a:pt x="7352792" y="4949952"/>
                </a:lnTo>
                <a:lnTo>
                  <a:pt x="0" y="4949952"/>
                </a:lnTo>
                <a:lnTo>
                  <a:pt x="0" y="0"/>
                </a:lnTo>
                <a:lnTo>
                  <a:pt x="7352792" y="0"/>
                </a:lnTo>
                <a:lnTo>
                  <a:pt x="7401271" y="1400"/>
                </a:lnTo>
                <a:lnTo>
                  <a:pt x="7449011" y="5549"/>
                </a:lnTo>
                <a:lnTo>
                  <a:pt x="7495937" y="12370"/>
                </a:lnTo>
                <a:lnTo>
                  <a:pt x="7541969" y="21786"/>
                </a:lnTo>
                <a:lnTo>
                  <a:pt x="7587031" y="33718"/>
                </a:lnTo>
                <a:lnTo>
                  <a:pt x="7631045" y="48090"/>
                </a:lnTo>
                <a:lnTo>
                  <a:pt x="7673935" y="64825"/>
                </a:lnTo>
                <a:lnTo>
                  <a:pt x="7715622" y="83845"/>
                </a:lnTo>
                <a:lnTo>
                  <a:pt x="7756030" y="105072"/>
                </a:lnTo>
                <a:lnTo>
                  <a:pt x="7795080" y="128430"/>
                </a:lnTo>
                <a:lnTo>
                  <a:pt x="7832696" y="153840"/>
                </a:lnTo>
                <a:lnTo>
                  <a:pt x="7868801" y="181227"/>
                </a:lnTo>
                <a:lnTo>
                  <a:pt x="7903317" y="210511"/>
                </a:lnTo>
                <a:lnTo>
                  <a:pt x="7936166" y="241617"/>
                </a:lnTo>
                <a:lnTo>
                  <a:pt x="7967272" y="274466"/>
                </a:lnTo>
                <a:lnTo>
                  <a:pt x="7996556" y="308982"/>
                </a:lnTo>
                <a:lnTo>
                  <a:pt x="8023943" y="345087"/>
                </a:lnTo>
                <a:lnTo>
                  <a:pt x="8049353" y="382703"/>
                </a:lnTo>
                <a:lnTo>
                  <a:pt x="8072711" y="421753"/>
                </a:lnTo>
                <a:lnTo>
                  <a:pt x="8093938" y="462161"/>
                </a:lnTo>
                <a:lnTo>
                  <a:pt x="8112958" y="503848"/>
                </a:lnTo>
                <a:lnTo>
                  <a:pt x="8129693" y="546738"/>
                </a:lnTo>
                <a:lnTo>
                  <a:pt x="8144065" y="590752"/>
                </a:lnTo>
                <a:lnTo>
                  <a:pt x="8155997" y="635814"/>
                </a:lnTo>
                <a:lnTo>
                  <a:pt x="8165413" y="681846"/>
                </a:lnTo>
                <a:lnTo>
                  <a:pt x="8172234" y="728772"/>
                </a:lnTo>
                <a:lnTo>
                  <a:pt x="8176383" y="776512"/>
                </a:lnTo>
                <a:lnTo>
                  <a:pt x="8177784" y="824991"/>
                </a:lnTo>
                <a:close/>
              </a:path>
            </a:pathLst>
          </a:custGeom>
          <a:ln w="12192">
            <a:solidFill>
              <a:srgbClr val="F8D6CD"/>
            </a:solidFill>
          </a:ln>
        </p:spPr>
        <p:txBody>
          <a:bodyPr wrap="square" lIns="0" tIns="0" rIns="0" bIns="0" rtlCol="0"/>
          <a:lstStyle/>
          <a:p>
            <a:endParaRPr/>
          </a:p>
        </p:txBody>
      </p:sp>
      <p:sp>
        <p:nvSpPr>
          <p:cNvPr id="4" name="object 4"/>
          <p:cNvSpPr txBox="1"/>
          <p:nvPr/>
        </p:nvSpPr>
        <p:spPr>
          <a:xfrm>
            <a:off x="3683634" y="1029081"/>
            <a:ext cx="5158105" cy="1978025"/>
          </a:xfrm>
          <a:prstGeom prst="rect">
            <a:avLst/>
          </a:prstGeom>
        </p:spPr>
        <p:txBody>
          <a:bodyPr vert="horz" wrap="square" lIns="0" tIns="36830" rIns="0" bIns="0" rtlCol="0">
            <a:spAutoFit/>
          </a:bodyPr>
          <a:lstStyle/>
          <a:p>
            <a:pPr marL="12700">
              <a:lnSpc>
                <a:spcPct val="100000"/>
              </a:lnSpc>
              <a:spcBef>
                <a:spcPts val="290"/>
              </a:spcBef>
            </a:pPr>
            <a:r>
              <a:rPr sz="2400" b="1" spc="-125" dirty="0">
                <a:latin typeface="Trebuchet MS"/>
                <a:cs typeface="Trebuchet MS"/>
              </a:rPr>
              <a:t>Risk</a:t>
            </a:r>
            <a:endParaRPr sz="2400">
              <a:latin typeface="Trebuchet MS"/>
              <a:cs typeface="Trebuchet MS"/>
            </a:endParaRPr>
          </a:p>
          <a:p>
            <a:pPr marL="12700" marR="5080">
              <a:lnSpc>
                <a:spcPts val="3080"/>
              </a:lnSpc>
              <a:spcBef>
                <a:spcPts val="130"/>
              </a:spcBef>
            </a:pPr>
            <a:r>
              <a:rPr sz="2400" spc="-45" dirty="0">
                <a:latin typeface="Arial"/>
                <a:cs typeface="Arial"/>
              </a:rPr>
              <a:t>Not </a:t>
            </a:r>
            <a:r>
              <a:rPr sz="2400" spc="-30" dirty="0">
                <a:latin typeface="Arial"/>
                <a:cs typeface="Arial"/>
              </a:rPr>
              <a:t>in </a:t>
            </a:r>
            <a:r>
              <a:rPr sz="2400" spc="-105" dirty="0">
                <a:latin typeface="Arial"/>
                <a:cs typeface="Arial"/>
              </a:rPr>
              <a:t>compliance </a:t>
            </a:r>
            <a:r>
              <a:rPr sz="2400" spc="15" dirty="0">
                <a:latin typeface="Arial"/>
                <a:cs typeface="Arial"/>
              </a:rPr>
              <a:t>with </a:t>
            </a:r>
            <a:r>
              <a:rPr sz="2400" spc="-90" dirty="0">
                <a:latin typeface="Arial"/>
                <a:cs typeface="Arial"/>
              </a:rPr>
              <a:t>applicable</a:t>
            </a:r>
            <a:r>
              <a:rPr sz="2400" spc="-475" dirty="0">
                <a:latin typeface="Arial"/>
                <a:cs typeface="Arial"/>
              </a:rPr>
              <a:t> </a:t>
            </a:r>
            <a:r>
              <a:rPr sz="2400" spc="-55" dirty="0">
                <a:latin typeface="Arial"/>
                <a:cs typeface="Arial"/>
              </a:rPr>
              <a:t>statute  </a:t>
            </a:r>
            <a:r>
              <a:rPr sz="2400" spc="-65" dirty="0">
                <a:latin typeface="Arial"/>
                <a:cs typeface="Arial"/>
              </a:rPr>
              <a:t>Statutory </a:t>
            </a:r>
            <a:r>
              <a:rPr sz="2400" spc="-80" dirty="0">
                <a:latin typeface="Arial"/>
                <a:cs typeface="Arial"/>
              </a:rPr>
              <a:t>non</a:t>
            </a:r>
            <a:r>
              <a:rPr sz="2400" spc="-200" dirty="0">
                <a:latin typeface="Arial"/>
                <a:cs typeface="Arial"/>
              </a:rPr>
              <a:t> </a:t>
            </a:r>
            <a:r>
              <a:rPr sz="2400" spc="-114" dirty="0">
                <a:latin typeface="Arial"/>
                <a:cs typeface="Arial"/>
              </a:rPr>
              <a:t>compliances</a:t>
            </a:r>
            <a:endParaRPr sz="2400">
              <a:latin typeface="Arial"/>
              <a:cs typeface="Arial"/>
            </a:endParaRPr>
          </a:p>
          <a:p>
            <a:pPr marL="12700">
              <a:lnSpc>
                <a:spcPct val="100000"/>
              </a:lnSpc>
              <a:spcBef>
                <a:spcPts val="60"/>
              </a:spcBef>
            </a:pPr>
            <a:r>
              <a:rPr sz="2400" spc="-80" dirty="0">
                <a:latin typeface="Arial"/>
                <a:cs typeface="Arial"/>
              </a:rPr>
              <a:t>Qualifications </a:t>
            </a:r>
            <a:r>
              <a:rPr sz="2400" spc="-105" dirty="0">
                <a:latin typeface="Arial"/>
                <a:cs typeface="Arial"/>
              </a:rPr>
              <a:t>by</a:t>
            </a:r>
            <a:r>
              <a:rPr sz="2400" spc="-185" dirty="0">
                <a:latin typeface="Arial"/>
                <a:cs typeface="Arial"/>
              </a:rPr>
              <a:t> </a:t>
            </a:r>
            <a:r>
              <a:rPr sz="2400" spc="-70" dirty="0">
                <a:latin typeface="Arial"/>
                <a:cs typeface="Arial"/>
              </a:rPr>
              <a:t>auditors</a:t>
            </a:r>
            <a:endParaRPr sz="2400">
              <a:latin typeface="Arial"/>
              <a:cs typeface="Arial"/>
            </a:endParaRPr>
          </a:p>
          <a:p>
            <a:pPr marL="12700">
              <a:lnSpc>
                <a:spcPct val="100000"/>
              </a:lnSpc>
              <a:spcBef>
                <a:spcPts val="195"/>
              </a:spcBef>
            </a:pPr>
            <a:r>
              <a:rPr sz="2400" spc="-100" dirty="0">
                <a:latin typeface="Arial"/>
                <a:cs typeface="Arial"/>
              </a:rPr>
              <a:t>Significant </a:t>
            </a:r>
            <a:r>
              <a:rPr sz="2400" spc="-65" dirty="0">
                <a:latin typeface="Arial"/>
                <a:cs typeface="Arial"/>
              </a:rPr>
              <a:t>related </a:t>
            </a:r>
            <a:r>
              <a:rPr sz="2400" spc="-45" dirty="0">
                <a:latin typeface="Arial"/>
                <a:cs typeface="Arial"/>
              </a:rPr>
              <a:t>party</a:t>
            </a:r>
            <a:r>
              <a:rPr sz="2400" spc="-235" dirty="0">
                <a:latin typeface="Arial"/>
                <a:cs typeface="Arial"/>
              </a:rPr>
              <a:t> </a:t>
            </a:r>
            <a:r>
              <a:rPr sz="2400" spc="-85" dirty="0">
                <a:latin typeface="Arial"/>
                <a:cs typeface="Arial"/>
              </a:rPr>
              <a:t>transactions</a:t>
            </a:r>
            <a:endParaRPr sz="2400">
              <a:latin typeface="Arial"/>
              <a:cs typeface="Arial"/>
            </a:endParaRPr>
          </a:p>
        </p:txBody>
      </p:sp>
      <p:sp>
        <p:nvSpPr>
          <p:cNvPr id="5" name="object 5"/>
          <p:cNvSpPr txBox="1"/>
          <p:nvPr/>
        </p:nvSpPr>
        <p:spPr>
          <a:xfrm>
            <a:off x="3683634" y="3373627"/>
            <a:ext cx="7337425" cy="2313305"/>
          </a:xfrm>
          <a:prstGeom prst="rect">
            <a:avLst/>
          </a:prstGeom>
        </p:spPr>
        <p:txBody>
          <a:bodyPr vert="horz" wrap="square" lIns="0" tIns="36830" rIns="0" bIns="0" rtlCol="0">
            <a:spAutoFit/>
          </a:bodyPr>
          <a:lstStyle/>
          <a:p>
            <a:pPr marL="12700">
              <a:lnSpc>
                <a:spcPct val="100000"/>
              </a:lnSpc>
              <a:spcBef>
                <a:spcPts val="290"/>
              </a:spcBef>
            </a:pPr>
            <a:r>
              <a:rPr sz="2400" b="1" spc="-114" dirty="0">
                <a:latin typeface="Trebuchet MS"/>
                <a:cs typeface="Trebuchet MS"/>
              </a:rPr>
              <a:t>Audit</a:t>
            </a:r>
            <a:endParaRPr sz="2400">
              <a:latin typeface="Trebuchet MS"/>
              <a:cs typeface="Trebuchet MS"/>
            </a:endParaRPr>
          </a:p>
          <a:p>
            <a:pPr marL="241300" indent="-228600">
              <a:lnSpc>
                <a:spcPct val="100000"/>
              </a:lnSpc>
              <a:spcBef>
                <a:spcPts val="195"/>
              </a:spcBef>
              <a:buChar char="•"/>
              <a:tabLst>
                <a:tab pos="241300" algn="l"/>
              </a:tabLst>
            </a:pPr>
            <a:r>
              <a:rPr sz="2400" spc="-150" dirty="0">
                <a:latin typeface="Arial"/>
                <a:cs typeface="Arial"/>
              </a:rPr>
              <a:t>Review </a:t>
            </a:r>
            <a:r>
              <a:rPr sz="2400" spc="-5" dirty="0">
                <a:latin typeface="Arial"/>
                <a:cs typeface="Arial"/>
              </a:rPr>
              <a:t>of </a:t>
            </a:r>
            <a:r>
              <a:rPr sz="2400" spc="-70" dirty="0">
                <a:latin typeface="Arial"/>
                <a:cs typeface="Arial"/>
              </a:rPr>
              <a:t>financial </a:t>
            </a:r>
            <a:r>
              <a:rPr sz="2400" spc="-90" dirty="0">
                <a:latin typeface="Arial"/>
                <a:cs typeface="Arial"/>
              </a:rPr>
              <a:t>statements </a:t>
            </a:r>
            <a:r>
              <a:rPr sz="2400" spc="-10" dirty="0">
                <a:latin typeface="Arial"/>
                <a:cs typeface="Arial"/>
              </a:rPr>
              <a:t>for </a:t>
            </a:r>
            <a:r>
              <a:rPr sz="2400" spc="-110" dirty="0">
                <a:latin typeface="Arial"/>
                <a:cs typeface="Arial"/>
              </a:rPr>
              <a:t>unusual</a:t>
            </a:r>
            <a:r>
              <a:rPr sz="2400" spc="-480" dirty="0">
                <a:latin typeface="Arial"/>
                <a:cs typeface="Arial"/>
              </a:rPr>
              <a:t> </a:t>
            </a:r>
            <a:r>
              <a:rPr sz="2400" spc="-75" dirty="0">
                <a:latin typeface="Arial"/>
                <a:cs typeface="Arial"/>
              </a:rPr>
              <a:t>items</a:t>
            </a:r>
            <a:endParaRPr sz="2400">
              <a:latin typeface="Arial"/>
              <a:cs typeface="Arial"/>
            </a:endParaRPr>
          </a:p>
          <a:p>
            <a:pPr marL="241300" indent="-228600">
              <a:lnSpc>
                <a:spcPct val="100000"/>
              </a:lnSpc>
              <a:spcBef>
                <a:spcPts val="200"/>
              </a:spcBef>
              <a:buChar char="•"/>
              <a:tabLst>
                <a:tab pos="241300" algn="l"/>
              </a:tabLst>
            </a:pPr>
            <a:r>
              <a:rPr sz="2400" spc="-150" dirty="0">
                <a:latin typeface="Arial"/>
                <a:cs typeface="Arial"/>
              </a:rPr>
              <a:t>Review </a:t>
            </a:r>
            <a:r>
              <a:rPr sz="2400" spc="-45" dirty="0">
                <a:latin typeface="Arial"/>
                <a:cs typeface="Arial"/>
              </a:rPr>
              <a:t>Audit </a:t>
            </a:r>
            <a:r>
              <a:rPr sz="2400" spc="-70" dirty="0">
                <a:latin typeface="Arial"/>
                <a:cs typeface="Arial"/>
              </a:rPr>
              <a:t>qualifications </a:t>
            </a:r>
            <a:r>
              <a:rPr sz="2400" spc="-75" dirty="0">
                <a:latin typeface="Arial"/>
                <a:cs typeface="Arial"/>
              </a:rPr>
              <a:t>including </a:t>
            </a:r>
            <a:r>
              <a:rPr sz="2400" spc="-114" dirty="0">
                <a:latin typeface="Arial"/>
                <a:cs typeface="Arial"/>
              </a:rPr>
              <a:t>going </a:t>
            </a:r>
            <a:r>
              <a:rPr sz="2400" spc="-105" dirty="0">
                <a:latin typeface="Arial"/>
                <a:cs typeface="Arial"/>
              </a:rPr>
              <a:t>concern </a:t>
            </a:r>
            <a:r>
              <a:rPr sz="2400" spc="40" dirty="0">
                <a:latin typeface="Arial"/>
                <a:cs typeface="Arial"/>
              </a:rPr>
              <a:t>if</a:t>
            </a:r>
            <a:r>
              <a:rPr sz="2400" spc="-295" dirty="0">
                <a:latin typeface="Arial"/>
                <a:cs typeface="Arial"/>
              </a:rPr>
              <a:t> </a:t>
            </a:r>
            <a:r>
              <a:rPr sz="2400" spc="-145" dirty="0">
                <a:latin typeface="Arial"/>
                <a:cs typeface="Arial"/>
              </a:rPr>
              <a:t>any</a:t>
            </a:r>
            <a:endParaRPr sz="2400">
              <a:latin typeface="Arial"/>
              <a:cs typeface="Arial"/>
            </a:endParaRPr>
          </a:p>
          <a:p>
            <a:pPr marL="241300" indent="-228600">
              <a:lnSpc>
                <a:spcPct val="100000"/>
              </a:lnSpc>
              <a:spcBef>
                <a:spcPts val="195"/>
              </a:spcBef>
              <a:buChar char="•"/>
              <a:tabLst>
                <a:tab pos="241300" algn="l"/>
              </a:tabLst>
            </a:pPr>
            <a:r>
              <a:rPr sz="2400" spc="-150" dirty="0">
                <a:latin typeface="Arial"/>
                <a:cs typeface="Arial"/>
              </a:rPr>
              <a:t>Review </a:t>
            </a:r>
            <a:r>
              <a:rPr sz="2400" spc="-350" dirty="0">
                <a:latin typeface="Arial"/>
                <a:cs typeface="Arial"/>
              </a:rPr>
              <a:t>CARO </a:t>
            </a:r>
            <a:r>
              <a:rPr sz="2400" spc="-45" dirty="0">
                <a:latin typeface="Arial"/>
                <a:cs typeface="Arial"/>
              </a:rPr>
              <a:t>reporting </a:t>
            </a:r>
            <a:r>
              <a:rPr sz="2400" spc="-114" dirty="0">
                <a:latin typeface="Arial"/>
                <a:cs typeface="Arial"/>
              </a:rPr>
              <a:t>and </a:t>
            </a:r>
            <a:r>
              <a:rPr sz="2400" spc="-330" dirty="0">
                <a:latin typeface="Arial"/>
                <a:cs typeface="Arial"/>
              </a:rPr>
              <a:t>ICFR </a:t>
            </a:r>
            <a:r>
              <a:rPr sz="2400" spc="-45" dirty="0">
                <a:latin typeface="Arial"/>
                <a:cs typeface="Arial"/>
              </a:rPr>
              <a:t>reporting </a:t>
            </a:r>
            <a:r>
              <a:rPr sz="2400" spc="-105" dirty="0">
                <a:latin typeface="Arial"/>
                <a:cs typeface="Arial"/>
              </a:rPr>
              <a:t>by</a:t>
            </a:r>
            <a:r>
              <a:rPr sz="2400" spc="-190" dirty="0">
                <a:latin typeface="Arial"/>
                <a:cs typeface="Arial"/>
              </a:rPr>
              <a:t> </a:t>
            </a:r>
            <a:r>
              <a:rPr sz="2400" spc="-35" dirty="0">
                <a:latin typeface="Arial"/>
                <a:cs typeface="Arial"/>
              </a:rPr>
              <a:t>auditor</a:t>
            </a:r>
            <a:endParaRPr sz="2400">
              <a:latin typeface="Arial"/>
              <a:cs typeface="Arial"/>
            </a:endParaRPr>
          </a:p>
          <a:p>
            <a:pPr marL="241300" marR="603885" indent="-228600">
              <a:lnSpc>
                <a:spcPts val="2640"/>
              </a:lnSpc>
              <a:spcBef>
                <a:spcPts val="480"/>
              </a:spcBef>
              <a:buChar char="•"/>
              <a:tabLst>
                <a:tab pos="241300" algn="l"/>
              </a:tabLst>
            </a:pPr>
            <a:r>
              <a:rPr sz="2400" spc="-150" dirty="0">
                <a:latin typeface="Arial"/>
                <a:cs typeface="Arial"/>
              </a:rPr>
              <a:t>Review </a:t>
            </a:r>
            <a:r>
              <a:rPr sz="2400" spc="-10" dirty="0">
                <a:latin typeface="Arial"/>
                <a:cs typeface="Arial"/>
              </a:rPr>
              <a:t>for </a:t>
            </a:r>
            <a:r>
              <a:rPr sz="2400" spc="-145" dirty="0">
                <a:latin typeface="Arial"/>
                <a:cs typeface="Arial"/>
              </a:rPr>
              <a:t>any </a:t>
            </a:r>
            <a:r>
              <a:rPr sz="2400" spc="-135" dirty="0">
                <a:latin typeface="Arial"/>
                <a:cs typeface="Arial"/>
              </a:rPr>
              <a:t>adverse </a:t>
            </a:r>
            <a:r>
              <a:rPr sz="2400" spc="-75" dirty="0">
                <a:latin typeface="Arial"/>
                <a:cs typeface="Arial"/>
              </a:rPr>
              <a:t>items </a:t>
            </a:r>
            <a:r>
              <a:rPr sz="2400" spc="-70" dirty="0">
                <a:latin typeface="Arial"/>
                <a:cs typeface="Arial"/>
              </a:rPr>
              <a:t>which </a:t>
            </a:r>
            <a:r>
              <a:rPr sz="2400" spc="-110" dirty="0">
                <a:latin typeface="Arial"/>
                <a:cs typeface="Arial"/>
              </a:rPr>
              <a:t>are </a:t>
            </a:r>
            <a:r>
              <a:rPr sz="2400" spc="-10" dirty="0">
                <a:latin typeface="Arial"/>
                <a:cs typeface="Arial"/>
              </a:rPr>
              <a:t>not</a:t>
            </a:r>
            <a:r>
              <a:rPr sz="2400" spc="-330" dirty="0">
                <a:latin typeface="Arial"/>
                <a:cs typeface="Arial"/>
              </a:rPr>
              <a:t> </a:t>
            </a:r>
            <a:r>
              <a:rPr sz="2400" spc="-60" dirty="0">
                <a:latin typeface="Arial"/>
                <a:cs typeface="Arial"/>
              </a:rPr>
              <a:t>properly  </a:t>
            </a:r>
            <a:r>
              <a:rPr sz="2400" spc="-45" dirty="0">
                <a:latin typeface="Arial"/>
                <a:cs typeface="Arial"/>
              </a:rPr>
              <a:t>treated</a:t>
            </a:r>
            <a:endParaRPr sz="2400">
              <a:latin typeface="Arial"/>
              <a:cs typeface="Arial"/>
            </a:endParaRPr>
          </a:p>
        </p:txBody>
      </p:sp>
      <p:sp>
        <p:nvSpPr>
          <p:cNvPr id="6" name="object 6"/>
          <p:cNvSpPr/>
          <p:nvPr/>
        </p:nvSpPr>
        <p:spPr>
          <a:xfrm>
            <a:off x="941832" y="1143000"/>
            <a:ext cx="2386965" cy="958850"/>
          </a:xfrm>
          <a:custGeom>
            <a:avLst/>
            <a:gdLst/>
            <a:ahLst/>
            <a:cxnLst/>
            <a:rect l="l" t="t" r="r" b="b"/>
            <a:pathLst>
              <a:path w="2386965" h="958850">
                <a:moveTo>
                  <a:pt x="2226818" y="0"/>
                </a:moveTo>
                <a:lnTo>
                  <a:pt x="159765" y="0"/>
                </a:lnTo>
                <a:lnTo>
                  <a:pt x="109266" y="8142"/>
                </a:lnTo>
                <a:lnTo>
                  <a:pt x="65408" y="30817"/>
                </a:lnTo>
                <a:lnTo>
                  <a:pt x="30824" y="65397"/>
                </a:lnTo>
                <a:lnTo>
                  <a:pt x="8144" y="109256"/>
                </a:lnTo>
                <a:lnTo>
                  <a:pt x="0" y="159765"/>
                </a:lnTo>
                <a:lnTo>
                  <a:pt x="0" y="798829"/>
                </a:lnTo>
                <a:lnTo>
                  <a:pt x="8144" y="849339"/>
                </a:lnTo>
                <a:lnTo>
                  <a:pt x="30824" y="893198"/>
                </a:lnTo>
                <a:lnTo>
                  <a:pt x="65408" y="927778"/>
                </a:lnTo>
                <a:lnTo>
                  <a:pt x="109266" y="950453"/>
                </a:lnTo>
                <a:lnTo>
                  <a:pt x="159765" y="958596"/>
                </a:lnTo>
                <a:lnTo>
                  <a:pt x="2226818" y="958596"/>
                </a:lnTo>
                <a:lnTo>
                  <a:pt x="2277327" y="950453"/>
                </a:lnTo>
                <a:lnTo>
                  <a:pt x="2321186" y="927778"/>
                </a:lnTo>
                <a:lnTo>
                  <a:pt x="2355766" y="893198"/>
                </a:lnTo>
                <a:lnTo>
                  <a:pt x="2378441" y="849339"/>
                </a:lnTo>
                <a:lnTo>
                  <a:pt x="2386584" y="798829"/>
                </a:lnTo>
                <a:lnTo>
                  <a:pt x="2386584" y="159765"/>
                </a:lnTo>
                <a:lnTo>
                  <a:pt x="2378441" y="109256"/>
                </a:lnTo>
                <a:lnTo>
                  <a:pt x="2355766" y="65397"/>
                </a:lnTo>
                <a:lnTo>
                  <a:pt x="2321186" y="30817"/>
                </a:lnTo>
                <a:lnTo>
                  <a:pt x="2277327" y="8142"/>
                </a:lnTo>
                <a:lnTo>
                  <a:pt x="2226818" y="0"/>
                </a:lnTo>
                <a:close/>
              </a:path>
            </a:pathLst>
          </a:custGeom>
          <a:solidFill>
            <a:srgbClr val="EC7C30"/>
          </a:solidFill>
        </p:spPr>
        <p:txBody>
          <a:bodyPr wrap="square" lIns="0" tIns="0" rIns="0" bIns="0" rtlCol="0"/>
          <a:lstStyle/>
          <a:p>
            <a:endParaRPr/>
          </a:p>
        </p:txBody>
      </p:sp>
      <p:sp>
        <p:nvSpPr>
          <p:cNvPr id="7" name="object 7"/>
          <p:cNvSpPr txBox="1"/>
          <p:nvPr/>
        </p:nvSpPr>
        <p:spPr>
          <a:xfrm>
            <a:off x="1170228" y="1390903"/>
            <a:ext cx="1932305" cy="391160"/>
          </a:xfrm>
          <a:prstGeom prst="rect">
            <a:avLst/>
          </a:prstGeom>
        </p:spPr>
        <p:txBody>
          <a:bodyPr vert="horz" wrap="square" lIns="0" tIns="12700" rIns="0" bIns="0" rtlCol="0">
            <a:spAutoFit/>
          </a:bodyPr>
          <a:lstStyle/>
          <a:p>
            <a:pPr marL="12700">
              <a:lnSpc>
                <a:spcPct val="100000"/>
              </a:lnSpc>
              <a:spcBef>
                <a:spcPts val="100"/>
              </a:spcBef>
            </a:pPr>
            <a:r>
              <a:rPr sz="2400" spc="-105" dirty="0">
                <a:solidFill>
                  <a:srgbClr val="FFFFFF"/>
                </a:solidFill>
                <a:latin typeface="Arial"/>
                <a:cs typeface="Arial"/>
              </a:rPr>
              <a:t>Annual</a:t>
            </a:r>
            <a:r>
              <a:rPr sz="2400" spc="-175" dirty="0">
                <a:solidFill>
                  <a:srgbClr val="FFFFFF"/>
                </a:solidFill>
                <a:latin typeface="Arial"/>
                <a:cs typeface="Arial"/>
              </a:rPr>
              <a:t> </a:t>
            </a:r>
            <a:r>
              <a:rPr sz="2400" spc="-120" dirty="0">
                <a:solidFill>
                  <a:srgbClr val="FFFFFF"/>
                </a:solidFill>
                <a:latin typeface="Arial"/>
                <a:cs typeface="Arial"/>
              </a:rPr>
              <a:t>Reports</a:t>
            </a:r>
            <a:endParaRPr sz="2400">
              <a:latin typeface="Arial"/>
              <a:cs typeface="Arial"/>
            </a:endParaRPr>
          </a:p>
        </p:txBody>
      </p:sp>
      <p:sp>
        <p:nvSpPr>
          <p:cNvPr id="8" name="object 8"/>
          <p:cNvSpPr/>
          <p:nvPr/>
        </p:nvSpPr>
        <p:spPr>
          <a:xfrm>
            <a:off x="0" y="0"/>
            <a:ext cx="12189460" cy="762000"/>
          </a:xfrm>
          <a:custGeom>
            <a:avLst/>
            <a:gdLst/>
            <a:ahLst/>
            <a:cxnLst/>
            <a:rect l="l" t="t" r="r" b="b"/>
            <a:pathLst>
              <a:path w="12189460" h="762000">
                <a:moveTo>
                  <a:pt x="0" y="762000"/>
                </a:moveTo>
                <a:lnTo>
                  <a:pt x="12188952" y="762000"/>
                </a:lnTo>
                <a:lnTo>
                  <a:pt x="12188952" y="0"/>
                </a:lnTo>
                <a:lnTo>
                  <a:pt x="0" y="0"/>
                </a:lnTo>
                <a:lnTo>
                  <a:pt x="0" y="762000"/>
                </a:lnTo>
                <a:close/>
              </a:path>
            </a:pathLst>
          </a:custGeom>
          <a:solidFill>
            <a:srgbClr val="404040"/>
          </a:solidFill>
        </p:spPr>
        <p:txBody>
          <a:bodyPr wrap="square" lIns="0" tIns="0" rIns="0" bIns="0" rtlCol="0"/>
          <a:lstStyle/>
          <a:p>
            <a:endParaRPr/>
          </a:p>
        </p:txBody>
      </p:sp>
      <p:sp>
        <p:nvSpPr>
          <p:cNvPr id="9" name="object 9"/>
          <p:cNvSpPr txBox="1">
            <a:spLocks noGrp="1"/>
          </p:cNvSpPr>
          <p:nvPr>
            <p:ph type="title"/>
          </p:nvPr>
        </p:nvSpPr>
        <p:spPr>
          <a:xfrm>
            <a:off x="4168902" y="711"/>
            <a:ext cx="4898898" cy="627736"/>
          </a:xfrm>
          <a:prstGeom prst="rect">
            <a:avLst/>
          </a:prstGeom>
        </p:spPr>
        <p:txBody>
          <a:bodyPr vert="horz" wrap="square" lIns="0" tIns="12065" rIns="0" bIns="0" rtlCol="0">
            <a:spAutoFit/>
          </a:bodyPr>
          <a:lstStyle/>
          <a:p>
            <a:pPr marL="12700">
              <a:lnSpc>
                <a:spcPct val="100000"/>
              </a:lnSpc>
              <a:spcBef>
                <a:spcPts val="95"/>
              </a:spcBef>
            </a:pPr>
            <a:r>
              <a:rPr spc="-165" dirty="0"/>
              <a:t>Document</a:t>
            </a:r>
            <a:r>
              <a:rPr spc="-275" dirty="0"/>
              <a:t> </a:t>
            </a:r>
            <a:r>
              <a:rPr spc="-220" dirty="0" smtClean="0"/>
              <a:t>Related</a:t>
            </a:r>
            <a:r>
              <a:rPr lang="en-IN" spc="-220" dirty="0" smtClean="0"/>
              <a:t> 6 / 7 </a:t>
            </a:r>
            <a:endParaRPr spc="-220" dirty="0"/>
          </a:p>
        </p:txBody>
      </p:sp>
      <p:sp>
        <p:nvSpPr>
          <p:cNvPr id="10" name="object 10"/>
          <p:cNvSpPr/>
          <p:nvPr/>
        </p:nvSpPr>
        <p:spPr>
          <a:xfrm>
            <a:off x="877824" y="2921507"/>
            <a:ext cx="2514600" cy="1886712"/>
          </a:xfrm>
          <a:prstGeom prst="rect">
            <a:avLst/>
          </a:prstGeom>
          <a:blipFill>
            <a:blip r:embed="rId2" cstate="print"/>
            <a:stretch>
              <a:fillRect/>
            </a:stretch>
          </a:blipFill>
        </p:spPr>
        <p:txBody>
          <a:bodyPr wrap="square" lIns="0" tIns="0" rIns="0" bIns="0" rtlCol="0"/>
          <a:lstStyle/>
          <a:p>
            <a:endParaRPr/>
          </a:p>
        </p:txBody>
      </p:sp>
      <p:sp>
        <p:nvSpPr>
          <p:cNvPr id="11" name="Date Placeholder 10"/>
          <p:cNvSpPr>
            <a:spLocks noGrp="1"/>
          </p:cNvSpPr>
          <p:nvPr>
            <p:ph type="dt" sz="half" idx="6"/>
          </p:nvPr>
        </p:nvSpPr>
        <p:spPr/>
        <p:txBody>
          <a:bodyPr/>
          <a:lstStyle/>
          <a:p>
            <a:r>
              <a:rPr lang="en-US" smtClean="0"/>
              <a:t>01/04/2018 DOON</a:t>
            </a:r>
            <a:endParaRPr lang="en-US"/>
          </a:p>
        </p:txBody>
      </p:sp>
      <p:sp>
        <p:nvSpPr>
          <p:cNvPr id="12" name="Footer Placeholder 11"/>
          <p:cNvSpPr>
            <a:spLocks noGrp="1"/>
          </p:cNvSpPr>
          <p:nvPr>
            <p:ph type="ftr" sz="quarter" idx="5"/>
          </p:nvPr>
        </p:nvSpPr>
        <p:spPr/>
        <p:txBody>
          <a:bodyPr/>
          <a:lstStyle/>
          <a:p>
            <a:r>
              <a:rPr lang="en-IN" smtClean="0"/>
              <a:t>CA Amresh Overview of Bank Audits 18</a:t>
            </a:r>
            <a:endParaRPr lang="en-IN"/>
          </a:p>
        </p:txBody>
      </p:sp>
      <p:sp>
        <p:nvSpPr>
          <p:cNvPr id="13" name="Slide Number Placeholder 12"/>
          <p:cNvSpPr>
            <a:spLocks noGrp="1"/>
          </p:cNvSpPr>
          <p:nvPr>
            <p:ph type="sldNum" sz="quarter" idx="7"/>
          </p:nvPr>
        </p:nvSpPr>
        <p:spPr/>
        <p:txBody>
          <a:bodyPr/>
          <a:lstStyle/>
          <a:p>
            <a:fld id="{B6F15528-21DE-4FAA-801E-634DDDAF4B2B}" type="slidenum">
              <a:rPr lang="en-IN" smtClean="0"/>
              <a:pPr/>
              <a:t>47</a:t>
            </a:fld>
            <a:endParaRPr lang="en-IN"/>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49752" y="1126236"/>
            <a:ext cx="7893050" cy="4993005"/>
          </a:xfrm>
          <a:custGeom>
            <a:avLst/>
            <a:gdLst/>
            <a:ahLst/>
            <a:cxnLst/>
            <a:rect l="l" t="t" r="r" b="b"/>
            <a:pathLst>
              <a:path w="7893050" h="4993005">
                <a:moveTo>
                  <a:pt x="7060692" y="0"/>
                </a:moveTo>
                <a:lnTo>
                  <a:pt x="0" y="0"/>
                </a:lnTo>
                <a:lnTo>
                  <a:pt x="0" y="4992624"/>
                </a:lnTo>
                <a:lnTo>
                  <a:pt x="7060692" y="4992624"/>
                </a:lnTo>
                <a:lnTo>
                  <a:pt x="7109589" y="4991211"/>
                </a:lnTo>
                <a:lnTo>
                  <a:pt x="7157743" y="4987025"/>
                </a:lnTo>
                <a:lnTo>
                  <a:pt x="7205073" y="4980144"/>
                </a:lnTo>
                <a:lnTo>
                  <a:pt x="7251503" y="4970647"/>
                </a:lnTo>
                <a:lnTo>
                  <a:pt x="7296953" y="4958610"/>
                </a:lnTo>
                <a:lnTo>
                  <a:pt x="7341348" y="4944112"/>
                </a:lnTo>
                <a:lnTo>
                  <a:pt x="7384607" y="4927231"/>
                </a:lnTo>
                <a:lnTo>
                  <a:pt x="7426654" y="4908046"/>
                </a:lnTo>
                <a:lnTo>
                  <a:pt x="7467410" y="4886634"/>
                </a:lnTo>
                <a:lnTo>
                  <a:pt x="7506797" y="4863073"/>
                </a:lnTo>
                <a:lnTo>
                  <a:pt x="7544737" y="4837441"/>
                </a:lnTo>
                <a:lnTo>
                  <a:pt x="7581153" y="4809817"/>
                </a:lnTo>
                <a:lnTo>
                  <a:pt x="7615966" y="4780278"/>
                </a:lnTo>
                <a:lnTo>
                  <a:pt x="7649098" y="4748903"/>
                </a:lnTo>
                <a:lnTo>
                  <a:pt x="7680472" y="4715769"/>
                </a:lnTo>
                <a:lnTo>
                  <a:pt x="7710009" y="4680954"/>
                </a:lnTo>
                <a:lnTo>
                  <a:pt x="7737631" y="4644538"/>
                </a:lnTo>
                <a:lnTo>
                  <a:pt x="7763260" y="4606597"/>
                </a:lnTo>
                <a:lnTo>
                  <a:pt x="7786819" y="4567209"/>
                </a:lnTo>
                <a:lnTo>
                  <a:pt x="7808229" y="4526454"/>
                </a:lnTo>
                <a:lnTo>
                  <a:pt x="7827412" y="4484408"/>
                </a:lnTo>
                <a:lnTo>
                  <a:pt x="7844291" y="4441150"/>
                </a:lnTo>
                <a:lnTo>
                  <a:pt x="7858787" y="4396758"/>
                </a:lnTo>
                <a:lnTo>
                  <a:pt x="7870822" y="4351311"/>
                </a:lnTo>
                <a:lnTo>
                  <a:pt x="7880318" y="4304885"/>
                </a:lnTo>
                <a:lnTo>
                  <a:pt x="7887198" y="4257559"/>
                </a:lnTo>
                <a:lnTo>
                  <a:pt x="7891383" y="4209411"/>
                </a:lnTo>
                <a:lnTo>
                  <a:pt x="7892796" y="4160520"/>
                </a:lnTo>
                <a:lnTo>
                  <a:pt x="7892796" y="832103"/>
                </a:lnTo>
                <a:lnTo>
                  <a:pt x="7891383" y="783206"/>
                </a:lnTo>
                <a:lnTo>
                  <a:pt x="7887198" y="735052"/>
                </a:lnTo>
                <a:lnTo>
                  <a:pt x="7880318" y="687722"/>
                </a:lnTo>
                <a:lnTo>
                  <a:pt x="7870822" y="641292"/>
                </a:lnTo>
                <a:lnTo>
                  <a:pt x="7858787" y="595842"/>
                </a:lnTo>
                <a:lnTo>
                  <a:pt x="7844291" y="551447"/>
                </a:lnTo>
                <a:lnTo>
                  <a:pt x="7827412" y="508188"/>
                </a:lnTo>
                <a:lnTo>
                  <a:pt x="7808229" y="466141"/>
                </a:lnTo>
                <a:lnTo>
                  <a:pt x="7786819" y="425385"/>
                </a:lnTo>
                <a:lnTo>
                  <a:pt x="7763260" y="385998"/>
                </a:lnTo>
                <a:lnTo>
                  <a:pt x="7737631" y="348058"/>
                </a:lnTo>
                <a:lnTo>
                  <a:pt x="7710009" y="311642"/>
                </a:lnTo>
                <a:lnTo>
                  <a:pt x="7680472" y="276829"/>
                </a:lnTo>
                <a:lnTo>
                  <a:pt x="7649098" y="243697"/>
                </a:lnTo>
                <a:lnTo>
                  <a:pt x="7615966" y="212323"/>
                </a:lnTo>
                <a:lnTo>
                  <a:pt x="7581153" y="182786"/>
                </a:lnTo>
                <a:lnTo>
                  <a:pt x="7544737" y="155164"/>
                </a:lnTo>
                <a:lnTo>
                  <a:pt x="7506797" y="129535"/>
                </a:lnTo>
                <a:lnTo>
                  <a:pt x="7467410" y="105976"/>
                </a:lnTo>
                <a:lnTo>
                  <a:pt x="7426654" y="84566"/>
                </a:lnTo>
                <a:lnTo>
                  <a:pt x="7384607" y="65383"/>
                </a:lnTo>
                <a:lnTo>
                  <a:pt x="7341348" y="48504"/>
                </a:lnTo>
                <a:lnTo>
                  <a:pt x="7296953" y="34008"/>
                </a:lnTo>
                <a:lnTo>
                  <a:pt x="7251503" y="21973"/>
                </a:lnTo>
                <a:lnTo>
                  <a:pt x="7205073" y="12477"/>
                </a:lnTo>
                <a:lnTo>
                  <a:pt x="7157743" y="5597"/>
                </a:lnTo>
                <a:lnTo>
                  <a:pt x="7109589" y="1412"/>
                </a:lnTo>
                <a:lnTo>
                  <a:pt x="7060692" y="0"/>
                </a:lnTo>
                <a:close/>
              </a:path>
            </a:pathLst>
          </a:custGeom>
          <a:solidFill>
            <a:srgbClr val="E0E0E0">
              <a:alpha val="90194"/>
            </a:srgbClr>
          </a:solidFill>
        </p:spPr>
        <p:txBody>
          <a:bodyPr wrap="square" lIns="0" tIns="0" rIns="0" bIns="0" rtlCol="0"/>
          <a:lstStyle/>
          <a:p>
            <a:endParaRPr/>
          </a:p>
        </p:txBody>
      </p:sp>
      <p:sp>
        <p:nvSpPr>
          <p:cNvPr id="3" name="object 3"/>
          <p:cNvSpPr/>
          <p:nvPr/>
        </p:nvSpPr>
        <p:spPr>
          <a:xfrm>
            <a:off x="3349752" y="1126236"/>
            <a:ext cx="7893050" cy="4993005"/>
          </a:xfrm>
          <a:custGeom>
            <a:avLst/>
            <a:gdLst/>
            <a:ahLst/>
            <a:cxnLst/>
            <a:rect l="l" t="t" r="r" b="b"/>
            <a:pathLst>
              <a:path w="7893050" h="4993005">
                <a:moveTo>
                  <a:pt x="7892796" y="832103"/>
                </a:moveTo>
                <a:lnTo>
                  <a:pt x="7892796" y="4160520"/>
                </a:lnTo>
                <a:lnTo>
                  <a:pt x="7891383" y="4209411"/>
                </a:lnTo>
                <a:lnTo>
                  <a:pt x="7887198" y="4257559"/>
                </a:lnTo>
                <a:lnTo>
                  <a:pt x="7880318" y="4304885"/>
                </a:lnTo>
                <a:lnTo>
                  <a:pt x="7870822" y="4351311"/>
                </a:lnTo>
                <a:lnTo>
                  <a:pt x="7858787" y="4396758"/>
                </a:lnTo>
                <a:lnTo>
                  <a:pt x="7844291" y="4441150"/>
                </a:lnTo>
                <a:lnTo>
                  <a:pt x="7827412" y="4484408"/>
                </a:lnTo>
                <a:lnTo>
                  <a:pt x="7808229" y="4526454"/>
                </a:lnTo>
                <a:lnTo>
                  <a:pt x="7786819" y="4567209"/>
                </a:lnTo>
                <a:lnTo>
                  <a:pt x="7763260" y="4606597"/>
                </a:lnTo>
                <a:lnTo>
                  <a:pt x="7737631" y="4644538"/>
                </a:lnTo>
                <a:lnTo>
                  <a:pt x="7710009" y="4680954"/>
                </a:lnTo>
                <a:lnTo>
                  <a:pt x="7680472" y="4715769"/>
                </a:lnTo>
                <a:lnTo>
                  <a:pt x="7649098" y="4748903"/>
                </a:lnTo>
                <a:lnTo>
                  <a:pt x="7615966" y="4780278"/>
                </a:lnTo>
                <a:lnTo>
                  <a:pt x="7581153" y="4809817"/>
                </a:lnTo>
                <a:lnTo>
                  <a:pt x="7544737" y="4837441"/>
                </a:lnTo>
                <a:lnTo>
                  <a:pt x="7506797" y="4863073"/>
                </a:lnTo>
                <a:lnTo>
                  <a:pt x="7467410" y="4886634"/>
                </a:lnTo>
                <a:lnTo>
                  <a:pt x="7426654" y="4908046"/>
                </a:lnTo>
                <a:lnTo>
                  <a:pt x="7384607" y="4927231"/>
                </a:lnTo>
                <a:lnTo>
                  <a:pt x="7341348" y="4944112"/>
                </a:lnTo>
                <a:lnTo>
                  <a:pt x="7296953" y="4958610"/>
                </a:lnTo>
                <a:lnTo>
                  <a:pt x="7251503" y="4970647"/>
                </a:lnTo>
                <a:lnTo>
                  <a:pt x="7205073" y="4980144"/>
                </a:lnTo>
                <a:lnTo>
                  <a:pt x="7157743" y="4987025"/>
                </a:lnTo>
                <a:lnTo>
                  <a:pt x="7109589" y="4991211"/>
                </a:lnTo>
                <a:lnTo>
                  <a:pt x="7060692" y="4992624"/>
                </a:lnTo>
                <a:lnTo>
                  <a:pt x="0" y="4992624"/>
                </a:lnTo>
                <a:lnTo>
                  <a:pt x="0" y="0"/>
                </a:lnTo>
                <a:lnTo>
                  <a:pt x="7060692" y="0"/>
                </a:lnTo>
                <a:lnTo>
                  <a:pt x="7109589" y="1412"/>
                </a:lnTo>
                <a:lnTo>
                  <a:pt x="7157743" y="5597"/>
                </a:lnTo>
                <a:lnTo>
                  <a:pt x="7205073" y="12477"/>
                </a:lnTo>
                <a:lnTo>
                  <a:pt x="7251503" y="21973"/>
                </a:lnTo>
                <a:lnTo>
                  <a:pt x="7296953" y="34008"/>
                </a:lnTo>
                <a:lnTo>
                  <a:pt x="7341348" y="48504"/>
                </a:lnTo>
                <a:lnTo>
                  <a:pt x="7384607" y="65383"/>
                </a:lnTo>
                <a:lnTo>
                  <a:pt x="7426654" y="84566"/>
                </a:lnTo>
                <a:lnTo>
                  <a:pt x="7467410" y="105976"/>
                </a:lnTo>
                <a:lnTo>
                  <a:pt x="7506797" y="129535"/>
                </a:lnTo>
                <a:lnTo>
                  <a:pt x="7544737" y="155164"/>
                </a:lnTo>
                <a:lnTo>
                  <a:pt x="7581153" y="182786"/>
                </a:lnTo>
                <a:lnTo>
                  <a:pt x="7615966" y="212323"/>
                </a:lnTo>
                <a:lnTo>
                  <a:pt x="7649098" y="243697"/>
                </a:lnTo>
                <a:lnTo>
                  <a:pt x="7680472" y="276829"/>
                </a:lnTo>
                <a:lnTo>
                  <a:pt x="7710009" y="311642"/>
                </a:lnTo>
                <a:lnTo>
                  <a:pt x="7737631" y="348058"/>
                </a:lnTo>
                <a:lnTo>
                  <a:pt x="7763260" y="385998"/>
                </a:lnTo>
                <a:lnTo>
                  <a:pt x="7786819" y="425385"/>
                </a:lnTo>
                <a:lnTo>
                  <a:pt x="7808229" y="466141"/>
                </a:lnTo>
                <a:lnTo>
                  <a:pt x="7827412" y="508188"/>
                </a:lnTo>
                <a:lnTo>
                  <a:pt x="7844291" y="551447"/>
                </a:lnTo>
                <a:lnTo>
                  <a:pt x="7858787" y="595842"/>
                </a:lnTo>
                <a:lnTo>
                  <a:pt x="7870822" y="641292"/>
                </a:lnTo>
                <a:lnTo>
                  <a:pt x="7880318" y="687722"/>
                </a:lnTo>
                <a:lnTo>
                  <a:pt x="7887198" y="735052"/>
                </a:lnTo>
                <a:lnTo>
                  <a:pt x="7891383" y="783206"/>
                </a:lnTo>
                <a:lnTo>
                  <a:pt x="7892796" y="832103"/>
                </a:lnTo>
                <a:close/>
              </a:path>
            </a:pathLst>
          </a:custGeom>
          <a:ln w="12192">
            <a:solidFill>
              <a:srgbClr val="E0E0E0"/>
            </a:solidFill>
          </a:ln>
        </p:spPr>
        <p:txBody>
          <a:bodyPr wrap="square" lIns="0" tIns="0" rIns="0" bIns="0" rtlCol="0"/>
          <a:lstStyle/>
          <a:p>
            <a:endParaRPr/>
          </a:p>
        </p:txBody>
      </p:sp>
      <p:sp>
        <p:nvSpPr>
          <p:cNvPr id="4" name="object 4"/>
          <p:cNvSpPr txBox="1"/>
          <p:nvPr/>
        </p:nvSpPr>
        <p:spPr>
          <a:xfrm>
            <a:off x="3585717" y="1831594"/>
            <a:ext cx="6410325" cy="1588135"/>
          </a:xfrm>
          <a:prstGeom prst="rect">
            <a:avLst/>
          </a:prstGeom>
        </p:spPr>
        <p:txBody>
          <a:bodyPr vert="horz" wrap="square" lIns="0" tIns="36830" rIns="0" bIns="0" rtlCol="0">
            <a:spAutoFit/>
          </a:bodyPr>
          <a:lstStyle/>
          <a:p>
            <a:pPr marL="12700">
              <a:lnSpc>
                <a:spcPct val="100000"/>
              </a:lnSpc>
              <a:spcBef>
                <a:spcPts val="290"/>
              </a:spcBef>
            </a:pPr>
            <a:r>
              <a:rPr sz="2400" b="1" spc="-125" dirty="0">
                <a:latin typeface="Trebuchet MS"/>
                <a:cs typeface="Trebuchet MS"/>
              </a:rPr>
              <a:t>Risk</a:t>
            </a:r>
            <a:endParaRPr sz="2400">
              <a:latin typeface="Trebuchet MS"/>
              <a:cs typeface="Trebuchet MS"/>
            </a:endParaRPr>
          </a:p>
          <a:p>
            <a:pPr marL="241300" indent="-228600">
              <a:lnSpc>
                <a:spcPct val="100000"/>
              </a:lnSpc>
              <a:spcBef>
                <a:spcPts val="190"/>
              </a:spcBef>
              <a:buChar char="•"/>
              <a:tabLst>
                <a:tab pos="241300" algn="l"/>
              </a:tabLst>
            </a:pPr>
            <a:r>
              <a:rPr sz="2400" spc="-170" dirty="0">
                <a:latin typeface="Arial"/>
                <a:cs typeface="Arial"/>
              </a:rPr>
              <a:t>Delays </a:t>
            </a:r>
            <a:r>
              <a:rPr sz="2400" spc="-30" dirty="0">
                <a:latin typeface="Arial"/>
                <a:cs typeface="Arial"/>
              </a:rPr>
              <a:t>in</a:t>
            </a:r>
            <a:r>
              <a:rPr sz="2400" spc="-85" dirty="0">
                <a:latin typeface="Arial"/>
                <a:cs typeface="Arial"/>
              </a:rPr>
              <a:t> </a:t>
            </a:r>
            <a:r>
              <a:rPr sz="2400" spc="-120" dirty="0">
                <a:latin typeface="Arial"/>
                <a:cs typeface="Arial"/>
              </a:rPr>
              <a:t>submission</a:t>
            </a:r>
            <a:endParaRPr sz="2400">
              <a:latin typeface="Arial"/>
              <a:cs typeface="Arial"/>
            </a:endParaRPr>
          </a:p>
          <a:p>
            <a:pPr marL="241300" indent="-228600">
              <a:lnSpc>
                <a:spcPct val="100000"/>
              </a:lnSpc>
              <a:spcBef>
                <a:spcPts val="210"/>
              </a:spcBef>
              <a:buChar char="•"/>
              <a:tabLst>
                <a:tab pos="241300" algn="l"/>
              </a:tabLst>
            </a:pPr>
            <a:r>
              <a:rPr sz="2400" spc="-130" dirty="0">
                <a:latin typeface="Arial"/>
                <a:cs typeface="Arial"/>
              </a:rPr>
              <a:t>Unsigned </a:t>
            </a:r>
            <a:r>
              <a:rPr sz="2400" spc="-90" dirty="0">
                <a:latin typeface="Arial"/>
                <a:cs typeface="Arial"/>
              </a:rPr>
              <a:t>financials </a:t>
            </a:r>
            <a:r>
              <a:rPr sz="2400" spc="-20" dirty="0">
                <a:latin typeface="Arial"/>
                <a:cs typeface="Arial"/>
              </a:rPr>
              <a:t>or </a:t>
            </a:r>
            <a:r>
              <a:rPr sz="2400" spc="-70" dirty="0">
                <a:latin typeface="Arial"/>
                <a:cs typeface="Arial"/>
              </a:rPr>
              <a:t>unaudited</a:t>
            </a:r>
            <a:r>
              <a:rPr sz="2400" spc="-265" dirty="0">
                <a:latin typeface="Arial"/>
                <a:cs typeface="Arial"/>
              </a:rPr>
              <a:t> </a:t>
            </a:r>
            <a:r>
              <a:rPr sz="2400" spc="-90" dirty="0">
                <a:latin typeface="Arial"/>
                <a:cs typeface="Arial"/>
              </a:rPr>
              <a:t>financials</a:t>
            </a:r>
            <a:endParaRPr sz="2400">
              <a:latin typeface="Arial"/>
              <a:cs typeface="Arial"/>
            </a:endParaRPr>
          </a:p>
          <a:p>
            <a:pPr marL="241300" indent="-228600">
              <a:lnSpc>
                <a:spcPct val="100000"/>
              </a:lnSpc>
              <a:spcBef>
                <a:spcPts val="190"/>
              </a:spcBef>
              <a:buChar char="•"/>
              <a:tabLst>
                <a:tab pos="241300" algn="l"/>
              </a:tabLst>
            </a:pPr>
            <a:r>
              <a:rPr sz="2400" spc="-65" dirty="0">
                <a:latin typeface="Arial"/>
                <a:cs typeface="Arial"/>
              </a:rPr>
              <a:t>Improper formats </a:t>
            </a:r>
            <a:r>
              <a:rPr sz="2400" spc="-114" dirty="0">
                <a:latin typeface="Arial"/>
                <a:cs typeface="Arial"/>
              </a:rPr>
              <a:t>and </a:t>
            </a:r>
            <a:r>
              <a:rPr sz="2400" spc="-120" dirty="0">
                <a:latin typeface="Arial"/>
                <a:cs typeface="Arial"/>
              </a:rPr>
              <a:t>disclosures </a:t>
            </a:r>
            <a:r>
              <a:rPr sz="2400" spc="-10" dirty="0">
                <a:latin typeface="Arial"/>
                <a:cs typeface="Arial"/>
              </a:rPr>
              <a:t>not </a:t>
            </a:r>
            <a:r>
              <a:rPr sz="2400" spc="-225" dirty="0">
                <a:latin typeface="Arial"/>
                <a:cs typeface="Arial"/>
              </a:rPr>
              <a:t>as</a:t>
            </a:r>
            <a:r>
              <a:rPr sz="2400" spc="-380" dirty="0">
                <a:latin typeface="Arial"/>
                <a:cs typeface="Arial"/>
              </a:rPr>
              <a:t> </a:t>
            </a:r>
            <a:r>
              <a:rPr sz="2400" spc="-90" dirty="0">
                <a:latin typeface="Arial"/>
                <a:cs typeface="Arial"/>
              </a:rPr>
              <a:t>specified</a:t>
            </a:r>
            <a:endParaRPr sz="2400">
              <a:latin typeface="Arial"/>
              <a:cs typeface="Arial"/>
            </a:endParaRPr>
          </a:p>
        </p:txBody>
      </p:sp>
      <p:sp>
        <p:nvSpPr>
          <p:cNvPr id="5" name="object 5"/>
          <p:cNvSpPr txBox="1"/>
          <p:nvPr/>
        </p:nvSpPr>
        <p:spPr>
          <a:xfrm>
            <a:off x="3585717" y="3785220"/>
            <a:ext cx="6708140" cy="1532255"/>
          </a:xfrm>
          <a:prstGeom prst="rect">
            <a:avLst/>
          </a:prstGeom>
        </p:spPr>
        <p:txBody>
          <a:bodyPr vert="horz" wrap="square" lIns="0" tIns="37465" rIns="0" bIns="0" rtlCol="0">
            <a:spAutoFit/>
          </a:bodyPr>
          <a:lstStyle/>
          <a:p>
            <a:pPr marL="12700">
              <a:lnSpc>
                <a:spcPct val="100000"/>
              </a:lnSpc>
              <a:spcBef>
                <a:spcPts val="295"/>
              </a:spcBef>
            </a:pPr>
            <a:r>
              <a:rPr sz="2400" b="1" spc="-114" dirty="0">
                <a:latin typeface="Trebuchet MS"/>
                <a:cs typeface="Trebuchet MS"/>
              </a:rPr>
              <a:t>Audit</a:t>
            </a:r>
            <a:endParaRPr sz="2400">
              <a:latin typeface="Trebuchet MS"/>
              <a:cs typeface="Trebuchet MS"/>
            </a:endParaRPr>
          </a:p>
          <a:p>
            <a:pPr marL="241300" marR="5080" indent="-228600">
              <a:lnSpc>
                <a:spcPts val="2640"/>
              </a:lnSpc>
              <a:spcBef>
                <a:spcPts val="480"/>
              </a:spcBef>
              <a:buChar char="•"/>
              <a:tabLst>
                <a:tab pos="241300" algn="l"/>
              </a:tabLst>
            </a:pPr>
            <a:r>
              <a:rPr sz="2400" spc="-114" dirty="0">
                <a:latin typeface="Arial"/>
                <a:cs typeface="Arial"/>
              </a:rPr>
              <a:t>Enquire </a:t>
            </a:r>
            <a:r>
              <a:rPr sz="2400" spc="-50" dirty="0">
                <a:latin typeface="Arial"/>
                <a:cs typeface="Arial"/>
              </a:rPr>
              <a:t>all </a:t>
            </a:r>
            <a:r>
              <a:rPr sz="2400" spc="-125" dirty="0">
                <a:latin typeface="Arial"/>
                <a:cs typeface="Arial"/>
              </a:rPr>
              <a:t>instances </a:t>
            </a:r>
            <a:r>
              <a:rPr sz="2400" spc="-75" dirty="0">
                <a:latin typeface="Arial"/>
                <a:cs typeface="Arial"/>
              </a:rPr>
              <a:t>where </a:t>
            </a:r>
            <a:r>
              <a:rPr sz="2400" spc="-90" dirty="0">
                <a:latin typeface="Arial"/>
                <a:cs typeface="Arial"/>
              </a:rPr>
              <a:t>financials </a:t>
            </a:r>
            <a:r>
              <a:rPr sz="2400" spc="-150" dirty="0">
                <a:latin typeface="Arial"/>
                <a:cs typeface="Arial"/>
              </a:rPr>
              <a:t>have </a:t>
            </a:r>
            <a:r>
              <a:rPr sz="2400" spc="-10" dirty="0">
                <a:latin typeface="Arial"/>
                <a:cs typeface="Arial"/>
              </a:rPr>
              <a:t>not</a:t>
            </a:r>
            <a:r>
              <a:rPr sz="2400" spc="-275" dirty="0">
                <a:latin typeface="Arial"/>
                <a:cs typeface="Arial"/>
              </a:rPr>
              <a:t> </a:t>
            </a:r>
            <a:r>
              <a:rPr sz="2400" spc="-110" dirty="0">
                <a:latin typeface="Arial"/>
                <a:cs typeface="Arial"/>
              </a:rPr>
              <a:t>been  </a:t>
            </a:r>
            <a:r>
              <a:rPr sz="2400" spc="-70" dirty="0">
                <a:latin typeface="Arial"/>
                <a:cs typeface="Arial"/>
              </a:rPr>
              <a:t>furnished</a:t>
            </a:r>
            <a:endParaRPr sz="2400">
              <a:latin typeface="Arial"/>
              <a:cs typeface="Arial"/>
            </a:endParaRPr>
          </a:p>
          <a:p>
            <a:pPr marL="241300" indent="-228600">
              <a:lnSpc>
                <a:spcPct val="100000"/>
              </a:lnSpc>
              <a:spcBef>
                <a:spcPts val="145"/>
              </a:spcBef>
              <a:buChar char="•"/>
              <a:tabLst>
                <a:tab pos="241300" algn="l"/>
              </a:tabLst>
            </a:pPr>
            <a:r>
              <a:rPr sz="2400" spc="-195" dirty="0">
                <a:latin typeface="Arial"/>
                <a:cs typeface="Arial"/>
              </a:rPr>
              <a:t>Check </a:t>
            </a:r>
            <a:r>
              <a:rPr sz="2400" spc="-10" dirty="0">
                <a:latin typeface="Arial"/>
                <a:cs typeface="Arial"/>
              </a:rPr>
              <a:t>for </a:t>
            </a:r>
            <a:r>
              <a:rPr sz="2400" spc="-120" dirty="0">
                <a:latin typeface="Arial"/>
                <a:cs typeface="Arial"/>
              </a:rPr>
              <a:t>unsigned </a:t>
            </a:r>
            <a:r>
              <a:rPr sz="2400" spc="260" dirty="0">
                <a:latin typeface="Arial"/>
                <a:cs typeface="Arial"/>
              </a:rPr>
              <a:t>/</a:t>
            </a:r>
            <a:r>
              <a:rPr sz="2400" spc="-260" dirty="0">
                <a:latin typeface="Arial"/>
                <a:cs typeface="Arial"/>
              </a:rPr>
              <a:t> </a:t>
            </a:r>
            <a:r>
              <a:rPr sz="2400" spc="-70" dirty="0">
                <a:latin typeface="Arial"/>
                <a:cs typeface="Arial"/>
              </a:rPr>
              <a:t>unaudited </a:t>
            </a:r>
            <a:r>
              <a:rPr sz="2400" spc="-90" dirty="0">
                <a:latin typeface="Arial"/>
                <a:cs typeface="Arial"/>
              </a:rPr>
              <a:t>financials</a:t>
            </a:r>
            <a:endParaRPr sz="2400">
              <a:latin typeface="Arial"/>
              <a:cs typeface="Arial"/>
            </a:endParaRPr>
          </a:p>
        </p:txBody>
      </p:sp>
      <p:sp>
        <p:nvSpPr>
          <p:cNvPr id="6" name="object 6"/>
          <p:cNvSpPr/>
          <p:nvPr/>
        </p:nvSpPr>
        <p:spPr>
          <a:xfrm>
            <a:off x="713231" y="1124711"/>
            <a:ext cx="2635250" cy="1454150"/>
          </a:xfrm>
          <a:custGeom>
            <a:avLst/>
            <a:gdLst/>
            <a:ahLst/>
            <a:cxnLst/>
            <a:rect l="l" t="t" r="r" b="b"/>
            <a:pathLst>
              <a:path w="2635250" h="1454150">
                <a:moveTo>
                  <a:pt x="2392680" y="0"/>
                </a:moveTo>
                <a:lnTo>
                  <a:pt x="242315" y="0"/>
                </a:lnTo>
                <a:lnTo>
                  <a:pt x="193483" y="4921"/>
                </a:lnTo>
                <a:lnTo>
                  <a:pt x="147998" y="19038"/>
                </a:lnTo>
                <a:lnTo>
                  <a:pt x="106838" y="41375"/>
                </a:lnTo>
                <a:lnTo>
                  <a:pt x="70975" y="70961"/>
                </a:lnTo>
                <a:lnTo>
                  <a:pt x="41385" y="106821"/>
                </a:lnTo>
                <a:lnTo>
                  <a:pt x="19043" y="147982"/>
                </a:lnTo>
                <a:lnTo>
                  <a:pt x="4923" y="193472"/>
                </a:lnTo>
                <a:lnTo>
                  <a:pt x="0" y="242315"/>
                </a:lnTo>
                <a:lnTo>
                  <a:pt x="0" y="1211579"/>
                </a:lnTo>
                <a:lnTo>
                  <a:pt x="4923" y="1260423"/>
                </a:lnTo>
                <a:lnTo>
                  <a:pt x="19043" y="1305913"/>
                </a:lnTo>
                <a:lnTo>
                  <a:pt x="41385" y="1347074"/>
                </a:lnTo>
                <a:lnTo>
                  <a:pt x="70975" y="1382934"/>
                </a:lnTo>
                <a:lnTo>
                  <a:pt x="106838" y="1412520"/>
                </a:lnTo>
                <a:lnTo>
                  <a:pt x="147998" y="1434857"/>
                </a:lnTo>
                <a:lnTo>
                  <a:pt x="193483" y="1448974"/>
                </a:lnTo>
                <a:lnTo>
                  <a:pt x="242315" y="1453896"/>
                </a:lnTo>
                <a:lnTo>
                  <a:pt x="2392680" y="1453896"/>
                </a:lnTo>
                <a:lnTo>
                  <a:pt x="2441523" y="1448974"/>
                </a:lnTo>
                <a:lnTo>
                  <a:pt x="2487013" y="1434857"/>
                </a:lnTo>
                <a:lnTo>
                  <a:pt x="2528174" y="1412520"/>
                </a:lnTo>
                <a:lnTo>
                  <a:pt x="2564034" y="1382934"/>
                </a:lnTo>
                <a:lnTo>
                  <a:pt x="2593620" y="1347074"/>
                </a:lnTo>
                <a:lnTo>
                  <a:pt x="2615957" y="1305913"/>
                </a:lnTo>
                <a:lnTo>
                  <a:pt x="2630074" y="1260423"/>
                </a:lnTo>
                <a:lnTo>
                  <a:pt x="2634996" y="1211579"/>
                </a:lnTo>
                <a:lnTo>
                  <a:pt x="2634996" y="242315"/>
                </a:lnTo>
                <a:lnTo>
                  <a:pt x="2630074" y="193472"/>
                </a:lnTo>
                <a:lnTo>
                  <a:pt x="2615957" y="147982"/>
                </a:lnTo>
                <a:lnTo>
                  <a:pt x="2593620" y="106821"/>
                </a:lnTo>
                <a:lnTo>
                  <a:pt x="2564034" y="70961"/>
                </a:lnTo>
                <a:lnTo>
                  <a:pt x="2528174" y="41375"/>
                </a:lnTo>
                <a:lnTo>
                  <a:pt x="2487013" y="19038"/>
                </a:lnTo>
                <a:lnTo>
                  <a:pt x="2441523" y="4921"/>
                </a:lnTo>
                <a:lnTo>
                  <a:pt x="2392680" y="0"/>
                </a:lnTo>
                <a:close/>
              </a:path>
            </a:pathLst>
          </a:custGeom>
          <a:solidFill>
            <a:srgbClr val="949494"/>
          </a:solidFill>
        </p:spPr>
        <p:txBody>
          <a:bodyPr wrap="square" lIns="0" tIns="0" rIns="0" bIns="0" rtlCol="0"/>
          <a:lstStyle/>
          <a:p>
            <a:endParaRPr/>
          </a:p>
        </p:txBody>
      </p:sp>
      <p:sp>
        <p:nvSpPr>
          <p:cNvPr id="7" name="object 7"/>
          <p:cNvSpPr/>
          <p:nvPr/>
        </p:nvSpPr>
        <p:spPr>
          <a:xfrm>
            <a:off x="713231" y="1124711"/>
            <a:ext cx="2635250" cy="1454150"/>
          </a:xfrm>
          <a:custGeom>
            <a:avLst/>
            <a:gdLst/>
            <a:ahLst/>
            <a:cxnLst/>
            <a:rect l="l" t="t" r="r" b="b"/>
            <a:pathLst>
              <a:path w="2635250" h="1454150">
                <a:moveTo>
                  <a:pt x="0" y="242315"/>
                </a:moveTo>
                <a:lnTo>
                  <a:pt x="4923" y="193472"/>
                </a:lnTo>
                <a:lnTo>
                  <a:pt x="19043" y="147982"/>
                </a:lnTo>
                <a:lnTo>
                  <a:pt x="41385" y="106821"/>
                </a:lnTo>
                <a:lnTo>
                  <a:pt x="70975" y="70961"/>
                </a:lnTo>
                <a:lnTo>
                  <a:pt x="106838" y="41375"/>
                </a:lnTo>
                <a:lnTo>
                  <a:pt x="147998" y="19038"/>
                </a:lnTo>
                <a:lnTo>
                  <a:pt x="193483" y="4921"/>
                </a:lnTo>
                <a:lnTo>
                  <a:pt x="242315" y="0"/>
                </a:lnTo>
                <a:lnTo>
                  <a:pt x="2392680" y="0"/>
                </a:lnTo>
                <a:lnTo>
                  <a:pt x="2441523" y="4921"/>
                </a:lnTo>
                <a:lnTo>
                  <a:pt x="2487013" y="19038"/>
                </a:lnTo>
                <a:lnTo>
                  <a:pt x="2528174" y="41375"/>
                </a:lnTo>
                <a:lnTo>
                  <a:pt x="2564034" y="70961"/>
                </a:lnTo>
                <a:lnTo>
                  <a:pt x="2593620" y="106821"/>
                </a:lnTo>
                <a:lnTo>
                  <a:pt x="2615957" y="147982"/>
                </a:lnTo>
                <a:lnTo>
                  <a:pt x="2630074" y="193472"/>
                </a:lnTo>
                <a:lnTo>
                  <a:pt x="2634996" y="242315"/>
                </a:lnTo>
                <a:lnTo>
                  <a:pt x="2634996" y="1211579"/>
                </a:lnTo>
                <a:lnTo>
                  <a:pt x="2630074" y="1260423"/>
                </a:lnTo>
                <a:lnTo>
                  <a:pt x="2615957" y="1305913"/>
                </a:lnTo>
                <a:lnTo>
                  <a:pt x="2593620" y="1347074"/>
                </a:lnTo>
                <a:lnTo>
                  <a:pt x="2564034" y="1382934"/>
                </a:lnTo>
                <a:lnTo>
                  <a:pt x="2528174" y="1412520"/>
                </a:lnTo>
                <a:lnTo>
                  <a:pt x="2487013" y="1434857"/>
                </a:lnTo>
                <a:lnTo>
                  <a:pt x="2441523" y="1448974"/>
                </a:lnTo>
                <a:lnTo>
                  <a:pt x="2392680" y="1453896"/>
                </a:lnTo>
                <a:lnTo>
                  <a:pt x="242315" y="1453896"/>
                </a:lnTo>
                <a:lnTo>
                  <a:pt x="193483" y="1448974"/>
                </a:lnTo>
                <a:lnTo>
                  <a:pt x="147998" y="1434857"/>
                </a:lnTo>
                <a:lnTo>
                  <a:pt x="106838" y="1412520"/>
                </a:lnTo>
                <a:lnTo>
                  <a:pt x="70975" y="1382934"/>
                </a:lnTo>
                <a:lnTo>
                  <a:pt x="41385" y="1347074"/>
                </a:lnTo>
                <a:lnTo>
                  <a:pt x="19043" y="1305913"/>
                </a:lnTo>
                <a:lnTo>
                  <a:pt x="4923" y="1260423"/>
                </a:lnTo>
                <a:lnTo>
                  <a:pt x="0" y="1211579"/>
                </a:lnTo>
                <a:lnTo>
                  <a:pt x="0" y="242315"/>
                </a:lnTo>
                <a:close/>
              </a:path>
            </a:pathLst>
          </a:custGeom>
          <a:ln w="12192">
            <a:solidFill>
              <a:srgbClr val="FFFFFF"/>
            </a:solidFill>
          </a:ln>
        </p:spPr>
        <p:txBody>
          <a:bodyPr wrap="square" lIns="0" tIns="0" rIns="0" bIns="0" rtlCol="0"/>
          <a:lstStyle/>
          <a:p>
            <a:endParaRPr/>
          </a:p>
        </p:txBody>
      </p:sp>
      <p:sp>
        <p:nvSpPr>
          <p:cNvPr id="8" name="object 8"/>
          <p:cNvSpPr txBox="1"/>
          <p:nvPr/>
        </p:nvSpPr>
        <p:spPr>
          <a:xfrm>
            <a:off x="1020572" y="1452753"/>
            <a:ext cx="2019935" cy="726440"/>
          </a:xfrm>
          <a:prstGeom prst="rect">
            <a:avLst/>
          </a:prstGeom>
        </p:spPr>
        <p:txBody>
          <a:bodyPr vert="horz" wrap="square" lIns="0" tIns="48895" rIns="0" bIns="0" rtlCol="0">
            <a:spAutoFit/>
          </a:bodyPr>
          <a:lstStyle/>
          <a:p>
            <a:pPr marL="163195" marR="5080" indent="-151130">
              <a:lnSpc>
                <a:spcPts val="2640"/>
              </a:lnSpc>
              <a:spcBef>
                <a:spcPts val="385"/>
              </a:spcBef>
            </a:pPr>
            <a:r>
              <a:rPr sz="2400" spc="-135" dirty="0">
                <a:solidFill>
                  <a:srgbClr val="FFFFFF"/>
                </a:solidFill>
                <a:latin typeface="Arial"/>
                <a:cs typeface="Arial"/>
              </a:rPr>
              <a:t>Discrepancies</a:t>
            </a:r>
            <a:r>
              <a:rPr sz="2400" spc="-229" dirty="0">
                <a:solidFill>
                  <a:srgbClr val="FFFFFF"/>
                </a:solidFill>
                <a:latin typeface="Arial"/>
                <a:cs typeface="Arial"/>
              </a:rPr>
              <a:t> </a:t>
            </a:r>
            <a:r>
              <a:rPr sz="2400" spc="-30" dirty="0">
                <a:solidFill>
                  <a:srgbClr val="FFFFFF"/>
                </a:solidFill>
                <a:latin typeface="Arial"/>
                <a:cs typeface="Arial"/>
              </a:rPr>
              <a:t>in  </a:t>
            </a:r>
            <a:r>
              <a:rPr sz="2400" spc="-100" dirty="0">
                <a:solidFill>
                  <a:srgbClr val="FFFFFF"/>
                </a:solidFill>
                <a:latin typeface="Arial"/>
                <a:cs typeface="Arial"/>
              </a:rPr>
              <a:t>annual</a:t>
            </a:r>
            <a:r>
              <a:rPr sz="2400" spc="-145" dirty="0">
                <a:solidFill>
                  <a:srgbClr val="FFFFFF"/>
                </a:solidFill>
                <a:latin typeface="Arial"/>
                <a:cs typeface="Arial"/>
              </a:rPr>
              <a:t> </a:t>
            </a:r>
            <a:r>
              <a:rPr sz="2400" spc="-20" dirty="0">
                <a:solidFill>
                  <a:srgbClr val="FFFFFF"/>
                </a:solidFill>
                <a:latin typeface="Arial"/>
                <a:cs typeface="Arial"/>
              </a:rPr>
              <a:t>report</a:t>
            </a:r>
            <a:endParaRPr sz="2400">
              <a:latin typeface="Arial"/>
              <a:cs typeface="Arial"/>
            </a:endParaRPr>
          </a:p>
        </p:txBody>
      </p:sp>
      <p:sp>
        <p:nvSpPr>
          <p:cNvPr id="9" name="object 9"/>
          <p:cNvSpPr/>
          <p:nvPr/>
        </p:nvSpPr>
        <p:spPr>
          <a:xfrm>
            <a:off x="0" y="0"/>
            <a:ext cx="12189460" cy="762000"/>
          </a:xfrm>
          <a:custGeom>
            <a:avLst/>
            <a:gdLst/>
            <a:ahLst/>
            <a:cxnLst/>
            <a:rect l="l" t="t" r="r" b="b"/>
            <a:pathLst>
              <a:path w="12189460" h="762000">
                <a:moveTo>
                  <a:pt x="0" y="762000"/>
                </a:moveTo>
                <a:lnTo>
                  <a:pt x="12188952" y="762000"/>
                </a:lnTo>
                <a:lnTo>
                  <a:pt x="12188952" y="0"/>
                </a:lnTo>
                <a:lnTo>
                  <a:pt x="0" y="0"/>
                </a:lnTo>
                <a:lnTo>
                  <a:pt x="0" y="762000"/>
                </a:lnTo>
                <a:close/>
              </a:path>
            </a:pathLst>
          </a:custGeom>
          <a:solidFill>
            <a:srgbClr val="404040"/>
          </a:solidFill>
        </p:spPr>
        <p:txBody>
          <a:bodyPr wrap="square" lIns="0" tIns="0" rIns="0" bIns="0" rtlCol="0"/>
          <a:lstStyle/>
          <a:p>
            <a:endParaRPr/>
          </a:p>
        </p:txBody>
      </p:sp>
      <p:sp>
        <p:nvSpPr>
          <p:cNvPr id="10" name="object 10"/>
          <p:cNvSpPr txBox="1">
            <a:spLocks noGrp="1"/>
          </p:cNvSpPr>
          <p:nvPr>
            <p:ph type="title"/>
          </p:nvPr>
        </p:nvSpPr>
        <p:spPr>
          <a:xfrm>
            <a:off x="4168902" y="711"/>
            <a:ext cx="5127498" cy="635000"/>
          </a:xfrm>
          <a:prstGeom prst="rect">
            <a:avLst/>
          </a:prstGeom>
        </p:spPr>
        <p:txBody>
          <a:bodyPr vert="horz" wrap="square" lIns="0" tIns="12065" rIns="0" bIns="0" rtlCol="0">
            <a:spAutoFit/>
          </a:bodyPr>
          <a:lstStyle/>
          <a:p>
            <a:pPr marL="12700">
              <a:lnSpc>
                <a:spcPct val="100000"/>
              </a:lnSpc>
              <a:spcBef>
                <a:spcPts val="95"/>
              </a:spcBef>
            </a:pPr>
            <a:r>
              <a:rPr spc="-165" dirty="0"/>
              <a:t>Document</a:t>
            </a:r>
            <a:r>
              <a:rPr spc="-275" dirty="0"/>
              <a:t> </a:t>
            </a:r>
            <a:r>
              <a:rPr spc="-220" dirty="0" smtClean="0"/>
              <a:t>Related</a:t>
            </a:r>
            <a:r>
              <a:rPr lang="en-IN" spc="-220" dirty="0" smtClean="0"/>
              <a:t> 7 / 7 </a:t>
            </a:r>
            <a:endParaRPr spc="-220" dirty="0"/>
          </a:p>
        </p:txBody>
      </p:sp>
      <p:sp>
        <p:nvSpPr>
          <p:cNvPr id="11" name="object 11"/>
          <p:cNvSpPr/>
          <p:nvPr/>
        </p:nvSpPr>
        <p:spPr>
          <a:xfrm>
            <a:off x="797051" y="3646932"/>
            <a:ext cx="2505456" cy="1109471"/>
          </a:xfrm>
          <a:prstGeom prst="rect">
            <a:avLst/>
          </a:prstGeom>
          <a:blipFill>
            <a:blip r:embed="rId2" cstate="print"/>
            <a:stretch>
              <a:fillRect/>
            </a:stretch>
          </a:blipFill>
        </p:spPr>
        <p:txBody>
          <a:bodyPr wrap="square" lIns="0" tIns="0" rIns="0" bIns="0" rtlCol="0"/>
          <a:lstStyle/>
          <a:p>
            <a:endParaRPr/>
          </a:p>
        </p:txBody>
      </p:sp>
      <p:sp>
        <p:nvSpPr>
          <p:cNvPr id="12" name="Date Placeholder 11"/>
          <p:cNvSpPr>
            <a:spLocks noGrp="1"/>
          </p:cNvSpPr>
          <p:nvPr>
            <p:ph type="dt" sz="half" idx="6"/>
          </p:nvPr>
        </p:nvSpPr>
        <p:spPr/>
        <p:txBody>
          <a:bodyPr/>
          <a:lstStyle/>
          <a:p>
            <a:r>
              <a:rPr lang="en-US" smtClean="0"/>
              <a:t>01/04/2018 DOON</a:t>
            </a:r>
            <a:endParaRPr lang="en-US"/>
          </a:p>
        </p:txBody>
      </p:sp>
      <p:sp>
        <p:nvSpPr>
          <p:cNvPr id="13" name="Footer Placeholder 12"/>
          <p:cNvSpPr>
            <a:spLocks noGrp="1"/>
          </p:cNvSpPr>
          <p:nvPr>
            <p:ph type="ftr" sz="quarter" idx="5"/>
          </p:nvPr>
        </p:nvSpPr>
        <p:spPr/>
        <p:txBody>
          <a:bodyPr/>
          <a:lstStyle/>
          <a:p>
            <a:r>
              <a:rPr lang="en-IN" smtClean="0"/>
              <a:t>CA Amresh Overview of Bank Audits 18</a:t>
            </a:r>
            <a:endParaRPr lang="en-IN"/>
          </a:p>
        </p:txBody>
      </p:sp>
      <p:sp>
        <p:nvSpPr>
          <p:cNvPr id="14" name="Slide Number Placeholder 13"/>
          <p:cNvSpPr>
            <a:spLocks noGrp="1"/>
          </p:cNvSpPr>
          <p:nvPr>
            <p:ph type="sldNum" sz="quarter" idx="7"/>
          </p:nvPr>
        </p:nvSpPr>
        <p:spPr/>
        <p:txBody>
          <a:bodyPr/>
          <a:lstStyle/>
          <a:p>
            <a:fld id="{B6F15528-21DE-4FAA-801E-634DDDAF4B2B}" type="slidenum">
              <a:rPr lang="en-IN" smtClean="0"/>
              <a:pPr/>
              <a:t>48</a:t>
            </a:fld>
            <a:endParaRPr lang="en-IN"/>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57200"/>
            <a:ext cx="12192000" cy="5867399"/>
          </a:xfrm>
          <a:custGeom>
            <a:avLst/>
            <a:gdLst/>
            <a:ahLst/>
            <a:cxnLst/>
            <a:rect l="l" t="t" r="r" b="b"/>
            <a:pathLst>
              <a:path w="9144000" h="4564380">
                <a:moveTo>
                  <a:pt x="0" y="4564380"/>
                </a:moveTo>
                <a:lnTo>
                  <a:pt x="9144000" y="4564380"/>
                </a:lnTo>
                <a:lnTo>
                  <a:pt x="9144000" y="0"/>
                </a:lnTo>
                <a:lnTo>
                  <a:pt x="0" y="0"/>
                </a:lnTo>
                <a:lnTo>
                  <a:pt x="0" y="4564380"/>
                </a:lnTo>
                <a:close/>
              </a:path>
            </a:pathLst>
          </a:custGeom>
          <a:solidFill>
            <a:srgbClr val="A6A6A6"/>
          </a:solidFill>
        </p:spPr>
        <p:txBody>
          <a:bodyPr wrap="square" lIns="0" tIns="0" rIns="0" bIns="0" rtlCol="0"/>
          <a:lstStyle/>
          <a:p>
            <a:endParaRPr/>
          </a:p>
        </p:txBody>
      </p:sp>
      <p:sp>
        <p:nvSpPr>
          <p:cNvPr id="3" name="object 3"/>
          <p:cNvSpPr/>
          <p:nvPr/>
        </p:nvSpPr>
        <p:spPr>
          <a:xfrm>
            <a:off x="2397251" y="1726183"/>
            <a:ext cx="7446264" cy="353466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706623" y="1985772"/>
            <a:ext cx="691896" cy="155295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296411" y="2072639"/>
            <a:ext cx="1049020" cy="1569720"/>
          </a:xfrm>
          <a:custGeom>
            <a:avLst/>
            <a:gdLst/>
            <a:ahLst/>
            <a:cxnLst/>
            <a:rect l="l" t="t" r="r" b="b"/>
            <a:pathLst>
              <a:path w="1049020" h="1569720">
                <a:moveTo>
                  <a:pt x="132207" y="0"/>
                </a:moveTo>
                <a:lnTo>
                  <a:pt x="65786" y="2159"/>
                </a:lnTo>
                <a:lnTo>
                  <a:pt x="0" y="8889"/>
                </a:lnTo>
                <a:lnTo>
                  <a:pt x="0" y="1560830"/>
                </a:lnTo>
                <a:lnTo>
                  <a:pt x="65786" y="1567561"/>
                </a:lnTo>
                <a:lnTo>
                  <a:pt x="132207" y="1569720"/>
                </a:lnTo>
                <a:lnTo>
                  <a:pt x="201167" y="1567561"/>
                </a:lnTo>
                <a:lnTo>
                  <a:pt x="267588" y="1560830"/>
                </a:lnTo>
                <a:lnTo>
                  <a:pt x="333375" y="1550924"/>
                </a:lnTo>
                <a:lnTo>
                  <a:pt x="396621" y="1535938"/>
                </a:lnTo>
                <a:lnTo>
                  <a:pt x="458470" y="1518285"/>
                </a:lnTo>
                <a:lnTo>
                  <a:pt x="518413" y="1496187"/>
                </a:lnTo>
                <a:lnTo>
                  <a:pt x="575817" y="1471295"/>
                </a:lnTo>
                <a:lnTo>
                  <a:pt x="630682" y="1443101"/>
                </a:lnTo>
                <a:lnTo>
                  <a:pt x="683513" y="1411477"/>
                </a:lnTo>
                <a:lnTo>
                  <a:pt x="733171" y="1376680"/>
                </a:lnTo>
                <a:lnTo>
                  <a:pt x="779652" y="1339088"/>
                </a:lnTo>
                <a:lnTo>
                  <a:pt x="823467" y="1299210"/>
                </a:lnTo>
                <a:lnTo>
                  <a:pt x="864108" y="1256664"/>
                </a:lnTo>
                <a:lnTo>
                  <a:pt x="900176" y="1211834"/>
                </a:lnTo>
                <a:lnTo>
                  <a:pt x="933068" y="1164844"/>
                </a:lnTo>
                <a:lnTo>
                  <a:pt x="962787" y="1115568"/>
                </a:lnTo>
                <a:lnTo>
                  <a:pt x="988567" y="1064133"/>
                </a:lnTo>
                <a:lnTo>
                  <a:pt x="1009141" y="1011047"/>
                </a:lnTo>
                <a:lnTo>
                  <a:pt x="1025271" y="956818"/>
                </a:lnTo>
                <a:lnTo>
                  <a:pt x="1038225" y="901064"/>
                </a:lnTo>
                <a:lnTo>
                  <a:pt x="1045972" y="842899"/>
                </a:lnTo>
                <a:lnTo>
                  <a:pt x="1048512" y="784351"/>
                </a:lnTo>
                <a:lnTo>
                  <a:pt x="1045972" y="726186"/>
                </a:lnTo>
                <a:lnTo>
                  <a:pt x="1038225" y="668655"/>
                </a:lnTo>
                <a:lnTo>
                  <a:pt x="1025271" y="612901"/>
                </a:lnTo>
                <a:lnTo>
                  <a:pt x="1009141" y="558673"/>
                </a:lnTo>
                <a:lnTo>
                  <a:pt x="988567" y="504951"/>
                </a:lnTo>
                <a:lnTo>
                  <a:pt x="962787" y="454151"/>
                </a:lnTo>
                <a:lnTo>
                  <a:pt x="933068" y="404875"/>
                </a:lnTo>
                <a:lnTo>
                  <a:pt x="900176" y="357886"/>
                </a:lnTo>
                <a:lnTo>
                  <a:pt x="864108" y="311912"/>
                </a:lnTo>
                <a:lnTo>
                  <a:pt x="823467" y="269875"/>
                </a:lnTo>
                <a:lnTo>
                  <a:pt x="779652" y="229488"/>
                </a:lnTo>
                <a:lnTo>
                  <a:pt x="733171" y="192532"/>
                </a:lnTo>
                <a:lnTo>
                  <a:pt x="683513" y="157607"/>
                </a:lnTo>
                <a:lnTo>
                  <a:pt x="630682" y="126619"/>
                </a:lnTo>
                <a:lnTo>
                  <a:pt x="575817" y="97917"/>
                </a:lnTo>
                <a:lnTo>
                  <a:pt x="518413" y="73025"/>
                </a:lnTo>
                <a:lnTo>
                  <a:pt x="458470" y="51435"/>
                </a:lnTo>
                <a:lnTo>
                  <a:pt x="396621" y="33147"/>
                </a:lnTo>
                <a:lnTo>
                  <a:pt x="333375" y="18796"/>
                </a:lnTo>
                <a:lnTo>
                  <a:pt x="267588" y="8889"/>
                </a:lnTo>
                <a:lnTo>
                  <a:pt x="201167" y="2159"/>
                </a:lnTo>
                <a:lnTo>
                  <a:pt x="132207" y="0"/>
                </a:lnTo>
                <a:close/>
              </a:path>
            </a:pathLst>
          </a:custGeom>
          <a:solidFill>
            <a:srgbClr val="FF0000"/>
          </a:solidFill>
        </p:spPr>
        <p:txBody>
          <a:bodyPr wrap="square" lIns="0" tIns="0" rIns="0" bIns="0" rtlCol="0"/>
          <a:lstStyle/>
          <a:p>
            <a:endParaRPr/>
          </a:p>
        </p:txBody>
      </p:sp>
      <p:sp>
        <p:nvSpPr>
          <p:cNvPr id="6" name="object 6"/>
          <p:cNvSpPr/>
          <p:nvPr/>
        </p:nvSpPr>
        <p:spPr>
          <a:xfrm>
            <a:off x="2505455" y="1840992"/>
            <a:ext cx="2106168" cy="263651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2607564" y="1943100"/>
            <a:ext cx="3393948" cy="2763012"/>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4162044" y="2346960"/>
            <a:ext cx="2106168" cy="2636520"/>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4264152" y="2072639"/>
            <a:ext cx="3425952" cy="2763012"/>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5829300" y="1810511"/>
            <a:ext cx="2106168" cy="2636520"/>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5931408" y="1912620"/>
            <a:ext cx="3467099" cy="2793491"/>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7555992" y="2929127"/>
            <a:ext cx="2110740" cy="2058924"/>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7658100" y="3031235"/>
            <a:ext cx="1860803" cy="1808988"/>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2718816" y="2598407"/>
            <a:ext cx="690371" cy="633996"/>
          </a:xfrm>
          <a:prstGeom prst="rect">
            <a:avLst/>
          </a:prstGeom>
          <a:blipFill>
            <a:blip r:embed="rId11" cstate="print"/>
            <a:stretch>
              <a:fillRect/>
            </a:stretch>
          </a:blipFill>
        </p:spPr>
        <p:txBody>
          <a:bodyPr wrap="square" lIns="0" tIns="0" rIns="0" bIns="0" rtlCol="0"/>
          <a:lstStyle/>
          <a:p>
            <a:endParaRPr/>
          </a:p>
        </p:txBody>
      </p:sp>
      <p:sp>
        <p:nvSpPr>
          <p:cNvPr id="15" name="object 15"/>
          <p:cNvSpPr txBox="1"/>
          <p:nvPr/>
        </p:nvSpPr>
        <p:spPr>
          <a:xfrm>
            <a:off x="2887472" y="2679953"/>
            <a:ext cx="321310"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Arial"/>
                <a:cs typeface="Arial"/>
              </a:rPr>
              <a:t>01</a:t>
            </a:r>
            <a:endParaRPr sz="2100">
              <a:latin typeface="Arial"/>
              <a:cs typeface="Arial"/>
            </a:endParaRPr>
          </a:p>
        </p:txBody>
      </p:sp>
      <p:sp>
        <p:nvSpPr>
          <p:cNvPr id="16" name="object 16"/>
          <p:cNvSpPr/>
          <p:nvPr/>
        </p:nvSpPr>
        <p:spPr>
          <a:xfrm>
            <a:off x="6057900" y="2459735"/>
            <a:ext cx="690372" cy="635508"/>
          </a:xfrm>
          <a:prstGeom prst="rect">
            <a:avLst/>
          </a:prstGeom>
          <a:blipFill>
            <a:blip r:embed="rId12" cstate="print"/>
            <a:stretch>
              <a:fillRect/>
            </a:stretch>
          </a:blipFill>
        </p:spPr>
        <p:txBody>
          <a:bodyPr wrap="square" lIns="0" tIns="0" rIns="0" bIns="0" rtlCol="0"/>
          <a:lstStyle/>
          <a:p>
            <a:endParaRPr/>
          </a:p>
        </p:txBody>
      </p:sp>
      <p:sp>
        <p:nvSpPr>
          <p:cNvPr id="17" name="object 17"/>
          <p:cNvSpPr/>
          <p:nvPr/>
        </p:nvSpPr>
        <p:spPr>
          <a:xfrm>
            <a:off x="4384547" y="3683495"/>
            <a:ext cx="690372" cy="633996"/>
          </a:xfrm>
          <a:prstGeom prst="rect">
            <a:avLst/>
          </a:prstGeom>
          <a:blipFill>
            <a:blip r:embed="rId13" cstate="print"/>
            <a:stretch>
              <a:fillRect/>
            </a:stretch>
          </a:blipFill>
        </p:spPr>
        <p:txBody>
          <a:bodyPr wrap="square" lIns="0" tIns="0" rIns="0" bIns="0" rtlCol="0"/>
          <a:lstStyle/>
          <a:p>
            <a:endParaRPr/>
          </a:p>
        </p:txBody>
      </p:sp>
      <p:sp>
        <p:nvSpPr>
          <p:cNvPr id="18" name="object 18"/>
          <p:cNvSpPr txBox="1"/>
          <p:nvPr/>
        </p:nvSpPr>
        <p:spPr>
          <a:xfrm>
            <a:off x="4554473" y="3765295"/>
            <a:ext cx="321310"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Arial"/>
                <a:cs typeface="Arial"/>
              </a:rPr>
              <a:t>02</a:t>
            </a:r>
            <a:endParaRPr sz="2100">
              <a:latin typeface="Arial"/>
              <a:cs typeface="Arial"/>
            </a:endParaRPr>
          </a:p>
        </p:txBody>
      </p:sp>
      <p:sp>
        <p:nvSpPr>
          <p:cNvPr id="19" name="object 19"/>
          <p:cNvSpPr/>
          <p:nvPr/>
        </p:nvSpPr>
        <p:spPr>
          <a:xfrm>
            <a:off x="7805928" y="3316223"/>
            <a:ext cx="690372" cy="635507"/>
          </a:xfrm>
          <a:prstGeom prst="rect">
            <a:avLst/>
          </a:prstGeom>
          <a:blipFill>
            <a:blip r:embed="rId14" cstate="print"/>
            <a:stretch>
              <a:fillRect/>
            </a:stretch>
          </a:blipFill>
        </p:spPr>
        <p:txBody>
          <a:bodyPr wrap="square" lIns="0" tIns="0" rIns="0" bIns="0" rtlCol="0"/>
          <a:lstStyle/>
          <a:p>
            <a:endParaRPr/>
          </a:p>
        </p:txBody>
      </p:sp>
      <p:sp>
        <p:nvSpPr>
          <p:cNvPr id="20" name="object 20"/>
          <p:cNvSpPr/>
          <p:nvPr/>
        </p:nvSpPr>
        <p:spPr>
          <a:xfrm>
            <a:off x="6975347" y="3099816"/>
            <a:ext cx="292735" cy="105410"/>
          </a:xfrm>
          <a:custGeom>
            <a:avLst/>
            <a:gdLst/>
            <a:ahLst/>
            <a:cxnLst/>
            <a:rect l="l" t="t" r="r" b="b"/>
            <a:pathLst>
              <a:path w="292734" h="105410">
                <a:moveTo>
                  <a:pt x="82296" y="41656"/>
                </a:moveTo>
                <a:lnTo>
                  <a:pt x="79375" y="42163"/>
                </a:lnTo>
                <a:lnTo>
                  <a:pt x="77088" y="43561"/>
                </a:lnTo>
                <a:lnTo>
                  <a:pt x="31750" y="94487"/>
                </a:lnTo>
                <a:lnTo>
                  <a:pt x="4952" y="94487"/>
                </a:lnTo>
                <a:lnTo>
                  <a:pt x="3555" y="94869"/>
                </a:lnTo>
                <a:lnTo>
                  <a:pt x="2158" y="95631"/>
                </a:lnTo>
                <a:lnTo>
                  <a:pt x="1016" y="96520"/>
                </a:lnTo>
                <a:lnTo>
                  <a:pt x="0" y="97917"/>
                </a:lnTo>
                <a:lnTo>
                  <a:pt x="0" y="101726"/>
                </a:lnTo>
                <a:lnTo>
                  <a:pt x="1016" y="102870"/>
                </a:lnTo>
                <a:lnTo>
                  <a:pt x="2158" y="103759"/>
                </a:lnTo>
                <a:lnTo>
                  <a:pt x="3555" y="104648"/>
                </a:lnTo>
                <a:lnTo>
                  <a:pt x="4952" y="105156"/>
                </a:lnTo>
                <a:lnTo>
                  <a:pt x="34544" y="105156"/>
                </a:lnTo>
                <a:lnTo>
                  <a:pt x="36068" y="104648"/>
                </a:lnTo>
                <a:lnTo>
                  <a:pt x="37465" y="104267"/>
                </a:lnTo>
                <a:lnTo>
                  <a:pt x="80899" y="55118"/>
                </a:lnTo>
                <a:lnTo>
                  <a:pt x="94558" y="55118"/>
                </a:lnTo>
                <a:lnTo>
                  <a:pt x="85344" y="43942"/>
                </a:lnTo>
                <a:lnTo>
                  <a:pt x="84454" y="43053"/>
                </a:lnTo>
                <a:lnTo>
                  <a:pt x="82296" y="41656"/>
                </a:lnTo>
                <a:close/>
              </a:path>
              <a:path w="292734" h="105410">
                <a:moveTo>
                  <a:pt x="94558" y="55118"/>
                </a:moveTo>
                <a:lnTo>
                  <a:pt x="80899" y="55118"/>
                </a:lnTo>
                <a:lnTo>
                  <a:pt x="120142" y="102870"/>
                </a:lnTo>
                <a:lnTo>
                  <a:pt x="122300" y="104648"/>
                </a:lnTo>
                <a:lnTo>
                  <a:pt x="125222" y="104648"/>
                </a:lnTo>
                <a:lnTo>
                  <a:pt x="127634" y="103759"/>
                </a:lnTo>
                <a:lnTo>
                  <a:pt x="128524" y="103250"/>
                </a:lnTo>
                <a:lnTo>
                  <a:pt x="139077" y="91694"/>
                </a:lnTo>
                <a:lnTo>
                  <a:pt x="124713" y="91694"/>
                </a:lnTo>
                <a:lnTo>
                  <a:pt x="94558" y="55118"/>
                </a:lnTo>
                <a:close/>
              </a:path>
              <a:path w="292734" h="105410">
                <a:moveTo>
                  <a:pt x="212217" y="0"/>
                </a:moveTo>
                <a:lnTo>
                  <a:pt x="209423" y="0"/>
                </a:lnTo>
                <a:lnTo>
                  <a:pt x="207009" y="1143"/>
                </a:lnTo>
                <a:lnTo>
                  <a:pt x="124713" y="91694"/>
                </a:lnTo>
                <a:lnTo>
                  <a:pt x="139077" y="91694"/>
                </a:lnTo>
                <a:lnTo>
                  <a:pt x="211327" y="12573"/>
                </a:lnTo>
                <a:lnTo>
                  <a:pt x="226645" y="12573"/>
                </a:lnTo>
                <a:lnTo>
                  <a:pt x="214883" y="1143"/>
                </a:lnTo>
                <a:lnTo>
                  <a:pt x="214883" y="635"/>
                </a:lnTo>
                <a:lnTo>
                  <a:pt x="212217" y="0"/>
                </a:lnTo>
                <a:close/>
              </a:path>
              <a:path w="292734" h="105410">
                <a:moveTo>
                  <a:pt x="226645" y="12573"/>
                </a:moveTo>
                <a:lnTo>
                  <a:pt x="211327" y="12573"/>
                </a:lnTo>
                <a:lnTo>
                  <a:pt x="261620" y="61595"/>
                </a:lnTo>
                <a:lnTo>
                  <a:pt x="264032" y="62864"/>
                </a:lnTo>
                <a:lnTo>
                  <a:pt x="266573" y="62357"/>
                </a:lnTo>
                <a:lnTo>
                  <a:pt x="268985" y="61213"/>
                </a:lnTo>
                <a:lnTo>
                  <a:pt x="270001" y="60198"/>
                </a:lnTo>
                <a:lnTo>
                  <a:pt x="277458" y="49275"/>
                </a:lnTo>
                <a:lnTo>
                  <a:pt x="264413" y="49275"/>
                </a:lnTo>
                <a:lnTo>
                  <a:pt x="226645" y="12573"/>
                </a:lnTo>
                <a:close/>
              </a:path>
              <a:path w="292734" h="105410">
                <a:moveTo>
                  <a:pt x="287654" y="20700"/>
                </a:moveTo>
                <a:lnTo>
                  <a:pt x="284733" y="20955"/>
                </a:lnTo>
                <a:lnTo>
                  <a:pt x="282321" y="22860"/>
                </a:lnTo>
                <a:lnTo>
                  <a:pt x="264413" y="49275"/>
                </a:lnTo>
                <a:lnTo>
                  <a:pt x="277458" y="49275"/>
                </a:lnTo>
                <a:lnTo>
                  <a:pt x="291592" y="28575"/>
                </a:lnTo>
                <a:lnTo>
                  <a:pt x="292607" y="26543"/>
                </a:lnTo>
                <a:lnTo>
                  <a:pt x="291592" y="23749"/>
                </a:lnTo>
                <a:lnTo>
                  <a:pt x="289686" y="21462"/>
                </a:lnTo>
                <a:lnTo>
                  <a:pt x="287654" y="20700"/>
                </a:lnTo>
                <a:close/>
              </a:path>
            </a:pathLst>
          </a:custGeom>
          <a:solidFill>
            <a:srgbClr val="FFFFFF">
              <a:alpha val="39999"/>
            </a:srgbClr>
          </a:solidFill>
        </p:spPr>
        <p:txBody>
          <a:bodyPr wrap="square" lIns="0" tIns="0" rIns="0" bIns="0" rtlCol="0"/>
          <a:lstStyle/>
          <a:p>
            <a:endParaRPr/>
          </a:p>
        </p:txBody>
      </p:sp>
      <p:sp>
        <p:nvSpPr>
          <p:cNvPr id="21" name="object 21"/>
          <p:cNvSpPr/>
          <p:nvPr/>
        </p:nvSpPr>
        <p:spPr>
          <a:xfrm>
            <a:off x="6952488" y="3037332"/>
            <a:ext cx="349250" cy="210820"/>
          </a:xfrm>
          <a:custGeom>
            <a:avLst/>
            <a:gdLst/>
            <a:ahLst/>
            <a:cxnLst/>
            <a:rect l="l" t="t" r="r" b="b"/>
            <a:pathLst>
              <a:path w="349250" h="210819">
                <a:moveTo>
                  <a:pt x="170687" y="0"/>
                </a:moveTo>
                <a:lnTo>
                  <a:pt x="3555" y="0"/>
                </a:lnTo>
                <a:lnTo>
                  <a:pt x="2158" y="888"/>
                </a:lnTo>
                <a:lnTo>
                  <a:pt x="761" y="2285"/>
                </a:lnTo>
                <a:lnTo>
                  <a:pt x="0" y="3428"/>
                </a:lnTo>
                <a:lnTo>
                  <a:pt x="0" y="206628"/>
                </a:lnTo>
                <a:lnTo>
                  <a:pt x="761" y="208025"/>
                </a:lnTo>
                <a:lnTo>
                  <a:pt x="3555" y="209803"/>
                </a:lnTo>
                <a:lnTo>
                  <a:pt x="5460" y="210312"/>
                </a:lnTo>
                <a:lnTo>
                  <a:pt x="343280" y="210312"/>
                </a:lnTo>
                <a:lnTo>
                  <a:pt x="345185" y="209803"/>
                </a:lnTo>
                <a:lnTo>
                  <a:pt x="347979" y="208025"/>
                </a:lnTo>
                <a:lnTo>
                  <a:pt x="348487" y="206628"/>
                </a:lnTo>
                <a:lnTo>
                  <a:pt x="348995" y="204977"/>
                </a:lnTo>
                <a:lnTo>
                  <a:pt x="348995" y="199389"/>
                </a:lnTo>
                <a:lnTo>
                  <a:pt x="10540" y="199389"/>
                </a:lnTo>
                <a:lnTo>
                  <a:pt x="10540" y="10159"/>
                </a:lnTo>
                <a:lnTo>
                  <a:pt x="170687" y="10159"/>
                </a:lnTo>
                <a:lnTo>
                  <a:pt x="172084" y="9525"/>
                </a:lnTo>
                <a:lnTo>
                  <a:pt x="173481" y="8127"/>
                </a:lnTo>
                <a:lnTo>
                  <a:pt x="173989" y="6730"/>
                </a:lnTo>
                <a:lnTo>
                  <a:pt x="174497" y="4825"/>
                </a:lnTo>
                <a:lnTo>
                  <a:pt x="173989" y="3428"/>
                </a:lnTo>
                <a:lnTo>
                  <a:pt x="173481" y="2285"/>
                </a:lnTo>
                <a:lnTo>
                  <a:pt x="172084" y="888"/>
                </a:lnTo>
                <a:lnTo>
                  <a:pt x="170687" y="0"/>
                </a:lnTo>
                <a:close/>
              </a:path>
              <a:path w="349250" h="210819">
                <a:moveTo>
                  <a:pt x="345185" y="0"/>
                </a:moveTo>
                <a:lnTo>
                  <a:pt x="188848" y="0"/>
                </a:lnTo>
                <a:lnTo>
                  <a:pt x="187451" y="888"/>
                </a:lnTo>
                <a:lnTo>
                  <a:pt x="186435" y="2285"/>
                </a:lnTo>
                <a:lnTo>
                  <a:pt x="185546" y="3428"/>
                </a:lnTo>
                <a:lnTo>
                  <a:pt x="185038" y="4825"/>
                </a:lnTo>
                <a:lnTo>
                  <a:pt x="185546" y="6730"/>
                </a:lnTo>
                <a:lnTo>
                  <a:pt x="186435" y="8127"/>
                </a:lnTo>
                <a:lnTo>
                  <a:pt x="187451" y="9525"/>
                </a:lnTo>
                <a:lnTo>
                  <a:pt x="188848" y="10159"/>
                </a:lnTo>
                <a:lnTo>
                  <a:pt x="337692" y="10159"/>
                </a:lnTo>
                <a:lnTo>
                  <a:pt x="337692" y="199389"/>
                </a:lnTo>
                <a:lnTo>
                  <a:pt x="348995" y="199389"/>
                </a:lnTo>
                <a:lnTo>
                  <a:pt x="348995" y="4825"/>
                </a:lnTo>
                <a:lnTo>
                  <a:pt x="348487" y="3428"/>
                </a:lnTo>
                <a:lnTo>
                  <a:pt x="347979" y="2285"/>
                </a:lnTo>
                <a:lnTo>
                  <a:pt x="346582" y="888"/>
                </a:lnTo>
                <a:lnTo>
                  <a:pt x="345185" y="0"/>
                </a:lnTo>
                <a:close/>
              </a:path>
            </a:pathLst>
          </a:custGeom>
          <a:solidFill>
            <a:srgbClr val="FFFFFF">
              <a:alpha val="39999"/>
            </a:srgbClr>
          </a:solidFill>
        </p:spPr>
        <p:txBody>
          <a:bodyPr wrap="square" lIns="0" tIns="0" rIns="0" bIns="0" rtlCol="0"/>
          <a:lstStyle/>
          <a:p>
            <a:endParaRPr/>
          </a:p>
        </p:txBody>
      </p:sp>
      <p:sp>
        <p:nvSpPr>
          <p:cNvPr id="22" name="object 22"/>
          <p:cNvSpPr/>
          <p:nvPr/>
        </p:nvSpPr>
        <p:spPr>
          <a:xfrm>
            <a:off x="7115556" y="3005327"/>
            <a:ext cx="10795" cy="41275"/>
          </a:xfrm>
          <a:custGeom>
            <a:avLst/>
            <a:gdLst/>
            <a:ahLst/>
            <a:cxnLst/>
            <a:rect l="l" t="t" r="r" b="b"/>
            <a:pathLst>
              <a:path w="10795" h="41275">
                <a:moveTo>
                  <a:pt x="5207" y="0"/>
                </a:moveTo>
                <a:lnTo>
                  <a:pt x="0" y="5207"/>
                </a:lnTo>
                <a:lnTo>
                  <a:pt x="508" y="35941"/>
                </a:lnTo>
                <a:lnTo>
                  <a:pt x="508" y="37719"/>
                </a:lnTo>
                <a:lnTo>
                  <a:pt x="2286" y="40512"/>
                </a:lnTo>
                <a:lnTo>
                  <a:pt x="3683" y="41148"/>
                </a:lnTo>
                <a:lnTo>
                  <a:pt x="6985" y="41148"/>
                </a:lnTo>
                <a:lnTo>
                  <a:pt x="8382" y="40512"/>
                </a:lnTo>
                <a:lnTo>
                  <a:pt x="9778" y="39116"/>
                </a:lnTo>
                <a:lnTo>
                  <a:pt x="10668" y="35941"/>
                </a:lnTo>
                <a:lnTo>
                  <a:pt x="10668" y="5207"/>
                </a:lnTo>
                <a:lnTo>
                  <a:pt x="9778" y="2032"/>
                </a:lnTo>
                <a:lnTo>
                  <a:pt x="8382" y="1143"/>
                </a:lnTo>
                <a:lnTo>
                  <a:pt x="6985" y="508"/>
                </a:lnTo>
                <a:lnTo>
                  <a:pt x="5207" y="0"/>
                </a:lnTo>
                <a:close/>
              </a:path>
            </a:pathLst>
          </a:custGeom>
          <a:solidFill>
            <a:srgbClr val="FFFFFF">
              <a:alpha val="39999"/>
            </a:srgbClr>
          </a:solidFill>
        </p:spPr>
        <p:txBody>
          <a:bodyPr wrap="square" lIns="0" tIns="0" rIns="0" bIns="0" rtlCol="0"/>
          <a:lstStyle/>
          <a:p>
            <a:endParaRPr/>
          </a:p>
        </p:txBody>
      </p:sp>
      <p:sp>
        <p:nvSpPr>
          <p:cNvPr id="23" name="object 23"/>
          <p:cNvSpPr/>
          <p:nvPr/>
        </p:nvSpPr>
        <p:spPr>
          <a:xfrm>
            <a:off x="7115556" y="3258311"/>
            <a:ext cx="10795" cy="62865"/>
          </a:xfrm>
          <a:custGeom>
            <a:avLst/>
            <a:gdLst/>
            <a:ahLst/>
            <a:cxnLst/>
            <a:rect l="l" t="t" r="r" b="b"/>
            <a:pathLst>
              <a:path w="10795" h="62864">
                <a:moveTo>
                  <a:pt x="5207" y="0"/>
                </a:moveTo>
                <a:lnTo>
                  <a:pt x="3810" y="508"/>
                </a:lnTo>
                <a:lnTo>
                  <a:pt x="2286" y="888"/>
                </a:lnTo>
                <a:lnTo>
                  <a:pt x="508" y="3683"/>
                </a:lnTo>
                <a:lnTo>
                  <a:pt x="508" y="5461"/>
                </a:lnTo>
                <a:lnTo>
                  <a:pt x="0" y="57276"/>
                </a:lnTo>
                <a:lnTo>
                  <a:pt x="508" y="59054"/>
                </a:lnTo>
                <a:lnTo>
                  <a:pt x="1397" y="60198"/>
                </a:lnTo>
                <a:lnTo>
                  <a:pt x="2286" y="61087"/>
                </a:lnTo>
                <a:lnTo>
                  <a:pt x="3683" y="61975"/>
                </a:lnTo>
                <a:lnTo>
                  <a:pt x="5207" y="62484"/>
                </a:lnTo>
                <a:lnTo>
                  <a:pt x="6985" y="61975"/>
                </a:lnTo>
                <a:lnTo>
                  <a:pt x="9778" y="60198"/>
                </a:lnTo>
                <a:lnTo>
                  <a:pt x="10160" y="59054"/>
                </a:lnTo>
                <a:lnTo>
                  <a:pt x="10668" y="57276"/>
                </a:lnTo>
                <a:lnTo>
                  <a:pt x="10668" y="5461"/>
                </a:lnTo>
                <a:lnTo>
                  <a:pt x="9778" y="2286"/>
                </a:lnTo>
                <a:lnTo>
                  <a:pt x="8382" y="888"/>
                </a:lnTo>
                <a:lnTo>
                  <a:pt x="5207" y="0"/>
                </a:lnTo>
                <a:close/>
              </a:path>
            </a:pathLst>
          </a:custGeom>
          <a:solidFill>
            <a:srgbClr val="FFFFFF">
              <a:alpha val="39999"/>
            </a:srgbClr>
          </a:solidFill>
        </p:spPr>
        <p:txBody>
          <a:bodyPr wrap="square" lIns="0" tIns="0" rIns="0" bIns="0" rtlCol="0"/>
          <a:lstStyle/>
          <a:p>
            <a:endParaRPr/>
          </a:p>
        </p:txBody>
      </p:sp>
      <p:sp>
        <p:nvSpPr>
          <p:cNvPr id="24" name="object 24"/>
          <p:cNvSpPr/>
          <p:nvPr/>
        </p:nvSpPr>
        <p:spPr>
          <a:xfrm>
            <a:off x="7018019" y="3258311"/>
            <a:ext cx="33655" cy="83820"/>
          </a:xfrm>
          <a:custGeom>
            <a:avLst/>
            <a:gdLst/>
            <a:ahLst/>
            <a:cxnLst/>
            <a:rect l="l" t="t" r="r" b="b"/>
            <a:pathLst>
              <a:path w="33654" h="83820">
                <a:moveTo>
                  <a:pt x="29082" y="0"/>
                </a:moveTo>
                <a:lnTo>
                  <a:pt x="27558" y="0"/>
                </a:lnTo>
                <a:lnTo>
                  <a:pt x="25907" y="508"/>
                </a:lnTo>
                <a:lnTo>
                  <a:pt x="24383" y="888"/>
                </a:lnTo>
                <a:lnTo>
                  <a:pt x="22986" y="2286"/>
                </a:lnTo>
                <a:lnTo>
                  <a:pt x="22478" y="3683"/>
                </a:lnTo>
                <a:lnTo>
                  <a:pt x="0" y="77597"/>
                </a:lnTo>
                <a:lnTo>
                  <a:pt x="0" y="80517"/>
                </a:lnTo>
                <a:lnTo>
                  <a:pt x="1015" y="81914"/>
                </a:lnTo>
                <a:lnTo>
                  <a:pt x="2412" y="82930"/>
                </a:lnTo>
                <a:lnTo>
                  <a:pt x="3682" y="83820"/>
                </a:lnTo>
                <a:lnTo>
                  <a:pt x="7111" y="83820"/>
                </a:lnTo>
                <a:lnTo>
                  <a:pt x="8635" y="82930"/>
                </a:lnTo>
                <a:lnTo>
                  <a:pt x="10159" y="81534"/>
                </a:lnTo>
                <a:lnTo>
                  <a:pt x="10795" y="80390"/>
                </a:lnTo>
                <a:lnTo>
                  <a:pt x="33527" y="5079"/>
                </a:lnTo>
                <a:lnTo>
                  <a:pt x="33020" y="3683"/>
                </a:lnTo>
                <a:lnTo>
                  <a:pt x="32003" y="1904"/>
                </a:lnTo>
                <a:lnTo>
                  <a:pt x="31114" y="888"/>
                </a:lnTo>
                <a:lnTo>
                  <a:pt x="29082" y="0"/>
                </a:lnTo>
                <a:close/>
              </a:path>
            </a:pathLst>
          </a:custGeom>
          <a:solidFill>
            <a:srgbClr val="FFFFFF">
              <a:alpha val="39999"/>
            </a:srgbClr>
          </a:solidFill>
        </p:spPr>
        <p:txBody>
          <a:bodyPr wrap="square" lIns="0" tIns="0" rIns="0" bIns="0" rtlCol="0"/>
          <a:lstStyle/>
          <a:p>
            <a:endParaRPr/>
          </a:p>
        </p:txBody>
      </p:sp>
      <p:sp>
        <p:nvSpPr>
          <p:cNvPr id="25" name="object 25"/>
          <p:cNvSpPr/>
          <p:nvPr/>
        </p:nvSpPr>
        <p:spPr>
          <a:xfrm>
            <a:off x="7191756" y="3258311"/>
            <a:ext cx="33655" cy="83820"/>
          </a:xfrm>
          <a:custGeom>
            <a:avLst/>
            <a:gdLst/>
            <a:ahLst/>
            <a:cxnLst/>
            <a:rect l="l" t="t" r="r" b="b"/>
            <a:pathLst>
              <a:path w="33654" h="83820">
                <a:moveTo>
                  <a:pt x="5715" y="0"/>
                </a:moveTo>
                <a:lnTo>
                  <a:pt x="3683" y="0"/>
                </a:lnTo>
                <a:lnTo>
                  <a:pt x="2413" y="888"/>
                </a:lnTo>
                <a:lnTo>
                  <a:pt x="1016" y="1904"/>
                </a:lnTo>
                <a:lnTo>
                  <a:pt x="0" y="3683"/>
                </a:lnTo>
                <a:lnTo>
                  <a:pt x="0" y="6730"/>
                </a:lnTo>
                <a:lnTo>
                  <a:pt x="22478" y="80390"/>
                </a:lnTo>
                <a:lnTo>
                  <a:pt x="22987" y="81534"/>
                </a:lnTo>
                <a:lnTo>
                  <a:pt x="24384" y="82930"/>
                </a:lnTo>
                <a:lnTo>
                  <a:pt x="25908" y="83820"/>
                </a:lnTo>
                <a:lnTo>
                  <a:pt x="29083" y="83820"/>
                </a:lnTo>
                <a:lnTo>
                  <a:pt x="31115" y="82930"/>
                </a:lnTo>
                <a:lnTo>
                  <a:pt x="32003" y="81914"/>
                </a:lnTo>
                <a:lnTo>
                  <a:pt x="33020" y="80517"/>
                </a:lnTo>
                <a:lnTo>
                  <a:pt x="33527" y="78993"/>
                </a:lnTo>
                <a:lnTo>
                  <a:pt x="33020" y="77597"/>
                </a:lnTo>
                <a:lnTo>
                  <a:pt x="10541" y="3683"/>
                </a:lnTo>
                <a:lnTo>
                  <a:pt x="10160" y="2286"/>
                </a:lnTo>
                <a:lnTo>
                  <a:pt x="8636" y="888"/>
                </a:lnTo>
                <a:lnTo>
                  <a:pt x="7112" y="508"/>
                </a:lnTo>
                <a:lnTo>
                  <a:pt x="5715" y="0"/>
                </a:lnTo>
                <a:close/>
              </a:path>
            </a:pathLst>
          </a:custGeom>
          <a:solidFill>
            <a:srgbClr val="FFFFFF">
              <a:alpha val="39999"/>
            </a:srgbClr>
          </a:solidFill>
        </p:spPr>
        <p:txBody>
          <a:bodyPr wrap="square" lIns="0" tIns="0" rIns="0" bIns="0" rtlCol="0"/>
          <a:lstStyle/>
          <a:p>
            <a:endParaRPr/>
          </a:p>
        </p:txBody>
      </p:sp>
      <p:sp>
        <p:nvSpPr>
          <p:cNvPr id="26" name="object 26"/>
          <p:cNvSpPr/>
          <p:nvPr/>
        </p:nvSpPr>
        <p:spPr>
          <a:xfrm>
            <a:off x="6952488" y="3263646"/>
            <a:ext cx="349250" cy="0"/>
          </a:xfrm>
          <a:custGeom>
            <a:avLst/>
            <a:gdLst/>
            <a:ahLst/>
            <a:cxnLst/>
            <a:rect l="l" t="t" r="r" b="b"/>
            <a:pathLst>
              <a:path w="349250">
                <a:moveTo>
                  <a:pt x="0" y="0"/>
                </a:moveTo>
                <a:lnTo>
                  <a:pt x="348995" y="0"/>
                </a:lnTo>
              </a:path>
            </a:pathLst>
          </a:custGeom>
          <a:ln w="10667">
            <a:solidFill>
              <a:srgbClr val="FFFFFF"/>
            </a:solidFill>
          </a:ln>
        </p:spPr>
        <p:txBody>
          <a:bodyPr wrap="square" lIns="0" tIns="0" rIns="0" bIns="0" rtlCol="0"/>
          <a:lstStyle/>
          <a:p>
            <a:endParaRPr/>
          </a:p>
        </p:txBody>
      </p:sp>
      <p:sp>
        <p:nvSpPr>
          <p:cNvPr id="27" name="object 27"/>
          <p:cNvSpPr/>
          <p:nvPr/>
        </p:nvSpPr>
        <p:spPr>
          <a:xfrm>
            <a:off x="5228844" y="4053840"/>
            <a:ext cx="401320" cy="295910"/>
          </a:xfrm>
          <a:custGeom>
            <a:avLst/>
            <a:gdLst/>
            <a:ahLst/>
            <a:cxnLst/>
            <a:rect l="l" t="t" r="r" b="b"/>
            <a:pathLst>
              <a:path w="401320" h="295910">
                <a:moveTo>
                  <a:pt x="394842" y="284480"/>
                </a:moveTo>
                <a:lnTo>
                  <a:pt x="5968" y="284480"/>
                </a:lnTo>
                <a:lnTo>
                  <a:pt x="4063" y="284988"/>
                </a:lnTo>
                <a:lnTo>
                  <a:pt x="2158" y="285750"/>
                </a:lnTo>
                <a:lnTo>
                  <a:pt x="1015" y="286639"/>
                </a:lnTo>
                <a:lnTo>
                  <a:pt x="507" y="288417"/>
                </a:lnTo>
                <a:lnTo>
                  <a:pt x="0" y="290322"/>
                </a:lnTo>
                <a:lnTo>
                  <a:pt x="507" y="292227"/>
                </a:lnTo>
                <a:lnTo>
                  <a:pt x="1015" y="293370"/>
                </a:lnTo>
                <a:lnTo>
                  <a:pt x="2158" y="294767"/>
                </a:lnTo>
                <a:lnTo>
                  <a:pt x="4063" y="295656"/>
                </a:lnTo>
                <a:lnTo>
                  <a:pt x="396493" y="295656"/>
                </a:lnTo>
                <a:lnTo>
                  <a:pt x="397890" y="294767"/>
                </a:lnTo>
                <a:lnTo>
                  <a:pt x="399414" y="293370"/>
                </a:lnTo>
                <a:lnTo>
                  <a:pt x="400303" y="292227"/>
                </a:lnTo>
                <a:lnTo>
                  <a:pt x="400811" y="290322"/>
                </a:lnTo>
                <a:lnTo>
                  <a:pt x="400303" y="288417"/>
                </a:lnTo>
                <a:lnTo>
                  <a:pt x="399414" y="286639"/>
                </a:lnTo>
                <a:lnTo>
                  <a:pt x="397890" y="285750"/>
                </a:lnTo>
                <a:lnTo>
                  <a:pt x="396493" y="284988"/>
                </a:lnTo>
                <a:lnTo>
                  <a:pt x="394842" y="284480"/>
                </a:lnTo>
                <a:close/>
              </a:path>
              <a:path w="401320" h="295910">
                <a:moveTo>
                  <a:pt x="225170" y="0"/>
                </a:moveTo>
                <a:lnTo>
                  <a:pt x="175132" y="0"/>
                </a:lnTo>
                <a:lnTo>
                  <a:pt x="168909" y="1143"/>
                </a:lnTo>
                <a:lnTo>
                  <a:pt x="163829" y="3429"/>
                </a:lnTo>
                <a:lnTo>
                  <a:pt x="160273" y="7620"/>
                </a:lnTo>
                <a:lnTo>
                  <a:pt x="157352" y="12954"/>
                </a:lnTo>
                <a:lnTo>
                  <a:pt x="151383" y="15112"/>
                </a:lnTo>
                <a:lnTo>
                  <a:pt x="145922" y="18796"/>
                </a:lnTo>
                <a:lnTo>
                  <a:pt x="141604" y="23622"/>
                </a:lnTo>
                <a:lnTo>
                  <a:pt x="138683" y="29464"/>
                </a:lnTo>
                <a:lnTo>
                  <a:pt x="138048" y="36195"/>
                </a:lnTo>
                <a:lnTo>
                  <a:pt x="138048" y="66293"/>
                </a:lnTo>
                <a:lnTo>
                  <a:pt x="138683" y="72009"/>
                </a:lnTo>
                <a:lnTo>
                  <a:pt x="141604" y="76962"/>
                </a:lnTo>
                <a:lnTo>
                  <a:pt x="145414" y="80645"/>
                </a:lnTo>
                <a:lnTo>
                  <a:pt x="150494" y="83185"/>
                </a:lnTo>
                <a:lnTo>
                  <a:pt x="150494" y="94996"/>
                </a:lnTo>
                <a:lnTo>
                  <a:pt x="151383" y="103759"/>
                </a:lnTo>
                <a:lnTo>
                  <a:pt x="153542" y="112903"/>
                </a:lnTo>
                <a:lnTo>
                  <a:pt x="157860" y="120523"/>
                </a:lnTo>
                <a:lnTo>
                  <a:pt x="162940" y="127635"/>
                </a:lnTo>
                <a:lnTo>
                  <a:pt x="162940" y="139192"/>
                </a:lnTo>
                <a:lnTo>
                  <a:pt x="161925" y="139192"/>
                </a:lnTo>
                <a:lnTo>
                  <a:pt x="160781" y="139700"/>
                </a:lnTo>
                <a:lnTo>
                  <a:pt x="118363" y="153162"/>
                </a:lnTo>
                <a:lnTo>
                  <a:pt x="80771" y="260223"/>
                </a:lnTo>
                <a:lnTo>
                  <a:pt x="80771" y="268732"/>
                </a:lnTo>
                <a:lnTo>
                  <a:pt x="82676" y="277368"/>
                </a:lnTo>
                <a:lnTo>
                  <a:pt x="87248" y="284480"/>
                </a:lnTo>
                <a:lnTo>
                  <a:pt x="111378" y="284480"/>
                </a:lnTo>
                <a:lnTo>
                  <a:pt x="105917" y="283591"/>
                </a:lnTo>
                <a:lnTo>
                  <a:pt x="100583" y="281305"/>
                </a:lnTo>
                <a:lnTo>
                  <a:pt x="96519" y="277876"/>
                </a:lnTo>
                <a:lnTo>
                  <a:pt x="93725" y="273177"/>
                </a:lnTo>
                <a:lnTo>
                  <a:pt x="92455" y="267843"/>
                </a:lnTo>
                <a:lnTo>
                  <a:pt x="92455" y="262509"/>
                </a:lnTo>
                <a:lnTo>
                  <a:pt x="108965" y="178181"/>
                </a:lnTo>
                <a:lnTo>
                  <a:pt x="156971" y="152654"/>
                </a:lnTo>
                <a:lnTo>
                  <a:pt x="169263" y="152654"/>
                </a:lnTo>
                <a:lnTo>
                  <a:pt x="168655" y="150368"/>
                </a:lnTo>
                <a:lnTo>
                  <a:pt x="170814" y="150368"/>
                </a:lnTo>
                <a:lnTo>
                  <a:pt x="172211" y="149733"/>
                </a:lnTo>
                <a:lnTo>
                  <a:pt x="173735" y="148336"/>
                </a:lnTo>
                <a:lnTo>
                  <a:pt x="174625" y="146939"/>
                </a:lnTo>
                <a:lnTo>
                  <a:pt x="174625" y="137414"/>
                </a:lnTo>
                <a:lnTo>
                  <a:pt x="237235" y="137414"/>
                </a:lnTo>
                <a:lnTo>
                  <a:pt x="237235" y="133477"/>
                </a:lnTo>
                <a:lnTo>
                  <a:pt x="199135" y="133477"/>
                </a:lnTo>
                <a:lnTo>
                  <a:pt x="189483" y="131572"/>
                </a:lnTo>
                <a:lnTo>
                  <a:pt x="161925" y="94996"/>
                </a:lnTo>
                <a:lnTo>
                  <a:pt x="161925" y="69342"/>
                </a:lnTo>
                <a:lnTo>
                  <a:pt x="150494" y="69342"/>
                </a:lnTo>
                <a:lnTo>
                  <a:pt x="149986" y="68072"/>
                </a:lnTo>
                <a:lnTo>
                  <a:pt x="149478" y="66293"/>
                </a:lnTo>
                <a:lnTo>
                  <a:pt x="149478" y="36195"/>
                </a:lnTo>
                <a:lnTo>
                  <a:pt x="150875" y="31242"/>
                </a:lnTo>
                <a:lnTo>
                  <a:pt x="153542" y="27305"/>
                </a:lnTo>
                <a:lnTo>
                  <a:pt x="157352" y="24511"/>
                </a:lnTo>
                <a:lnTo>
                  <a:pt x="162432" y="23622"/>
                </a:lnTo>
                <a:lnTo>
                  <a:pt x="164337" y="23114"/>
                </a:lnTo>
                <a:lnTo>
                  <a:pt x="168909" y="16002"/>
                </a:lnTo>
                <a:lnTo>
                  <a:pt x="169798" y="14351"/>
                </a:lnTo>
                <a:lnTo>
                  <a:pt x="171322" y="12954"/>
                </a:lnTo>
                <a:lnTo>
                  <a:pt x="173227" y="12065"/>
                </a:lnTo>
                <a:lnTo>
                  <a:pt x="175132" y="11557"/>
                </a:lnTo>
                <a:lnTo>
                  <a:pt x="252523" y="11557"/>
                </a:lnTo>
                <a:lnTo>
                  <a:pt x="251840" y="10668"/>
                </a:lnTo>
                <a:lnTo>
                  <a:pt x="244347" y="4826"/>
                </a:lnTo>
                <a:lnTo>
                  <a:pt x="235457" y="1143"/>
                </a:lnTo>
                <a:lnTo>
                  <a:pt x="225170" y="0"/>
                </a:lnTo>
                <a:close/>
              </a:path>
              <a:path w="401320" h="295910">
                <a:moveTo>
                  <a:pt x="275335" y="193929"/>
                </a:moveTo>
                <a:lnTo>
                  <a:pt x="124840" y="193929"/>
                </a:lnTo>
                <a:lnTo>
                  <a:pt x="120268" y="194818"/>
                </a:lnTo>
                <a:lnTo>
                  <a:pt x="116458" y="197231"/>
                </a:lnTo>
                <a:lnTo>
                  <a:pt x="113791" y="201168"/>
                </a:lnTo>
                <a:lnTo>
                  <a:pt x="112981" y="205105"/>
                </a:lnTo>
                <a:lnTo>
                  <a:pt x="112902" y="284480"/>
                </a:lnTo>
                <a:lnTo>
                  <a:pt x="124840" y="284480"/>
                </a:lnTo>
                <a:lnTo>
                  <a:pt x="124332" y="284099"/>
                </a:lnTo>
                <a:lnTo>
                  <a:pt x="124332" y="205486"/>
                </a:lnTo>
                <a:lnTo>
                  <a:pt x="124840" y="205105"/>
                </a:lnTo>
                <a:lnTo>
                  <a:pt x="287438" y="205105"/>
                </a:lnTo>
                <a:lnTo>
                  <a:pt x="286511" y="201168"/>
                </a:lnTo>
                <a:lnTo>
                  <a:pt x="284098" y="197231"/>
                </a:lnTo>
                <a:lnTo>
                  <a:pt x="280034" y="194818"/>
                </a:lnTo>
                <a:lnTo>
                  <a:pt x="275335" y="193929"/>
                </a:lnTo>
                <a:close/>
              </a:path>
              <a:path w="401320" h="295910">
                <a:moveTo>
                  <a:pt x="287438" y="205105"/>
                </a:moveTo>
                <a:lnTo>
                  <a:pt x="275716" y="205105"/>
                </a:lnTo>
                <a:lnTo>
                  <a:pt x="275716" y="284480"/>
                </a:lnTo>
                <a:lnTo>
                  <a:pt x="287527" y="284480"/>
                </a:lnTo>
                <a:lnTo>
                  <a:pt x="287438" y="205105"/>
                </a:lnTo>
                <a:close/>
              </a:path>
              <a:path w="401320" h="295910">
                <a:moveTo>
                  <a:pt x="280828" y="152654"/>
                </a:moveTo>
                <a:lnTo>
                  <a:pt x="243458" y="152654"/>
                </a:lnTo>
                <a:lnTo>
                  <a:pt x="278638" y="163830"/>
                </a:lnTo>
                <a:lnTo>
                  <a:pt x="284606" y="167005"/>
                </a:lnTo>
                <a:lnTo>
                  <a:pt x="288925" y="171958"/>
                </a:lnTo>
                <a:lnTo>
                  <a:pt x="291083" y="178181"/>
                </a:lnTo>
                <a:lnTo>
                  <a:pt x="307847" y="262509"/>
                </a:lnTo>
                <a:lnTo>
                  <a:pt x="308355" y="267843"/>
                </a:lnTo>
                <a:lnTo>
                  <a:pt x="306958" y="273177"/>
                </a:lnTo>
                <a:lnTo>
                  <a:pt x="303783" y="277876"/>
                </a:lnTo>
                <a:lnTo>
                  <a:pt x="299465" y="281305"/>
                </a:lnTo>
                <a:lnTo>
                  <a:pt x="294893" y="283591"/>
                </a:lnTo>
                <a:lnTo>
                  <a:pt x="289432" y="284480"/>
                </a:lnTo>
                <a:lnTo>
                  <a:pt x="313308" y="284480"/>
                </a:lnTo>
                <a:lnTo>
                  <a:pt x="317626" y="277368"/>
                </a:lnTo>
                <a:lnTo>
                  <a:pt x="320039" y="268732"/>
                </a:lnTo>
                <a:lnTo>
                  <a:pt x="319531" y="260223"/>
                </a:lnTo>
                <a:lnTo>
                  <a:pt x="302767" y="176149"/>
                </a:lnTo>
                <a:lnTo>
                  <a:pt x="282447" y="153162"/>
                </a:lnTo>
                <a:lnTo>
                  <a:pt x="280828" y="152654"/>
                </a:lnTo>
                <a:close/>
              </a:path>
              <a:path w="401320" h="295910">
                <a:moveTo>
                  <a:pt x="169263" y="152654"/>
                </a:moveTo>
                <a:lnTo>
                  <a:pt x="156971" y="152654"/>
                </a:lnTo>
                <a:lnTo>
                  <a:pt x="159765" y="162179"/>
                </a:lnTo>
                <a:lnTo>
                  <a:pt x="200025" y="186817"/>
                </a:lnTo>
                <a:lnTo>
                  <a:pt x="210819" y="185801"/>
                </a:lnTo>
                <a:lnTo>
                  <a:pt x="220598" y="182372"/>
                </a:lnTo>
                <a:lnTo>
                  <a:pt x="229488" y="177037"/>
                </a:lnTo>
                <a:lnTo>
                  <a:pt x="230833" y="175641"/>
                </a:lnTo>
                <a:lnTo>
                  <a:pt x="200025" y="175641"/>
                </a:lnTo>
                <a:lnTo>
                  <a:pt x="190880" y="174244"/>
                </a:lnTo>
                <a:lnTo>
                  <a:pt x="182498" y="170561"/>
                </a:lnTo>
                <a:lnTo>
                  <a:pt x="175640" y="165227"/>
                </a:lnTo>
                <a:lnTo>
                  <a:pt x="170814" y="158496"/>
                </a:lnTo>
                <a:lnTo>
                  <a:pt x="169263" y="152654"/>
                </a:lnTo>
                <a:close/>
              </a:path>
              <a:path w="401320" h="295910">
                <a:moveTo>
                  <a:pt x="237235" y="137922"/>
                </a:moveTo>
                <a:lnTo>
                  <a:pt x="225678" y="137922"/>
                </a:lnTo>
                <a:lnTo>
                  <a:pt x="225678" y="145034"/>
                </a:lnTo>
                <a:lnTo>
                  <a:pt x="226186" y="146939"/>
                </a:lnTo>
                <a:lnTo>
                  <a:pt x="227075" y="148336"/>
                </a:lnTo>
                <a:lnTo>
                  <a:pt x="228091" y="149733"/>
                </a:lnTo>
                <a:lnTo>
                  <a:pt x="229742" y="150368"/>
                </a:lnTo>
                <a:lnTo>
                  <a:pt x="231647" y="150368"/>
                </a:lnTo>
                <a:lnTo>
                  <a:pt x="229488" y="158496"/>
                </a:lnTo>
                <a:lnTo>
                  <a:pt x="224662" y="165227"/>
                </a:lnTo>
                <a:lnTo>
                  <a:pt x="218312" y="170561"/>
                </a:lnTo>
                <a:lnTo>
                  <a:pt x="209930" y="174244"/>
                </a:lnTo>
                <a:lnTo>
                  <a:pt x="200025" y="175641"/>
                </a:lnTo>
                <a:lnTo>
                  <a:pt x="230833" y="175641"/>
                </a:lnTo>
                <a:lnTo>
                  <a:pt x="235965" y="170307"/>
                </a:lnTo>
                <a:lnTo>
                  <a:pt x="241045" y="162179"/>
                </a:lnTo>
                <a:lnTo>
                  <a:pt x="243458" y="152654"/>
                </a:lnTo>
                <a:lnTo>
                  <a:pt x="280828" y="152654"/>
                </a:lnTo>
                <a:lnTo>
                  <a:pt x="239521" y="139700"/>
                </a:lnTo>
                <a:lnTo>
                  <a:pt x="238632" y="139192"/>
                </a:lnTo>
                <a:lnTo>
                  <a:pt x="237235" y="139192"/>
                </a:lnTo>
                <a:lnTo>
                  <a:pt x="237235" y="137922"/>
                </a:lnTo>
                <a:close/>
              </a:path>
              <a:path w="401320" h="295910">
                <a:moveTo>
                  <a:pt x="237235" y="137414"/>
                </a:moveTo>
                <a:lnTo>
                  <a:pt x="174625" y="137414"/>
                </a:lnTo>
                <a:lnTo>
                  <a:pt x="182117" y="141097"/>
                </a:lnTo>
                <a:lnTo>
                  <a:pt x="190500" y="143637"/>
                </a:lnTo>
                <a:lnTo>
                  <a:pt x="198881" y="144526"/>
                </a:lnTo>
                <a:lnTo>
                  <a:pt x="200025" y="144526"/>
                </a:lnTo>
                <a:lnTo>
                  <a:pt x="209422" y="143637"/>
                </a:lnTo>
                <a:lnTo>
                  <a:pt x="217804" y="141605"/>
                </a:lnTo>
                <a:lnTo>
                  <a:pt x="225678" y="137922"/>
                </a:lnTo>
                <a:lnTo>
                  <a:pt x="237235" y="137922"/>
                </a:lnTo>
                <a:lnTo>
                  <a:pt x="237235" y="137414"/>
                </a:lnTo>
                <a:close/>
              </a:path>
              <a:path w="401320" h="295910">
                <a:moveTo>
                  <a:pt x="248449" y="53721"/>
                </a:moveTo>
                <a:lnTo>
                  <a:pt x="231647" y="53721"/>
                </a:lnTo>
                <a:lnTo>
                  <a:pt x="233552" y="54229"/>
                </a:lnTo>
                <a:lnTo>
                  <a:pt x="235457" y="55118"/>
                </a:lnTo>
                <a:lnTo>
                  <a:pt x="236981" y="56261"/>
                </a:lnTo>
                <a:lnTo>
                  <a:pt x="237616" y="58166"/>
                </a:lnTo>
                <a:lnTo>
                  <a:pt x="238125" y="60452"/>
                </a:lnTo>
                <a:lnTo>
                  <a:pt x="238125" y="96647"/>
                </a:lnTo>
                <a:lnTo>
                  <a:pt x="214121" y="130683"/>
                </a:lnTo>
                <a:lnTo>
                  <a:pt x="199135" y="133477"/>
                </a:lnTo>
                <a:lnTo>
                  <a:pt x="237235" y="133477"/>
                </a:lnTo>
                <a:lnTo>
                  <a:pt x="237235" y="128651"/>
                </a:lnTo>
                <a:lnTo>
                  <a:pt x="242950" y="121412"/>
                </a:lnTo>
                <a:lnTo>
                  <a:pt x="246506" y="113792"/>
                </a:lnTo>
                <a:lnTo>
                  <a:pt x="249427" y="105156"/>
                </a:lnTo>
                <a:lnTo>
                  <a:pt x="249935" y="96647"/>
                </a:lnTo>
                <a:lnTo>
                  <a:pt x="249935" y="83185"/>
                </a:lnTo>
                <a:lnTo>
                  <a:pt x="254888" y="80645"/>
                </a:lnTo>
                <a:lnTo>
                  <a:pt x="259206" y="76962"/>
                </a:lnTo>
                <a:lnTo>
                  <a:pt x="261365" y="72009"/>
                </a:lnTo>
                <a:lnTo>
                  <a:pt x="261840" y="69342"/>
                </a:lnTo>
                <a:lnTo>
                  <a:pt x="249935" y="69342"/>
                </a:lnTo>
                <a:lnTo>
                  <a:pt x="249935" y="60452"/>
                </a:lnTo>
                <a:lnTo>
                  <a:pt x="248919" y="54737"/>
                </a:lnTo>
                <a:lnTo>
                  <a:pt x="248449" y="53721"/>
                </a:lnTo>
                <a:close/>
              </a:path>
              <a:path w="401320" h="295910">
                <a:moveTo>
                  <a:pt x="231647" y="42418"/>
                </a:moveTo>
                <a:lnTo>
                  <a:pt x="168909" y="42418"/>
                </a:lnTo>
                <a:lnTo>
                  <a:pt x="162940" y="43307"/>
                </a:lnTo>
                <a:lnTo>
                  <a:pt x="157860" y="46101"/>
                </a:lnTo>
                <a:lnTo>
                  <a:pt x="154050" y="49530"/>
                </a:lnTo>
                <a:lnTo>
                  <a:pt x="151383" y="54737"/>
                </a:lnTo>
                <a:lnTo>
                  <a:pt x="150494" y="60452"/>
                </a:lnTo>
                <a:lnTo>
                  <a:pt x="150494" y="69342"/>
                </a:lnTo>
                <a:lnTo>
                  <a:pt x="161925" y="69342"/>
                </a:lnTo>
                <a:lnTo>
                  <a:pt x="161925" y="60452"/>
                </a:lnTo>
                <a:lnTo>
                  <a:pt x="162432" y="58166"/>
                </a:lnTo>
                <a:lnTo>
                  <a:pt x="163448" y="56261"/>
                </a:lnTo>
                <a:lnTo>
                  <a:pt x="164845" y="55118"/>
                </a:lnTo>
                <a:lnTo>
                  <a:pt x="166750" y="54229"/>
                </a:lnTo>
                <a:lnTo>
                  <a:pt x="168909" y="53721"/>
                </a:lnTo>
                <a:lnTo>
                  <a:pt x="248449" y="53721"/>
                </a:lnTo>
                <a:lnTo>
                  <a:pt x="246506" y="49530"/>
                </a:lnTo>
                <a:lnTo>
                  <a:pt x="242442" y="46101"/>
                </a:lnTo>
                <a:lnTo>
                  <a:pt x="237235" y="43307"/>
                </a:lnTo>
                <a:lnTo>
                  <a:pt x="231647" y="42418"/>
                </a:lnTo>
                <a:close/>
              </a:path>
              <a:path w="401320" h="295910">
                <a:moveTo>
                  <a:pt x="252523" y="11557"/>
                </a:moveTo>
                <a:lnTo>
                  <a:pt x="225170" y="11557"/>
                </a:lnTo>
                <a:lnTo>
                  <a:pt x="233552" y="12954"/>
                </a:lnTo>
                <a:lnTo>
                  <a:pt x="240537" y="16002"/>
                </a:lnTo>
                <a:lnTo>
                  <a:pt x="245998" y="21336"/>
                </a:lnTo>
                <a:lnTo>
                  <a:pt x="249427" y="28067"/>
                </a:lnTo>
                <a:lnTo>
                  <a:pt x="250825" y="36195"/>
                </a:lnTo>
                <a:lnTo>
                  <a:pt x="250825" y="68072"/>
                </a:lnTo>
                <a:lnTo>
                  <a:pt x="249935" y="69342"/>
                </a:lnTo>
                <a:lnTo>
                  <a:pt x="261840" y="69342"/>
                </a:lnTo>
                <a:lnTo>
                  <a:pt x="262381" y="66293"/>
                </a:lnTo>
                <a:lnTo>
                  <a:pt x="262381" y="36195"/>
                </a:lnTo>
                <a:lnTo>
                  <a:pt x="261365" y="26416"/>
                </a:lnTo>
                <a:lnTo>
                  <a:pt x="257301" y="17780"/>
                </a:lnTo>
                <a:lnTo>
                  <a:pt x="252523" y="11557"/>
                </a:lnTo>
                <a:close/>
              </a:path>
            </a:pathLst>
          </a:custGeom>
          <a:solidFill>
            <a:srgbClr val="FFFFFF">
              <a:alpha val="30195"/>
            </a:srgbClr>
          </a:solidFill>
        </p:spPr>
        <p:txBody>
          <a:bodyPr wrap="square" lIns="0" tIns="0" rIns="0" bIns="0" rtlCol="0"/>
          <a:lstStyle/>
          <a:p>
            <a:endParaRPr/>
          </a:p>
        </p:txBody>
      </p:sp>
      <p:sp>
        <p:nvSpPr>
          <p:cNvPr id="28" name="object 28"/>
          <p:cNvSpPr/>
          <p:nvPr/>
        </p:nvSpPr>
        <p:spPr>
          <a:xfrm>
            <a:off x="5411723" y="4283964"/>
            <a:ext cx="36830" cy="35560"/>
          </a:xfrm>
          <a:custGeom>
            <a:avLst/>
            <a:gdLst/>
            <a:ahLst/>
            <a:cxnLst/>
            <a:rect l="l" t="t" r="r" b="b"/>
            <a:pathLst>
              <a:path w="36829" h="35560">
                <a:moveTo>
                  <a:pt x="17906" y="0"/>
                </a:moveTo>
                <a:lnTo>
                  <a:pt x="0" y="17272"/>
                </a:lnTo>
                <a:lnTo>
                  <a:pt x="1015" y="23113"/>
                </a:lnTo>
                <a:lnTo>
                  <a:pt x="3048" y="27940"/>
                </a:lnTo>
                <a:lnTo>
                  <a:pt x="7365" y="31623"/>
                </a:lnTo>
                <a:lnTo>
                  <a:pt x="12446" y="34417"/>
                </a:lnTo>
                <a:lnTo>
                  <a:pt x="17906" y="35052"/>
                </a:lnTo>
                <a:lnTo>
                  <a:pt x="24129" y="34417"/>
                </a:lnTo>
                <a:lnTo>
                  <a:pt x="29210" y="31623"/>
                </a:lnTo>
                <a:lnTo>
                  <a:pt x="32765" y="27940"/>
                </a:lnTo>
                <a:lnTo>
                  <a:pt x="35045" y="24003"/>
                </a:lnTo>
                <a:lnTo>
                  <a:pt x="17906" y="24003"/>
                </a:lnTo>
                <a:lnTo>
                  <a:pt x="16255" y="23494"/>
                </a:lnTo>
                <a:lnTo>
                  <a:pt x="14350" y="22606"/>
                </a:lnTo>
                <a:lnTo>
                  <a:pt x="12953" y="21209"/>
                </a:lnTo>
                <a:lnTo>
                  <a:pt x="11937" y="19558"/>
                </a:lnTo>
                <a:lnTo>
                  <a:pt x="11429" y="17272"/>
                </a:lnTo>
                <a:lnTo>
                  <a:pt x="11937" y="15493"/>
                </a:lnTo>
                <a:lnTo>
                  <a:pt x="12953" y="13843"/>
                </a:lnTo>
                <a:lnTo>
                  <a:pt x="14350" y="12446"/>
                </a:lnTo>
                <a:lnTo>
                  <a:pt x="16255" y="11556"/>
                </a:lnTo>
                <a:lnTo>
                  <a:pt x="17906" y="11049"/>
                </a:lnTo>
                <a:lnTo>
                  <a:pt x="35045" y="11049"/>
                </a:lnTo>
                <a:lnTo>
                  <a:pt x="32765" y="7112"/>
                </a:lnTo>
                <a:lnTo>
                  <a:pt x="29210" y="3048"/>
                </a:lnTo>
                <a:lnTo>
                  <a:pt x="24129" y="888"/>
                </a:lnTo>
                <a:lnTo>
                  <a:pt x="17906" y="0"/>
                </a:lnTo>
                <a:close/>
              </a:path>
              <a:path w="36829" h="35560">
                <a:moveTo>
                  <a:pt x="35045" y="11049"/>
                </a:moveTo>
                <a:lnTo>
                  <a:pt x="17906" y="11049"/>
                </a:lnTo>
                <a:lnTo>
                  <a:pt x="20320" y="11556"/>
                </a:lnTo>
                <a:lnTo>
                  <a:pt x="22225" y="12446"/>
                </a:lnTo>
                <a:lnTo>
                  <a:pt x="23622" y="13843"/>
                </a:lnTo>
                <a:lnTo>
                  <a:pt x="24637" y="15493"/>
                </a:lnTo>
                <a:lnTo>
                  <a:pt x="24891" y="17272"/>
                </a:lnTo>
                <a:lnTo>
                  <a:pt x="24637" y="19558"/>
                </a:lnTo>
                <a:lnTo>
                  <a:pt x="23622" y="21209"/>
                </a:lnTo>
                <a:lnTo>
                  <a:pt x="22225" y="22606"/>
                </a:lnTo>
                <a:lnTo>
                  <a:pt x="20320" y="23494"/>
                </a:lnTo>
                <a:lnTo>
                  <a:pt x="17906" y="24003"/>
                </a:lnTo>
                <a:lnTo>
                  <a:pt x="35045" y="24003"/>
                </a:lnTo>
                <a:lnTo>
                  <a:pt x="35560" y="23113"/>
                </a:lnTo>
                <a:lnTo>
                  <a:pt x="36575" y="17272"/>
                </a:lnTo>
                <a:lnTo>
                  <a:pt x="35560" y="11937"/>
                </a:lnTo>
                <a:lnTo>
                  <a:pt x="35045" y="11049"/>
                </a:lnTo>
                <a:close/>
              </a:path>
            </a:pathLst>
          </a:custGeom>
          <a:solidFill>
            <a:srgbClr val="FFFFFF">
              <a:alpha val="30195"/>
            </a:srgbClr>
          </a:solidFill>
        </p:spPr>
        <p:txBody>
          <a:bodyPr wrap="square" lIns="0" tIns="0" rIns="0" bIns="0" rtlCol="0"/>
          <a:lstStyle/>
          <a:p>
            <a:endParaRPr/>
          </a:p>
        </p:txBody>
      </p:sp>
      <p:sp>
        <p:nvSpPr>
          <p:cNvPr id="29" name="object 29"/>
          <p:cNvSpPr/>
          <p:nvPr/>
        </p:nvSpPr>
        <p:spPr>
          <a:xfrm>
            <a:off x="3578352" y="3009900"/>
            <a:ext cx="295910" cy="326390"/>
          </a:xfrm>
          <a:custGeom>
            <a:avLst/>
            <a:gdLst/>
            <a:ahLst/>
            <a:cxnLst/>
            <a:rect l="l" t="t" r="r" b="b"/>
            <a:pathLst>
              <a:path w="295910" h="326389">
                <a:moveTo>
                  <a:pt x="282194" y="94614"/>
                </a:moveTo>
                <a:lnTo>
                  <a:pt x="38481" y="94614"/>
                </a:lnTo>
                <a:lnTo>
                  <a:pt x="37592" y="99060"/>
                </a:lnTo>
                <a:lnTo>
                  <a:pt x="35687" y="112522"/>
                </a:lnTo>
                <a:lnTo>
                  <a:pt x="35687" y="125984"/>
                </a:lnTo>
                <a:lnTo>
                  <a:pt x="37084" y="139573"/>
                </a:lnTo>
                <a:lnTo>
                  <a:pt x="0" y="203580"/>
                </a:lnTo>
                <a:lnTo>
                  <a:pt x="40894" y="212725"/>
                </a:lnTo>
                <a:lnTo>
                  <a:pt x="40894" y="278891"/>
                </a:lnTo>
                <a:lnTo>
                  <a:pt x="95250" y="278891"/>
                </a:lnTo>
                <a:lnTo>
                  <a:pt x="95250" y="326136"/>
                </a:lnTo>
                <a:lnTo>
                  <a:pt x="225044" y="326136"/>
                </a:lnTo>
                <a:lnTo>
                  <a:pt x="225044" y="315849"/>
                </a:lnTo>
                <a:lnTo>
                  <a:pt x="105790" y="315849"/>
                </a:lnTo>
                <a:lnTo>
                  <a:pt x="105790" y="268350"/>
                </a:lnTo>
                <a:lnTo>
                  <a:pt x="51435" y="268350"/>
                </a:lnTo>
                <a:lnTo>
                  <a:pt x="51435" y="204088"/>
                </a:lnTo>
                <a:lnTo>
                  <a:pt x="16763" y="196341"/>
                </a:lnTo>
                <a:lnTo>
                  <a:pt x="48387" y="141350"/>
                </a:lnTo>
                <a:lnTo>
                  <a:pt x="47878" y="139573"/>
                </a:lnTo>
                <a:lnTo>
                  <a:pt x="46482" y="127888"/>
                </a:lnTo>
                <a:lnTo>
                  <a:pt x="46482" y="116204"/>
                </a:lnTo>
                <a:lnTo>
                  <a:pt x="47878" y="105283"/>
                </a:lnTo>
                <a:lnTo>
                  <a:pt x="283787" y="105283"/>
                </a:lnTo>
                <a:lnTo>
                  <a:pt x="282701" y="99060"/>
                </a:lnTo>
                <a:lnTo>
                  <a:pt x="282194" y="94614"/>
                </a:lnTo>
                <a:close/>
              </a:path>
              <a:path w="295910" h="326389">
                <a:moveTo>
                  <a:pt x="283787" y="105283"/>
                </a:moveTo>
                <a:lnTo>
                  <a:pt x="272923" y="105283"/>
                </a:lnTo>
                <a:lnTo>
                  <a:pt x="274320" y="121158"/>
                </a:lnTo>
                <a:lnTo>
                  <a:pt x="274197" y="141350"/>
                </a:lnTo>
                <a:lnTo>
                  <a:pt x="265430" y="186182"/>
                </a:lnTo>
                <a:lnTo>
                  <a:pt x="240792" y="225298"/>
                </a:lnTo>
                <a:lnTo>
                  <a:pt x="214502" y="247396"/>
                </a:lnTo>
                <a:lnTo>
                  <a:pt x="214502" y="315849"/>
                </a:lnTo>
                <a:lnTo>
                  <a:pt x="225044" y="315849"/>
                </a:lnTo>
                <a:lnTo>
                  <a:pt x="225044" y="253237"/>
                </a:lnTo>
                <a:lnTo>
                  <a:pt x="238633" y="242315"/>
                </a:lnTo>
                <a:lnTo>
                  <a:pt x="269367" y="203580"/>
                </a:lnTo>
                <a:lnTo>
                  <a:pt x="284225" y="156717"/>
                </a:lnTo>
                <a:lnTo>
                  <a:pt x="285114" y="121158"/>
                </a:lnTo>
                <a:lnTo>
                  <a:pt x="284607" y="109982"/>
                </a:lnTo>
                <a:lnTo>
                  <a:pt x="283787" y="105283"/>
                </a:lnTo>
                <a:close/>
              </a:path>
              <a:path w="295910" h="326389">
                <a:moveTo>
                  <a:pt x="78994" y="0"/>
                </a:moveTo>
                <a:lnTo>
                  <a:pt x="40894" y="17907"/>
                </a:lnTo>
                <a:lnTo>
                  <a:pt x="30225" y="47244"/>
                </a:lnTo>
                <a:lnTo>
                  <a:pt x="31114" y="56896"/>
                </a:lnTo>
                <a:lnTo>
                  <a:pt x="34036" y="65659"/>
                </a:lnTo>
                <a:lnTo>
                  <a:pt x="38100" y="73787"/>
                </a:lnTo>
                <a:lnTo>
                  <a:pt x="44069" y="80645"/>
                </a:lnTo>
                <a:lnTo>
                  <a:pt x="51435" y="86867"/>
                </a:lnTo>
                <a:lnTo>
                  <a:pt x="51435" y="94614"/>
                </a:lnTo>
                <a:lnTo>
                  <a:pt x="62737" y="94614"/>
                </a:lnTo>
                <a:lnTo>
                  <a:pt x="62737" y="80645"/>
                </a:lnTo>
                <a:lnTo>
                  <a:pt x="59817" y="79248"/>
                </a:lnTo>
                <a:lnTo>
                  <a:pt x="53339" y="74802"/>
                </a:lnTo>
                <a:lnTo>
                  <a:pt x="48387" y="68961"/>
                </a:lnTo>
                <a:lnTo>
                  <a:pt x="44069" y="62611"/>
                </a:lnTo>
                <a:lnTo>
                  <a:pt x="41910" y="54990"/>
                </a:lnTo>
                <a:lnTo>
                  <a:pt x="40894" y="47244"/>
                </a:lnTo>
                <a:lnTo>
                  <a:pt x="42418" y="37719"/>
                </a:lnTo>
                <a:lnTo>
                  <a:pt x="78994" y="10287"/>
                </a:lnTo>
                <a:lnTo>
                  <a:pt x="109220" y="10287"/>
                </a:lnTo>
                <a:lnTo>
                  <a:pt x="100330" y="4952"/>
                </a:lnTo>
                <a:lnTo>
                  <a:pt x="90043" y="1397"/>
                </a:lnTo>
                <a:lnTo>
                  <a:pt x="78994" y="0"/>
                </a:lnTo>
                <a:close/>
              </a:path>
              <a:path w="295910" h="326389">
                <a:moveTo>
                  <a:pt x="78994" y="31496"/>
                </a:moveTo>
                <a:lnTo>
                  <a:pt x="72517" y="32892"/>
                </a:lnTo>
                <a:lnTo>
                  <a:pt x="67310" y="36575"/>
                </a:lnTo>
                <a:lnTo>
                  <a:pt x="64135" y="41528"/>
                </a:lnTo>
                <a:lnTo>
                  <a:pt x="62737" y="47244"/>
                </a:lnTo>
                <a:lnTo>
                  <a:pt x="63246" y="52197"/>
                </a:lnTo>
                <a:lnTo>
                  <a:pt x="65532" y="56896"/>
                </a:lnTo>
                <a:lnTo>
                  <a:pt x="69214" y="59816"/>
                </a:lnTo>
                <a:lnTo>
                  <a:pt x="73278" y="62229"/>
                </a:lnTo>
                <a:lnTo>
                  <a:pt x="73278" y="94614"/>
                </a:lnTo>
                <a:lnTo>
                  <a:pt x="84074" y="94614"/>
                </a:lnTo>
                <a:lnTo>
                  <a:pt x="84074" y="62229"/>
                </a:lnTo>
                <a:lnTo>
                  <a:pt x="88519" y="59816"/>
                </a:lnTo>
                <a:lnTo>
                  <a:pt x="91948" y="56896"/>
                </a:lnTo>
                <a:lnTo>
                  <a:pt x="94100" y="52704"/>
                </a:lnTo>
                <a:lnTo>
                  <a:pt x="78994" y="52704"/>
                </a:lnTo>
                <a:lnTo>
                  <a:pt x="77088" y="52197"/>
                </a:lnTo>
                <a:lnTo>
                  <a:pt x="75692" y="51688"/>
                </a:lnTo>
                <a:lnTo>
                  <a:pt x="74168" y="50291"/>
                </a:lnTo>
                <a:lnTo>
                  <a:pt x="73787" y="49149"/>
                </a:lnTo>
                <a:lnTo>
                  <a:pt x="73278" y="47244"/>
                </a:lnTo>
                <a:lnTo>
                  <a:pt x="73787" y="45847"/>
                </a:lnTo>
                <a:lnTo>
                  <a:pt x="74168" y="44069"/>
                </a:lnTo>
                <a:lnTo>
                  <a:pt x="75692" y="43307"/>
                </a:lnTo>
                <a:lnTo>
                  <a:pt x="77088" y="42417"/>
                </a:lnTo>
                <a:lnTo>
                  <a:pt x="94070" y="42417"/>
                </a:lnTo>
                <a:lnTo>
                  <a:pt x="93852" y="41528"/>
                </a:lnTo>
                <a:lnTo>
                  <a:pt x="90550" y="36575"/>
                </a:lnTo>
                <a:lnTo>
                  <a:pt x="84962" y="32892"/>
                </a:lnTo>
                <a:lnTo>
                  <a:pt x="78994" y="31496"/>
                </a:lnTo>
                <a:close/>
              </a:path>
              <a:path w="295910" h="326389">
                <a:moveTo>
                  <a:pt x="109220" y="10287"/>
                </a:moveTo>
                <a:lnTo>
                  <a:pt x="78994" y="10287"/>
                </a:lnTo>
                <a:lnTo>
                  <a:pt x="89026" y="11684"/>
                </a:lnTo>
                <a:lnTo>
                  <a:pt x="97917" y="15875"/>
                </a:lnTo>
                <a:lnTo>
                  <a:pt x="105790" y="21209"/>
                </a:lnTo>
                <a:lnTo>
                  <a:pt x="111378" y="28828"/>
                </a:lnTo>
                <a:lnTo>
                  <a:pt x="115570" y="37719"/>
                </a:lnTo>
                <a:lnTo>
                  <a:pt x="117094" y="47244"/>
                </a:lnTo>
                <a:lnTo>
                  <a:pt x="116077" y="54990"/>
                </a:lnTo>
                <a:lnTo>
                  <a:pt x="95250" y="80645"/>
                </a:lnTo>
                <a:lnTo>
                  <a:pt x="95250" y="94614"/>
                </a:lnTo>
                <a:lnTo>
                  <a:pt x="105790" y="94614"/>
                </a:lnTo>
                <a:lnTo>
                  <a:pt x="105790" y="86867"/>
                </a:lnTo>
                <a:lnTo>
                  <a:pt x="113284" y="80645"/>
                </a:lnTo>
                <a:lnTo>
                  <a:pt x="119252" y="73405"/>
                </a:lnTo>
                <a:lnTo>
                  <a:pt x="123951" y="65277"/>
                </a:lnTo>
                <a:lnTo>
                  <a:pt x="126619" y="56387"/>
                </a:lnTo>
                <a:lnTo>
                  <a:pt x="141224" y="49149"/>
                </a:lnTo>
                <a:lnTo>
                  <a:pt x="153225" y="49149"/>
                </a:lnTo>
                <a:lnTo>
                  <a:pt x="152176" y="46862"/>
                </a:lnTo>
                <a:lnTo>
                  <a:pt x="127635" y="46862"/>
                </a:lnTo>
                <a:lnTo>
                  <a:pt x="126364" y="36067"/>
                </a:lnTo>
                <a:lnTo>
                  <a:pt x="122555" y="26035"/>
                </a:lnTo>
                <a:lnTo>
                  <a:pt x="116586" y="17525"/>
                </a:lnTo>
                <a:lnTo>
                  <a:pt x="109220" y="10287"/>
                </a:lnTo>
                <a:close/>
              </a:path>
              <a:path w="295910" h="326389">
                <a:moveTo>
                  <a:pt x="153225" y="49149"/>
                </a:moveTo>
                <a:lnTo>
                  <a:pt x="141224" y="49149"/>
                </a:lnTo>
                <a:lnTo>
                  <a:pt x="148209" y="63626"/>
                </a:lnTo>
                <a:lnTo>
                  <a:pt x="141477" y="64770"/>
                </a:lnTo>
                <a:lnTo>
                  <a:pt x="136017" y="68072"/>
                </a:lnTo>
                <a:lnTo>
                  <a:pt x="131445" y="72389"/>
                </a:lnTo>
                <a:lnTo>
                  <a:pt x="128524" y="77850"/>
                </a:lnTo>
                <a:lnTo>
                  <a:pt x="127635" y="84327"/>
                </a:lnTo>
                <a:lnTo>
                  <a:pt x="127635" y="94614"/>
                </a:lnTo>
                <a:lnTo>
                  <a:pt x="138430" y="94614"/>
                </a:lnTo>
                <a:lnTo>
                  <a:pt x="138430" y="84327"/>
                </a:lnTo>
                <a:lnTo>
                  <a:pt x="139319" y="80137"/>
                </a:lnTo>
                <a:lnTo>
                  <a:pt x="141477" y="76580"/>
                </a:lnTo>
                <a:lnTo>
                  <a:pt x="145287" y="74295"/>
                </a:lnTo>
                <a:lnTo>
                  <a:pt x="149351" y="73787"/>
                </a:lnTo>
                <a:lnTo>
                  <a:pt x="203708" y="73787"/>
                </a:lnTo>
                <a:lnTo>
                  <a:pt x="210185" y="72389"/>
                </a:lnTo>
                <a:lnTo>
                  <a:pt x="216408" y="69850"/>
                </a:lnTo>
                <a:lnTo>
                  <a:pt x="220980" y="64770"/>
                </a:lnTo>
                <a:lnTo>
                  <a:pt x="222002" y="63119"/>
                </a:lnTo>
                <a:lnTo>
                  <a:pt x="159638" y="63119"/>
                </a:lnTo>
                <a:lnTo>
                  <a:pt x="153225" y="49149"/>
                </a:lnTo>
                <a:close/>
              </a:path>
              <a:path w="295910" h="326389">
                <a:moveTo>
                  <a:pt x="164719" y="73787"/>
                </a:moveTo>
                <a:lnTo>
                  <a:pt x="152781" y="73787"/>
                </a:lnTo>
                <a:lnTo>
                  <a:pt x="162560" y="94614"/>
                </a:lnTo>
                <a:lnTo>
                  <a:pt x="174498" y="94614"/>
                </a:lnTo>
                <a:lnTo>
                  <a:pt x="164719" y="73787"/>
                </a:lnTo>
                <a:close/>
              </a:path>
              <a:path w="295910" h="326389">
                <a:moveTo>
                  <a:pt x="197231" y="73787"/>
                </a:moveTo>
                <a:lnTo>
                  <a:pt x="185293" y="73787"/>
                </a:lnTo>
                <a:lnTo>
                  <a:pt x="194818" y="94614"/>
                </a:lnTo>
                <a:lnTo>
                  <a:pt x="207137" y="94614"/>
                </a:lnTo>
                <a:lnTo>
                  <a:pt x="197231" y="73787"/>
                </a:lnTo>
                <a:close/>
              </a:path>
              <a:path w="295910" h="326389">
                <a:moveTo>
                  <a:pt x="295656" y="0"/>
                </a:moveTo>
                <a:lnTo>
                  <a:pt x="264033" y="23113"/>
                </a:lnTo>
                <a:lnTo>
                  <a:pt x="232410" y="94614"/>
                </a:lnTo>
                <a:lnTo>
                  <a:pt x="244221" y="94614"/>
                </a:lnTo>
                <a:lnTo>
                  <a:pt x="271525" y="33274"/>
                </a:lnTo>
                <a:lnTo>
                  <a:pt x="295656" y="33274"/>
                </a:lnTo>
                <a:lnTo>
                  <a:pt x="295656" y="28448"/>
                </a:lnTo>
                <a:lnTo>
                  <a:pt x="285114" y="28448"/>
                </a:lnTo>
                <a:lnTo>
                  <a:pt x="278892" y="25653"/>
                </a:lnTo>
                <a:lnTo>
                  <a:pt x="285114" y="21209"/>
                </a:lnTo>
                <a:lnTo>
                  <a:pt x="295656" y="21209"/>
                </a:lnTo>
                <a:lnTo>
                  <a:pt x="295656" y="0"/>
                </a:lnTo>
                <a:close/>
              </a:path>
              <a:path w="295910" h="326389">
                <a:moveTo>
                  <a:pt x="295656" y="33274"/>
                </a:moveTo>
                <a:lnTo>
                  <a:pt x="271525" y="33274"/>
                </a:lnTo>
                <a:lnTo>
                  <a:pt x="283718" y="39115"/>
                </a:lnTo>
                <a:lnTo>
                  <a:pt x="259461" y="94614"/>
                </a:lnTo>
                <a:lnTo>
                  <a:pt x="271525" y="94614"/>
                </a:lnTo>
                <a:lnTo>
                  <a:pt x="295656" y="37719"/>
                </a:lnTo>
                <a:lnTo>
                  <a:pt x="295656" y="33274"/>
                </a:lnTo>
                <a:close/>
              </a:path>
              <a:path w="295910" h="326389">
                <a:moveTo>
                  <a:pt x="174650" y="17525"/>
                </a:moveTo>
                <a:lnTo>
                  <a:pt x="147700" y="17525"/>
                </a:lnTo>
                <a:lnTo>
                  <a:pt x="169037" y="26542"/>
                </a:lnTo>
                <a:lnTo>
                  <a:pt x="163957" y="29337"/>
                </a:lnTo>
                <a:lnTo>
                  <a:pt x="180086" y="63119"/>
                </a:lnTo>
                <a:lnTo>
                  <a:pt x="192277" y="63119"/>
                </a:lnTo>
                <a:lnTo>
                  <a:pt x="178308" y="34289"/>
                </a:lnTo>
                <a:lnTo>
                  <a:pt x="194818" y="26035"/>
                </a:lnTo>
                <a:lnTo>
                  <a:pt x="174650" y="17525"/>
                </a:lnTo>
                <a:close/>
              </a:path>
              <a:path w="295910" h="326389">
                <a:moveTo>
                  <a:pt x="225044" y="31496"/>
                </a:moveTo>
                <a:lnTo>
                  <a:pt x="214502" y="31496"/>
                </a:lnTo>
                <a:lnTo>
                  <a:pt x="214502" y="52704"/>
                </a:lnTo>
                <a:lnTo>
                  <a:pt x="213487" y="56896"/>
                </a:lnTo>
                <a:lnTo>
                  <a:pt x="211200" y="59816"/>
                </a:lnTo>
                <a:lnTo>
                  <a:pt x="208025" y="62229"/>
                </a:lnTo>
                <a:lnTo>
                  <a:pt x="203708" y="63119"/>
                </a:lnTo>
                <a:lnTo>
                  <a:pt x="222002" y="63119"/>
                </a:lnTo>
                <a:lnTo>
                  <a:pt x="224282" y="59436"/>
                </a:lnTo>
                <a:lnTo>
                  <a:pt x="225044" y="52704"/>
                </a:lnTo>
                <a:lnTo>
                  <a:pt x="225044" y="31496"/>
                </a:lnTo>
                <a:close/>
              </a:path>
              <a:path w="295910" h="326389">
                <a:moveTo>
                  <a:pt x="94070" y="42417"/>
                </a:moveTo>
                <a:lnTo>
                  <a:pt x="80899" y="42417"/>
                </a:lnTo>
                <a:lnTo>
                  <a:pt x="82169" y="43307"/>
                </a:lnTo>
                <a:lnTo>
                  <a:pt x="83058" y="44069"/>
                </a:lnTo>
                <a:lnTo>
                  <a:pt x="84074" y="45847"/>
                </a:lnTo>
                <a:lnTo>
                  <a:pt x="84074" y="49149"/>
                </a:lnTo>
                <a:lnTo>
                  <a:pt x="83058" y="50291"/>
                </a:lnTo>
                <a:lnTo>
                  <a:pt x="82169" y="51688"/>
                </a:lnTo>
                <a:lnTo>
                  <a:pt x="80899" y="52197"/>
                </a:lnTo>
                <a:lnTo>
                  <a:pt x="78994" y="52704"/>
                </a:lnTo>
                <a:lnTo>
                  <a:pt x="94100" y="52704"/>
                </a:lnTo>
                <a:lnTo>
                  <a:pt x="94361" y="52197"/>
                </a:lnTo>
                <a:lnTo>
                  <a:pt x="95250" y="47244"/>
                </a:lnTo>
                <a:lnTo>
                  <a:pt x="94070" y="42417"/>
                </a:lnTo>
                <a:close/>
              </a:path>
              <a:path w="295910" h="326389">
                <a:moveTo>
                  <a:pt x="140335" y="3048"/>
                </a:moveTo>
                <a:lnTo>
                  <a:pt x="127635" y="46862"/>
                </a:lnTo>
                <a:lnTo>
                  <a:pt x="152176" y="46862"/>
                </a:lnTo>
                <a:lnTo>
                  <a:pt x="147744" y="37211"/>
                </a:lnTo>
                <a:lnTo>
                  <a:pt x="141477" y="37211"/>
                </a:lnTo>
                <a:lnTo>
                  <a:pt x="147700" y="17525"/>
                </a:lnTo>
                <a:lnTo>
                  <a:pt x="174650" y="17525"/>
                </a:lnTo>
                <a:lnTo>
                  <a:pt x="140335" y="3048"/>
                </a:lnTo>
                <a:close/>
              </a:path>
              <a:path w="295910" h="326389">
                <a:moveTo>
                  <a:pt x="146812" y="35178"/>
                </a:moveTo>
                <a:lnTo>
                  <a:pt x="141477" y="37211"/>
                </a:lnTo>
                <a:lnTo>
                  <a:pt x="147744" y="37211"/>
                </a:lnTo>
                <a:lnTo>
                  <a:pt x="146812" y="35178"/>
                </a:lnTo>
                <a:close/>
              </a:path>
              <a:path w="295910" h="326389">
                <a:moveTo>
                  <a:pt x="236347" y="0"/>
                </a:moveTo>
                <a:lnTo>
                  <a:pt x="203708" y="0"/>
                </a:lnTo>
                <a:lnTo>
                  <a:pt x="203708" y="31496"/>
                </a:lnTo>
                <a:lnTo>
                  <a:pt x="236347" y="31496"/>
                </a:lnTo>
                <a:lnTo>
                  <a:pt x="236347" y="21209"/>
                </a:lnTo>
                <a:lnTo>
                  <a:pt x="214502" y="21209"/>
                </a:lnTo>
                <a:lnTo>
                  <a:pt x="214502" y="10287"/>
                </a:lnTo>
                <a:lnTo>
                  <a:pt x="236347" y="10287"/>
                </a:lnTo>
                <a:lnTo>
                  <a:pt x="236347" y="0"/>
                </a:lnTo>
                <a:close/>
              </a:path>
              <a:path w="295910" h="326389">
                <a:moveTo>
                  <a:pt x="295656" y="21209"/>
                </a:moveTo>
                <a:lnTo>
                  <a:pt x="285114" y="21209"/>
                </a:lnTo>
                <a:lnTo>
                  <a:pt x="285114" y="28448"/>
                </a:lnTo>
                <a:lnTo>
                  <a:pt x="295656" y="28448"/>
                </a:lnTo>
                <a:lnTo>
                  <a:pt x="295656" y="21209"/>
                </a:lnTo>
                <a:close/>
              </a:path>
              <a:path w="295910" h="326389">
                <a:moveTo>
                  <a:pt x="236347" y="10287"/>
                </a:moveTo>
                <a:lnTo>
                  <a:pt x="225044" y="10287"/>
                </a:lnTo>
                <a:lnTo>
                  <a:pt x="225044" y="21209"/>
                </a:lnTo>
                <a:lnTo>
                  <a:pt x="236347" y="21209"/>
                </a:lnTo>
                <a:lnTo>
                  <a:pt x="236347" y="10287"/>
                </a:lnTo>
                <a:close/>
              </a:path>
            </a:pathLst>
          </a:custGeom>
          <a:solidFill>
            <a:srgbClr val="FFB91F"/>
          </a:solidFill>
        </p:spPr>
        <p:txBody>
          <a:bodyPr wrap="square" lIns="0" tIns="0" rIns="0" bIns="0" rtlCol="0"/>
          <a:lstStyle/>
          <a:p>
            <a:endParaRPr/>
          </a:p>
        </p:txBody>
      </p:sp>
      <p:sp>
        <p:nvSpPr>
          <p:cNvPr id="30" name="object 30"/>
          <p:cNvSpPr/>
          <p:nvPr/>
        </p:nvSpPr>
        <p:spPr>
          <a:xfrm>
            <a:off x="3640835" y="3130295"/>
            <a:ext cx="55244" cy="27940"/>
          </a:xfrm>
          <a:custGeom>
            <a:avLst/>
            <a:gdLst/>
            <a:ahLst/>
            <a:cxnLst/>
            <a:rect l="l" t="t" r="r" b="b"/>
            <a:pathLst>
              <a:path w="55245" h="27939">
                <a:moveTo>
                  <a:pt x="10667" y="0"/>
                </a:moveTo>
                <a:lnTo>
                  <a:pt x="0" y="0"/>
                </a:lnTo>
                <a:lnTo>
                  <a:pt x="1015" y="7619"/>
                </a:lnTo>
                <a:lnTo>
                  <a:pt x="27050" y="27431"/>
                </a:lnTo>
                <a:lnTo>
                  <a:pt x="34543" y="26415"/>
                </a:lnTo>
                <a:lnTo>
                  <a:pt x="41275" y="24256"/>
                </a:lnTo>
                <a:lnTo>
                  <a:pt x="46354" y="19812"/>
                </a:lnTo>
                <a:lnTo>
                  <a:pt x="49024" y="16637"/>
                </a:lnTo>
                <a:lnTo>
                  <a:pt x="27050" y="16637"/>
                </a:lnTo>
                <a:lnTo>
                  <a:pt x="21971" y="15620"/>
                </a:lnTo>
                <a:lnTo>
                  <a:pt x="17399" y="13715"/>
                </a:lnTo>
                <a:lnTo>
                  <a:pt x="13969" y="10540"/>
                </a:lnTo>
                <a:lnTo>
                  <a:pt x="11556" y="5587"/>
                </a:lnTo>
                <a:lnTo>
                  <a:pt x="10667" y="0"/>
                </a:lnTo>
                <a:close/>
              </a:path>
              <a:path w="55245" h="27939">
                <a:moveTo>
                  <a:pt x="54863" y="0"/>
                </a:moveTo>
                <a:lnTo>
                  <a:pt x="43561" y="0"/>
                </a:lnTo>
                <a:lnTo>
                  <a:pt x="42544" y="5587"/>
                </a:lnTo>
                <a:lnTo>
                  <a:pt x="40386" y="10540"/>
                </a:lnTo>
                <a:lnTo>
                  <a:pt x="36956" y="13715"/>
                </a:lnTo>
                <a:lnTo>
                  <a:pt x="32385" y="15620"/>
                </a:lnTo>
                <a:lnTo>
                  <a:pt x="27050" y="16637"/>
                </a:lnTo>
                <a:lnTo>
                  <a:pt x="49024" y="16637"/>
                </a:lnTo>
                <a:lnTo>
                  <a:pt x="51053" y="14224"/>
                </a:lnTo>
                <a:lnTo>
                  <a:pt x="53848" y="7619"/>
                </a:lnTo>
                <a:lnTo>
                  <a:pt x="54863" y="0"/>
                </a:lnTo>
                <a:close/>
              </a:path>
            </a:pathLst>
          </a:custGeom>
          <a:solidFill>
            <a:srgbClr val="FFB91F"/>
          </a:solidFill>
        </p:spPr>
        <p:txBody>
          <a:bodyPr wrap="square" lIns="0" tIns="0" rIns="0" bIns="0" rtlCol="0"/>
          <a:lstStyle/>
          <a:p>
            <a:endParaRPr/>
          </a:p>
        </p:txBody>
      </p:sp>
      <p:sp>
        <p:nvSpPr>
          <p:cNvPr id="31" name="object 31"/>
          <p:cNvSpPr/>
          <p:nvPr/>
        </p:nvSpPr>
        <p:spPr>
          <a:xfrm>
            <a:off x="8807195" y="4245864"/>
            <a:ext cx="48895" cy="47625"/>
          </a:xfrm>
          <a:custGeom>
            <a:avLst/>
            <a:gdLst/>
            <a:ahLst/>
            <a:cxnLst/>
            <a:rect l="l" t="t" r="r" b="b"/>
            <a:pathLst>
              <a:path w="48895" h="47625">
                <a:moveTo>
                  <a:pt x="24637" y="0"/>
                </a:moveTo>
                <a:lnTo>
                  <a:pt x="0" y="23749"/>
                </a:lnTo>
                <a:lnTo>
                  <a:pt x="1015" y="31368"/>
                </a:lnTo>
                <a:lnTo>
                  <a:pt x="4825" y="37592"/>
                </a:lnTo>
                <a:lnTo>
                  <a:pt x="9778" y="42925"/>
                </a:lnTo>
                <a:lnTo>
                  <a:pt x="16763" y="46100"/>
                </a:lnTo>
                <a:lnTo>
                  <a:pt x="24637" y="47243"/>
                </a:lnTo>
                <a:lnTo>
                  <a:pt x="32003" y="46100"/>
                </a:lnTo>
                <a:lnTo>
                  <a:pt x="38988" y="42925"/>
                </a:lnTo>
                <a:lnTo>
                  <a:pt x="43942" y="37592"/>
                </a:lnTo>
                <a:lnTo>
                  <a:pt x="44797" y="36194"/>
                </a:lnTo>
                <a:lnTo>
                  <a:pt x="24637" y="36194"/>
                </a:lnTo>
                <a:lnTo>
                  <a:pt x="19557" y="35306"/>
                </a:lnTo>
                <a:lnTo>
                  <a:pt x="15239" y="32766"/>
                </a:lnTo>
                <a:lnTo>
                  <a:pt x="12700" y="28575"/>
                </a:lnTo>
                <a:lnTo>
                  <a:pt x="11683" y="23749"/>
                </a:lnTo>
                <a:lnTo>
                  <a:pt x="12700" y="18923"/>
                </a:lnTo>
                <a:lnTo>
                  <a:pt x="15239" y="15240"/>
                </a:lnTo>
                <a:lnTo>
                  <a:pt x="19557" y="12700"/>
                </a:lnTo>
                <a:lnTo>
                  <a:pt x="24637" y="11303"/>
                </a:lnTo>
                <a:lnTo>
                  <a:pt x="44797" y="11303"/>
                </a:lnTo>
                <a:lnTo>
                  <a:pt x="43942" y="9906"/>
                </a:lnTo>
                <a:lnTo>
                  <a:pt x="38988" y="4572"/>
                </a:lnTo>
                <a:lnTo>
                  <a:pt x="32003" y="1397"/>
                </a:lnTo>
                <a:lnTo>
                  <a:pt x="24637" y="0"/>
                </a:lnTo>
                <a:close/>
              </a:path>
              <a:path w="48895" h="47625">
                <a:moveTo>
                  <a:pt x="44797" y="11303"/>
                </a:moveTo>
                <a:lnTo>
                  <a:pt x="24637" y="11303"/>
                </a:lnTo>
                <a:lnTo>
                  <a:pt x="29209" y="12700"/>
                </a:lnTo>
                <a:lnTo>
                  <a:pt x="33527" y="15240"/>
                </a:lnTo>
                <a:lnTo>
                  <a:pt x="36068" y="18923"/>
                </a:lnTo>
                <a:lnTo>
                  <a:pt x="37083" y="23749"/>
                </a:lnTo>
                <a:lnTo>
                  <a:pt x="36068" y="28575"/>
                </a:lnTo>
                <a:lnTo>
                  <a:pt x="33527" y="32766"/>
                </a:lnTo>
                <a:lnTo>
                  <a:pt x="29209" y="35306"/>
                </a:lnTo>
                <a:lnTo>
                  <a:pt x="24637" y="36194"/>
                </a:lnTo>
                <a:lnTo>
                  <a:pt x="44797" y="36194"/>
                </a:lnTo>
                <a:lnTo>
                  <a:pt x="47751" y="31368"/>
                </a:lnTo>
                <a:lnTo>
                  <a:pt x="48768" y="23749"/>
                </a:lnTo>
                <a:lnTo>
                  <a:pt x="47751" y="16129"/>
                </a:lnTo>
                <a:lnTo>
                  <a:pt x="44797" y="11303"/>
                </a:lnTo>
                <a:close/>
              </a:path>
            </a:pathLst>
          </a:custGeom>
          <a:solidFill>
            <a:srgbClr val="000000">
              <a:alpha val="39999"/>
            </a:srgbClr>
          </a:solidFill>
        </p:spPr>
        <p:txBody>
          <a:bodyPr wrap="square" lIns="0" tIns="0" rIns="0" bIns="0" rtlCol="0"/>
          <a:lstStyle/>
          <a:p>
            <a:endParaRPr/>
          </a:p>
        </p:txBody>
      </p:sp>
      <p:sp>
        <p:nvSpPr>
          <p:cNvPr id="32" name="object 32"/>
          <p:cNvSpPr/>
          <p:nvPr/>
        </p:nvSpPr>
        <p:spPr>
          <a:xfrm>
            <a:off x="8656319" y="4101084"/>
            <a:ext cx="349250" cy="337185"/>
          </a:xfrm>
          <a:custGeom>
            <a:avLst/>
            <a:gdLst/>
            <a:ahLst/>
            <a:cxnLst/>
            <a:rect l="l" t="t" r="r" b="b"/>
            <a:pathLst>
              <a:path w="349250" h="337185">
                <a:moveTo>
                  <a:pt x="49529" y="174244"/>
                </a:moveTo>
                <a:lnTo>
                  <a:pt x="37973" y="174244"/>
                </a:lnTo>
                <a:lnTo>
                  <a:pt x="39497" y="190373"/>
                </a:lnTo>
                <a:lnTo>
                  <a:pt x="56641" y="236093"/>
                </a:lnTo>
                <a:lnTo>
                  <a:pt x="90297" y="272669"/>
                </a:lnTo>
                <a:lnTo>
                  <a:pt x="135254" y="295148"/>
                </a:lnTo>
                <a:lnTo>
                  <a:pt x="168782" y="300482"/>
                </a:lnTo>
                <a:lnTo>
                  <a:pt x="168782" y="336804"/>
                </a:lnTo>
                <a:lnTo>
                  <a:pt x="180212" y="336804"/>
                </a:lnTo>
                <a:lnTo>
                  <a:pt x="180212" y="300482"/>
                </a:lnTo>
                <a:lnTo>
                  <a:pt x="197484" y="298831"/>
                </a:lnTo>
                <a:lnTo>
                  <a:pt x="213740" y="295148"/>
                </a:lnTo>
                <a:lnTo>
                  <a:pt x="229488" y="289306"/>
                </a:lnTo>
                <a:lnTo>
                  <a:pt x="168782" y="289306"/>
                </a:lnTo>
                <a:lnTo>
                  <a:pt x="149605" y="287020"/>
                </a:lnTo>
                <a:lnTo>
                  <a:pt x="99695" y="265684"/>
                </a:lnTo>
                <a:lnTo>
                  <a:pt x="64261" y="225679"/>
                </a:lnTo>
                <a:lnTo>
                  <a:pt x="51815" y="192532"/>
                </a:lnTo>
                <a:lnTo>
                  <a:pt x="49529" y="174244"/>
                </a:lnTo>
                <a:close/>
              </a:path>
              <a:path w="349250" h="337185">
                <a:moveTo>
                  <a:pt x="86995" y="174244"/>
                </a:moveTo>
                <a:lnTo>
                  <a:pt x="75056" y="174244"/>
                </a:lnTo>
                <a:lnTo>
                  <a:pt x="76961" y="188087"/>
                </a:lnTo>
                <a:lnTo>
                  <a:pt x="94614" y="225679"/>
                </a:lnTo>
                <a:lnTo>
                  <a:pt x="126873" y="252984"/>
                </a:lnTo>
                <a:lnTo>
                  <a:pt x="168782" y="264287"/>
                </a:lnTo>
                <a:lnTo>
                  <a:pt x="168782" y="289306"/>
                </a:lnTo>
                <a:lnTo>
                  <a:pt x="180212" y="289306"/>
                </a:lnTo>
                <a:lnTo>
                  <a:pt x="180212" y="264287"/>
                </a:lnTo>
                <a:lnTo>
                  <a:pt x="196469" y="262001"/>
                </a:lnTo>
                <a:lnTo>
                  <a:pt x="211835" y="257556"/>
                </a:lnTo>
                <a:lnTo>
                  <a:pt x="221061" y="252984"/>
                </a:lnTo>
                <a:lnTo>
                  <a:pt x="168782" y="252984"/>
                </a:lnTo>
                <a:lnTo>
                  <a:pt x="154431" y="250825"/>
                </a:lnTo>
                <a:lnTo>
                  <a:pt x="117601" y="232791"/>
                </a:lnTo>
                <a:lnTo>
                  <a:pt x="93725" y="200660"/>
                </a:lnTo>
                <a:lnTo>
                  <a:pt x="88900" y="187579"/>
                </a:lnTo>
                <a:lnTo>
                  <a:pt x="86995" y="174244"/>
                </a:lnTo>
                <a:close/>
              </a:path>
              <a:path w="349250" h="337185">
                <a:moveTo>
                  <a:pt x="311403" y="174244"/>
                </a:moveTo>
                <a:lnTo>
                  <a:pt x="299338" y="174244"/>
                </a:lnTo>
                <a:lnTo>
                  <a:pt x="297179" y="192532"/>
                </a:lnTo>
                <a:lnTo>
                  <a:pt x="291846" y="209677"/>
                </a:lnTo>
                <a:lnTo>
                  <a:pt x="262762" y="253873"/>
                </a:lnTo>
                <a:lnTo>
                  <a:pt x="217297" y="282194"/>
                </a:lnTo>
                <a:lnTo>
                  <a:pt x="180212" y="289306"/>
                </a:lnTo>
                <a:lnTo>
                  <a:pt x="229488" y="289306"/>
                </a:lnTo>
                <a:lnTo>
                  <a:pt x="271018" y="262001"/>
                </a:lnTo>
                <a:lnTo>
                  <a:pt x="299720" y="221234"/>
                </a:lnTo>
                <a:lnTo>
                  <a:pt x="309499" y="190373"/>
                </a:lnTo>
                <a:lnTo>
                  <a:pt x="311403" y="174244"/>
                </a:lnTo>
                <a:close/>
              </a:path>
              <a:path w="349250" h="337185">
                <a:moveTo>
                  <a:pt x="180212" y="228346"/>
                </a:moveTo>
                <a:lnTo>
                  <a:pt x="168782" y="228346"/>
                </a:lnTo>
                <a:lnTo>
                  <a:pt x="168782" y="252984"/>
                </a:lnTo>
                <a:lnTo>
                  <a:pt x="180212" y="252984"/>
                </a:lnTo>
                <a:lnTo>
                  <a:pt x="180212" y="228346"/>
                </a:lnTo>
                <a:close/>
              </a:path>
              <a:path w="349250" h="337185">
                <a:moveTo>
                  <a:pt x="273938" y="174244"/>
                </a:moveTo>
                <a:lnTo>
                  <a:pt x="261747" y="174244"/>
                </a:lnTo>
                <a:lnTo>
                  <a:pt x="260096" y="187579"/>
                </a:lnTo>
                <a:lnTo>
                  <a:pt x="255777" y="200660"/>
                </a:lnTo>
                <a:lnTo>
                  <a:pt x="231139" y="232791"/>
                </a:lnTo>
                <a:lnTo>
                  <a:pt x="194563" y="250825"/>
                </a:lnTo>
                <a:lnTo>
                  <a:pt x="180212" y="252984"/>
                </a:lnTo>
                <a:lnTo>
                  <a:pt x="221061" y="252984"/>
                </a:lnTo>
                <a:lnTo>
                  <a:pt x="259587" y="218440"/>
                </a:lnTo>
                <a:lnTo>
                  <a:pt x="271525" y="189992"/>
                </a:lnTo>
                <a:lnTo>
                  <a:pt x="273938" y="174244"/>
                </a:lnTo>
                <a:close/>
              </a:path>
              <a:path w="349250" h="337185">
                <a:moveTo>
                  <a:pt x="112140" y="163068"/>
                </a:moveTo>
                <a:lnTo>
                  <a:pt x="0" y="163068"/>
                </a:lnTo>
                <a:lnTo>
                  <a:pt x="0" y="174244"/>
                </a:lnTo>
                <a:lnTo>
                  <a:pt x="112140" y="174244"/>
                </a:lnTo>
                <a:lnTo>
                  <a:pt x="112140" y="163068"/>
                </a:lnTo>
                <a:close/>
              </a:path>
              <a:path w="349250" h="337185">
                <a:moveTo>
                  <a:pt x="348996" y="163068"/>
                </a:moveTo>
                <a:lnTo>
                  <a:pt x="236854" y="163068"/>
                </a:lnTo>
                <a:lnTo>
                  <a:pt x="236854" y="174244"/>
                </a:lnTo>
                <a:lnTo>
                  <a:pt x="348996" y="174244"/>
                </a:lnTo>
                <a:lnTo>
                  <a:pt x="348996" y="163068"/>
                </a:lnTo>
                <a:close/>
              </a:path>
              <a:path w="349250" h="337185">
                <a:moveTo>
                  <a:pt x="180212" y="0"/>
                </a:moveTo>
                <a:lnTo>
                  <a:pt x="168782" y="0"/>
                </a:lnTo>
                <a:lnTo>
                  <a:pt x="168782" y="36195"/>
                </a:lnTo>
                <a:lnTo>
                  <a:pt x="151510" y="37973"/>
                </a:lnTo>
                <a:lnTo>
                  <a:pt x="104266" y="54610"/>
                </a:lnTo>
                <a:lnTo>
                  <a:pt x="66166" y="87376"/>
                </a:lnTo>
                <a:lnTo>
                  <a:pt x="43560" y="130175"/>
                </a:lnTo>
                <a:lnTo>
                  <a:pt x="37973" y="163068"/>
                </a:lnTo>
                <a:lnTo>
                  <a:pt x="49529" y="163068"/>
                </a:lnTo>
                <a:lnTo>
                  <a:pt x="51434" y="145923"/>
                </a:lnTo>
                <a:lnTo>
                  <a:pt x="55752" y="129921"/>
                </a:lnTo>
                <a:lnTo>
                  <a:pt x="80136" y="88265"/>
                </a:lnTo>
                <a:lnTo>
                  <a:pt x="118999" y="59563"/>
                </a:lnTo>
                <a:lnTo>
                  <a:pt x="168782" y="47498"/>
                </a:lnTo>
                <a:lnTo>
                  <a:pt x="229488" y="47498"/>
                </a:lnTo>
                <a:lnTo>
                  <a:pt x="213740" y="41656"/>
                </a:lnTo>
                <a:lnTo>
                  <a:pt x="197484" y="37973"/>
                </a:lnTo>
                <a:lnTo>
                  <a:pt x="180212" y="36195"/>
                </a:lnTo>
                <a:lnTo>
                  <a:pt x="180212" y="0"/>
                </a:lnTo>
                <a:close/>
              </a:path>
              <a:path w="349250" h="337185">
                <a:moveTo>
                  <a:pt x="180212" y="47498"/>
                </a:moveTo>
                <a:lnTo>
                  <a:pt x="168782" y="47498"/>
                </a:lnTo>
                <a:lnTo>
                  <a:pt x="168782" y="72517"/>
                </a:lnTo>
                <a:lnTo>
                  <a:pt x="152019" y="74803"/>
                </a:lnTo>
                <a:lnTo>
                  <a:pt x="109727" y="94996"/>
                </a:lnTo>
                <a:lnTo>
                  <a:pt x="82423" y="131572"/>
                </a:lnTo>
                <a:lnTo>
                  <a:pt x="75056" y="163068"/>
                </a:lnTo>
                <a:lnTo>
                  <a:pt x="86995" y="163068"/>
                </a:lnTo>
                <a:lnTo>
                  <a:pt x="88900" y="148717"/>
                </a:lnTo>
                <a:lnTo>
                  <a:pt x="93218" y="135763"/>
                </a:lnTo>
                <a:lnTo>
                  <a:pt x="117348" y="103759"/>
                </a:lnTo>
                <a:lnTo>
                  <a:pt x="154431" y="85979"/>
                </a:lnTo>
                <a:lnTo>
                  <a:pt x="168782" y="83566"/>
                </a:lnTo>
                <a:lnTo>
                  <a:pt x="221614" y="83566"/>
                </a:lnTo>
                <a:lnTo>
                  <a:pt x="208406" y="77851"/>
                </a:lnTo>
                <a:lnTo>
                  <a:pt x="194563" y="74295"/>
                </a:lnTo>
                <a:lnTo>
                  <a:pt x="180212" y="72517"/>
                </a:lnTo>
                <a:lnTo>
                  <a:pt x="180212" y="47498"/>
                </a:lnTo>
                <a:close/>
              </a:path>
              <a:path w="349250" h="337185">
                <a:moveTo>
                  <a:pt x="221614" y="83566"/>
                </a:moveTo>
                <a:lnTo>
                  <a:pt x="180212" y="83566"/>
                </a:lnTo>
                <a:lnTo>
                  <a:pt x="194563" y="85979"/>
                </a:lnTo>
                <a:lnTo>
                  <a:pt x="208152" y="89916"/>
                </a:lnTo>
                <a:lnTo>
                  <a:pt x="240919" y="113284"/>
                </a:lnTo>
                <a:lnTo>
                  <a:pt x="260096" y="149225"/>
                </a:lnTo>
                <a:lnTo>
                  <a:pt x="261747" y="163068"/>
                </a:lnTo>
                <a:lnTo>
                  <a:pt x="273938" y="163068"/>
                </a:lnTo>
                <a:lnTo>
                  <a:pt x="261747" y="122809"/>
                </a:lnTo>
                <a:lnTo>
                  <a:pt x="233552" y="90805"/>
                </a:lnTo>
                <a:lnTo>
                  <a:pt x="221614" y="83566"/>
                </a:lnTo>
                <a:close/>
              </a:path>
              <a:path w="349250" h="337185">
                <a:moveTo>
                  <a:pt x="229488" y="47498"/>
                </a:moveTo>
                <a:lnTo>
                  <a:pt x="180212" y="47498"/>
                </a:lnTo>
                <a:lnTo>
                  <a:pt x="199389" y="49530"/>
                </a:lnTo>
                <a:lnTo>
                  <a:pt x="217297" y="54610"/>
                </a:lnTo>
                <a:lnTo>
                  <a:pt x="262762" y="82931"/>
                </a:lnTo>
                <a:lnTo>
                  <a:pt x="291846" y="127127"/>
                </a:lnTo>
                <a:lnTo>
                  <a:pt x="299338" y="163068"/>
                </a:lnTo>
                <a:lnTo>
                  <a:pt x="311403" y="163068"/>
                </a:lnTo>
                <a:lnTo>
                  <a:pt x="299720" y="115062"/>
                </a:lnTo>
                <a:lnTo>
                  <a:pt x="271018" y="74803"/>
                </a:lnTo>
                <a:lnTo>
                  <a:pt x="244348" y="54610"/>
                </a:lnTo>
                <a:lnTo>
                  <a:pt x="229488" y="47498"/>
                </a:lnTo>
                <a:close/>
              </a:path>
              <a:path w="349250" h="337185">
                <a:moveTo>
                  <a:pt x="180212" y="83566"/>
                </a:moveTo>
                <a:lnTo>
                  <a:pt x="168782" y="83566"/>
                </a:lnTo>
                <a:lnTo>
                  <a:pt x="168782" y="108458"/>
                </a:lnTo>
                <a:lnTo>
                  <a:pt x="180212" y="108458"/>
                </a:lnTo>
                <a:lnTo>
                  <a:pt x="180212" y="83566"/>
                </a:lnTo>
                <a:close/>
              </a:path>
            </a:pathLst>
          </a:custGeom>
          <a:solidFill>
            <a:srgbClr val="000000">
              <a:alpha val="39999"/>
            </a:srgbClr>
          </a:solidFill>
        </p:spPr>
        <p:txBody>
          <a:bodyPr wrap="square" lIns="0" tIns="0" rIns="0" bIns="0" rtlCol="0"/>
          <a:lstStyle/>
          <a:p>
            <a:endParaRPr/>
          </a:p>
        </p:txBody>
      </p:sp>
      <p:sp>
        <p:nvSpPr>
          <p:cNvPr id="33" name="object 33"/>
          <p:cNvSpPr txBox="1"/>
          <p:nvPr/>
        </p:nvSpPr>
        <p:spPr>
          <a:xfrm>
            <a:off x="3316604" y="2626233"/>
            <a:ext cx="926465" cy="620395"/>
          </a:xfrm>
          <a:prstGeom prst="rect">
            <a:avLst/>
          </a:prstGeom>
        </p:spPr>
        <p:txBody>
          <a:bodyPr vert="horz" wrap="square" lIns="0" tIns="57785" rIns="0" bIns="0" rtlCol="0">
            <a:spAutoFit/>
          </a:bodyPr>
          <a:lstStyle/>
          <a:p>
            <a:pPr marL="12700" marR="5080">
              <a:lnSpc>
                <a:spcPct val="80100"/>
              </a:lnSpc>
              <a:spcBef>
                <a:spcPts val="455"/>
              </a:spcBef>
            </a:pPr>
            <a:r>
              <a:rPr sz="1500" b="1" spc="-10" dirty="0">
                <a:solidFill>
                  <a:srgbClr val="FFFFFF"/>
                </a:solidFill>
                <a:latin typeface="Arial"/>
                <a:cs typeface="Arial"/>
              </a:rPr>
              <a:t>Account  </a:t>
            </a:r>
            <a:r>
              <a:rPr sz="1500" b="1" spc="-5" dirty="0">
                <a:solidFill>
                  <a:srgbClr val="FFFFFF"/>
                </a:solidFill>
                <a:latin typeface="Arial"/>
                <a:cs typeface="Arial"/>
              </a:rPr>
              <a:t>O</a:t>
            </a:r>
            <a:r>
              <a:rPr sz="1500" b="1" spc="-10" dirty="0">
                <a:solidFill>
                  <a:srgbClr val="FFFFFF"/>
                </a:solidFill>
                <a:latin typeface="Arial"/>
                <a:cs typeface="Arial"/>
              </a:rPr>
              <a:t>p</a:t>
            </a:r>
            <a:r>
              <a:rPr sz="1500" b="1" dirty="0">
                <a:solidFill>
                  <a:srgbClr val="FFFFFF"/>
                </a:solidFill>
                <a:latin typeface="Arial"/>
                <a:cs typeface="Arial"/>
              </a:rPr>
              <a:t>er</a:t>
            </a:r>
            <a:r>
              <a:rPr sz="1500" b="1" spc="5" dirty="0">
                <a:solidFill>
                  <a:srgbClr val="FFFFFF"/>
                </a:solidFill>
                <a:latin typeface="Arial"/>
                <a:cs typeface="Arial"/>
              </a:rPr>
              <a:t>a</a:t>
            </a:r>
            <a:r>
              <a:rPr sz="1500" b="1" dirty="0">
                <a:solidFill>
                  <a:srgbClr val="FFFFFF"/>
                </a:solidFill>
                <a:latin typeface="Arial"/>
                <a:cs typeface="Arial"/>
              </a:rPr>
              <a:t>ti</a:t>
            </a:r>
            <a:r>
              <a:rPr sz="1500" b="1" spc="-10" dirty="0">
                <a:solidFill>
                  <a:srgbClr val="FFFFFF"/>
                </a:solidFill>
                <a:latin typeface="Arial"/>
                <a:cs typeface="Arial"/>
              </a:rPr>
              <a:t>o</a:t>
            </a:r>
            <a:r>
              <a:rPr sz="1500" b="1" dirty="0">
                <a:solidFill>
                  <a:srgbClr val="FFFFFF"/>
                </a:solidFill>
                <a:latin typeface="Arial"/>
                <a:cs typeface="Arial"/>
              </a:rPr>
              <a:t>n  Related</a:t>
            </a:r>
            <a:endParaRPr sz="1500">
              <a:latin typeface="Arial"/>
              <a:cs typeface="Arial"/>
            </a:endParaRPr>
          </a:p>
        </p:txBody>
      </p:sp>
      <p:sp>
        <p:nvSpPr>
          <p:cNvPr id="34" name="object 34"/>
          <p:cNvSpPr txBox="1"/>
          <p:nvPr/>
        </p:nvSpPr>
        <p:spPr>
          <a:xfrm>
            <a:off x="6228079" y="2480795"/>
            <a:ext cx="1109345" cy="653415"/>
          </a:xfrm>
          <a:prstGeom prst="rect">
            <a:avLst/>
          </a:prstGeom>
        </p:spPr>
        <p:txBody>
          <a:bodyPr vert="horz" wrap="square" lIns="0" tIns="73660" rIns="0" bIns="0" rtlCol="0">
            <a:spAutoFit/>
          </a:bodyPr>
          <a:lstStyle/>
          <a:p>
            <a:pPr marL="12700">
              <a:lnSpc>
                <a:spcPct val="100000"/>
              </a:lnSpc>
              <a:spcBef>
                <a:spcPts val="580"/>
              </a:spcBef>
            </a:pPr>
            <a:r>
              <a:rPr sz="2100" b="1" spc="-10" dirty="0">
                <a:solidFill>
                  <a:srgbClr val="FFFFFF"/>
                </a:solidFill>
                <a:latin typeface="Arial"/>
                <a:cs typeface="Arial"/>
              </a:rPr>
              <a:t>03</a:t>
            </a:r>
            <a:endParaRPr sz="2100">
              <a:latin typeface="Arial"/>
              <a:cs typeface="Arial"/>
            </a:endParaRPr>
          </a:p>
          <a:p>
            <a:pPr marL="104775">
              <a:lnSpc>
                <a:spcPct val="100000"/>
              </a:lnSpc>
              <a:spcBef>
                <a:spcPts val="320"/>
              </a:spcBef>
            </a:pPr>
            <a:r>
              <a:rPr sz="1350" b="1" spc="-5" dirty="0">
                <a:solidFill>
                  <a:srgbClr val="FFFFFF"/>
                </a:solidFill>
                <a:latin typeface="Arial"/>
                <a:cs typeface="Arial"/>
              </a:rPr>
              <a:t>Diversion</a:t>
            </a:r>
            <a:r>
              <a:rPr sz="1350" b="1" spc="-60" dirty="0">
                <a:solidFill>
                  <a:srgbClr val="FFFFFF"/>
                </a:solidFill>
                <a:latin typeface="Arial"/>
                <a:cs typeface="Arial"/>
              </a:rPr>
              <a:t> </a:t>
            </a:r>
            <a:r>
              <a:rPr sz="1350" b="1" dirty="0">
                <a:solidFill>
                  <a:srgbClr val="FFFFFF"/>
                </a:solidFill>
                <a:latin typeface="Arial"/>
                <a:cs typeface="Arial"/>
              </a:rPr>
              <a:t>of</a:t>
            </a:r>
            <a:endParaRPr sz="1350">
              <a:latin typeface="Arial"/>
              <a:cs typeface="Arial"/>
            </a:endParaRPr>
          </a:p>
        </p:txBody>
      </p:sp>
      <p:sp>
        <p:nvSpPr>
          <p:cNvPr id="35" name="object 35"/>
          <p:cNvSpPr txBox="1"/>
          <p:nvPr/>
        </p:nvSpPr>
        <p:spPr>
          <a:xfrm>
            <a:off x="6320154" y="3066415"/>
            <a:ext cx="494665" cy="232410"/>
          </a:xfrm>
          <a:prstGeom prst="rect">
            <a:avLst/>
          </a:prstGeom>
        </p:spPr>
        <p:txBody>
          <a:bodyPr vert="horz" wrap="square" lIns="0" tIns="13335" rIns="0" bIns="0" rtlCol="0">
            <a:spAutoFit/>
          </a:bodyPr>
          <a:lstStyle/>
          <a:p>
            <a:pPr marL="12700">
              <a:lnSpc>
                <a:spcPct val="100000"/>
              </a:lnSpc>
              <a:spcBef>
                <a:spcPts val="105"/>
              </a:spcBef>
            </a:pPr>
            <a:r>
              <a:rPr sz="1350" b="1" dirty="0">
                <a:solidFill>
                  <a:srgbClr val="FFFFFF"/>
                </a:solidFill>
                <a:latin typeface="Arial"/>
                <a:cs typeface="Arial"/>
              </a:rPr>
              <a:t>funds</a:t>
            </a:r>
            <a:endParaRPr sz="1350">
              <a:latin typeface="Arial"/>
              <a:cs typeface="Arial"/>
            </a:endParaRPr>
          </a:p>
        </p:txBody>
      </p:sp>
      <p:sp>
        <p:nvSpPr>
          <p:cNvPr id="36" name="object 36"/>
          <p:cNvSpPr txBox="1"/>
          <p:nvPr/>
        </p:nvSpPr>
        <p:spPr>
          <a:xfrm>
            <a:off x="4983860" y="3811346"/>
            <a:ext cx="896619" cy="561975"/>
          </a:xfrm>
          <a:prstGeom prst="rect">
            <a:avLst/>
          </a:prstGeom>
        </p:spPr>
        <p:txBody>
          <a:bodyPr vert="horz" wrap="square" lIns="0" tIns="52705" rIns="0" bIns="0" rtlCol="0">
            <a:spAutoFit/>
          </a:bodyPr>
          <a:lstStyle/>
          <a:p>
            <a:pPr marL="12700" marR="5080" algn="just">
              <a:lnSpc>
                <a:spcPts val="1300"/>
              </a:lnSpc>
              <a:spcBef>
                <a:spcPts val="415"/>
              </a:spcBef>
            </a:pPr>
            <a:r>
              <a:rPr sz="1350" b="1" dirty="0">
                <a:solidFill>
                  <a:srgbClr val="FFFFFF"/>
                </a:solidFill>
                <a:latin typeface="Arial"/>
                <a:cs typeface="Arial"/>
              </a:rPr>
              <a:t>Document  Concea</a:t>
            </a:r>
            <a:r>
              <a:rPr sz="1350" b="1" spc="-10" dirty="0">
                <a:solidFill>
                  <a:srgbClr val="FFFFFF"/>
                </a:solidFill>
                <a:latin typeface="Arial"/>
                <a:cs typeface="Arial"/>
              </a:rPr>
              <a:t>l</a:t>
            </a:r>
            <a:r>
              <a:rPr sz="1350" b="1" dirty="0">
                <a:solidFill>
                  <a:srgbClr val="FFFFFF"/>
                </a:solidFill>
                <a:latin typeface="Arial"/>
                <a:cs typeface="Arial"/>
              </a:rPr>
              <a:t>ed  or</a:t>
            </a:r>
            <a:r>
              <a:rPr sz="1350" b="1" spc="-90" dirty="0">
                <a:solidFill>
                  <a:srgbClr val="FFFFFF"/>
                </a:solidFill>
                <a:latin typeface="Arial"/>
                <a:cs typeface="Arial"/>
              </a:rPr>
              <a:t> </a:t>
            </a:r>
            <a:r>
              <a:rPr sz="1350" b="1" dirty="0">
                <a:solidFill>
                  <a:srgbClr val="FFFFFF"/>
                </a:solidFill>
                <a:latin typeface="Arial"/>
                <a:cs typeface="Arial"/>
              </a:rPr>
              <a:t>falsified</a:t>
            </a:r>
            <a:endParaRPr sz="1350">
              <a:latin typeface="Arial"/>
              <a:cs typeface="Arial"/>
            </a:endParaRPr>
          </a:p>
        </p:txBody>
      </p:sp>
      <p:sp>
        <p:nvSpPr>
          <p:cNvPr id="37" name="object 37"/>
          <p:cNvSpPr txBox="1"/>
          <p:nvPr/>
        </p:nvSpPr>
        <p:spPr>
          <a:xfrm>
            <a:off x="7975854" y="3398646"/>
            <a:ext cx="1466850" cy="578485"/>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Arial"/>
                <a:cs typeface="Arial"/>
              </a:rPr>
              <a:t>04</a:t>
            </a:r>
            <a:endParaRPr sz="2100">
              <a:latin typeface="Arial"/>
              <a:cs typeface="Arial"/>
            </a:endParaRPr>
          </a:p>
          <a:p>
            <a:pPr marL="21590">
              <a:lnSpc>
                <a:spcPct val="100000"/>
              </a:lnSpc>
              <a:spcBef>
                <a:spcPts val="30"/>
              </a:spcBef>
            </a:pPr>
            <a:r>
              <a:rPr sz="1500" b="1" spc="-5" dirty="0">
                <a:solidFill>
                  <a:srgbClr val="FFFFFF"/>
                </a:solidFill>
                <a:latin typeface="Arial"/>
                <a:cs typeface="Arial"/>
              </a:rPr>
              <a:t>Security</a:t>
            </a:r>
            <a:r>
              <a:rPr sz="1500" b="1" spc="-55" dirty="0">
                <a:solidFill>
                  <a:srgbClr val="FFFFFF"/>
                </a:solidFill>
                <a:latin typeface="Arial"/>
                <a:cs typeface="Arial"/>
              </a:rPr>
              <a:t> </a:t>
            </a:r>
            <a:r>
              <a:rPr sz="1500" b="1" dirty="0">
                <a:solidFill>
                  <a:srgbClr val="FFFFFF"/>
                </a:solidFill>
                <a:latin typeface="Arial"/>
                <a:cs typeface="Arial"/>
              </a:rPr>
              <a:t>related</a:t>
            </a:r>
            <a:endParaRPr sz="1500">
              <a:latin typeface="Arial"/>
              <a:cs typeface="Arial"/>
            </a:endParaRPr>
          </a:p>
        </p:txBody>
      </p:sp>
      <p:sp>
        <p:nvSpPr>
          <p:cNvPr id="38" name="object 38"/>
          <p:cNvSpPr txBox="1">
            <a:spLocks noGrp="1"/>
          </p:cNvSpPr>
          <p:nvPr>
            <p:ph type="title"/>
          </p:nvPr>
        </p:nvSpPr>
        <p:spPr>
          <a:xfrm>
            <a:off x="3409186" y="977265"/>
            <a:ext cx="6725414" cy="443711"/>
          </a:xfrm>
          <a:prstGeom prst="rect">
            <a:avLst/>
          </a:prstGeom>
        </p:spPr>
        <p:txBody>
          <a:bodyPr vert="horz" wrap="square" lIns="0" tIns="12700" rIns="0" bIns="0" rtlCol="0">
            <a:spAutoFit/>
          </a:bodyPr>
          <a:lstStyle/>
          <a:p>
            <a:pPr marL="12700">
              <a:lnSpc>
                <a:spcPct val="100000"/>
              </a:lnSpc>
              <a:spcBef>
                <a:spcPts val="100"/>
              </a:spcBef>
            </a:pPr>
            <a:r>
              <a:rPr sz="2800" spc="-85" dirty="0">
                <a:latin typeface="Trebuchet MS"/>
                <a:cs typeface="Trebuchet MS"/>
              </a:rPr>
              <a:t>What</a:t>
            </a:r>
            <a:r>
              <a:rPr sz="2800" spc="-480" dirty="0">
                <a:latin typeface="Trebuchet MS"/>
                <a:cs typeface="Trebuchet MS"/>
              </a:rPr>
              <a:t> </a:t>
            </a:r>
            <a:r>
              <a:rPr sz="2800" spc="-125" dirty="0">
                <a:latin typeface="Trebuchet MS"/>
                <a:cs typeface="Trebuchet MS"/>
              </a:rPr>
              <a:t>we </a:t>
            </a:r>
            <a:r>
              <a:rPr sz="2800" spc="-145" dirty="0">
                <a:latin typeface="Trebuchet MS"/>
                <a:cs typeface="Trebuchet MS"/>
              </a:rPr>
              <a:t>will </a:t>
            </a:r>
            <a:r>
              <a:rPr sz="2800" spc="-150" dirty="0">
                <a:latin typeface="Trebuchet MS"/>
                <a:cs typeface="Trebuchet MS"/>
              </a:rPr>
              <a:t>talk </a:t>
            </a:r>
            <a:r>
              <a:rPr sz="2800" spc="-100" dirty="0">
                <a:latin typeface="Trebuchet MS"/>
                <a:cs typeface="Trebuchet MS"/>
              </a:rPr>
              <a:t>about</a:t>
            </a:r>
            <a:endParaRPr sz="2800" dirty="0">
              <a:latin typeface="Trebuchet MS"/>
              <a:cs typeface="Trebuchet MS"/>
            </a:endParaRPr>
          </a:p>
        </p:txBody>
      </p:sp>
      <p:sp>
        <p:nvSpPr>
          <p:cNvPr id="39" name="Down Arrow 38"/>
          <p:cNvSpPr/>
          <p:nvPr/>
        </p:nvSpPr>
        <p:spPr>
          <a:xfrm>
            <a:off x="6782751" y="990600"/>
            <a:ext cx="484632" cy="9220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Date Placeholder 39"/>
          <p:cNvSpPr>
            <a:spLocks noGrp="1"/>
          </p:cNvSpPr>
          <p:nvPr>
            <p:ph type="dt" sz="half" idx="6"/>
          </p:nvPr>
        </p:nvSpPr>
        <p:spPr/>
        <p:txBody>
          <a:bodyPr/>
          <a:lstStyle/>
          <a:p>
            <a:r>
              <a:rPr lang="en-US" smtClean="0"/>
              <a:t>01/04/2018 DOON</a:t>
            </a:r>
            <a:endParaRPr lang="en-US"/>
          </a:p>
        </p:txBody>
      </p:sp>
      <p:sp>
        <p:nvSpPr>
          <p:cNvPr id="41" name="Footer Placeholder 40"/>
          <p:cNvSpPr>
            <a:spLocks noGrp="1"/>
          </p:cNvSpPr>
          <p:nvPr>
            <p:ph type="ftr" sz="quarter" idx="5"/>
          </p:nvPr>
        </p:nvSpPr>
        <p:spPr/>
        <p:txBody>
          <a:bodyPr/>
          <a:lstStyle/>
          <a:p>
            <a:r>
              <a:rPr lang="en-IN" smtClean="0"/>
              <a:t>CA Amresh Overview of Bank Audits 18</a:t>
            </a:r>
            <a:endParaRPr lang="en-IN"/>
          </a:p>
        </p:txBody>
      </p:sp>
      <p:sp>
        <p:nvSpPr>
          <p:cNvPr id="42" name="Slide Number Placeholder 41"/>
          <p:cNvSpPr>
            <a:spLocks noGrp="1"/>
          </p:cNvSpPr>
          <p:nvPr>
            <p:ph type="sldNum" sz="quarter" idx="7"/>
          </p:nvPr>
        </p:nvSpPr>
        <p:spPr/>
        <p:txBody>
          <a:bodyPr/>
          <a:lstStyle/>
          <a:p>
            <a:fld id="{B6F15528-21DE-4FAA-801E-634DDDAF4B2B}" type="slidenum">
              <a:rPr lang="en-IN" smtClean="0"/>
              <a:pPr/>
              <a:t>49</a:t>
            </a:fld>
            <a:endParaRPr lang="en-IN"/>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11"/>
            <a:ext cx="10515600" cy="615553"/>
          </a:xfrm>
        </p:spPr>
        <p:txBody>
          <a:bodyPr/>
          <a:lstStyle/>
          <a:p>
            <a:r>
              <a:rPr lang="en-IN" dirty="0" smtClean="0">
                <a:solidFill>
                  <a:srgbClr val="C00000"/>
                </a:solidFill>
              </a:rPr>
              <a:t>WHATS NEW  TO THIS YEAR AUDIT ? </a:t>
            </a:r>
            <a:endParaRPr lang="en-IN" dirty="0">
              <a:solidFill>
                <a:srgbClr val="C00000"/>
              </a:solidFill>
            </a:endParaRP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2932669290"/>
              </p:ext>
            </p:extLst>
          </p:nvPr>
        </p:nvGraphicFramePr>
        <p:xfrm>
          <a:off x="609599" y="1600200"/>
          <a:ext cx="5303840" cy="4572000"/>
        </p:xfrm>
        <a:graphic>
          <a:graphicData uri="http://schemas.openxmlformats.org/drawingml/2006/table">
            <a:tbl>
              <a:tblPr/>
              <a:tblGrid>
                <a:gridCol w="1060768"/>
                <a:gridCol w="1060768"/>
                <a:gridCol w="1060768"/>
                <a:gridCol w="1060768"/>
                <a:gridCol w="1060768"/>
              </a:tblGrid>
              <a:tr h="4572000">
                <a:tc>
                  <a:txBody>
                    <a:bodyPr/>
                    <a:lstStyle/>
                    <a:p>
                      <a:r>
                        <a:rPr lang="en-IN" sz="1600" dirty="0">
                          <a:hlinkClick r:id="rId2"/>
                        </a:rPr>
                        <a:t>RBI/2017-2018/129</a:t>
                      </a:r>
                      <a:br>
                        <a:rPr lang="en-IN" sz="1600" dirty="0">
                          <a:hlinkClick r:id="rId2"/>
                        </a:rPr>
                      </a:br>
                      <a:r>
                        <a:rPr lang="en-IN" sz="1600" dirty="0">
                          <a:hlinkClick r:id="rId2"/>
                        </a:rPr>
                        <a:t>DBR.No.BP.BC.100/21.04.048/2017-18</a:t>
                      </a:r>
                      <a:endParaRPr lang="en-IN" sz="1600" dirty="0"/>
                    </a:p>
                  </a:txBody>
                  <a:tcPr marL="44742" marR="44742" marT="22371" marB="22371" anchor="ctr">
                    <a:lnL>
                      <a:noFill/>
                    </a:lnL>
                    <a:lnR>
                      <a:noFill/>
                    </a:lnR>
                    <a:lnT>
                      <a:noFill/>
                    </a:lnT>
                    <a:lnB>
                      <a:noFill/>
                    </a:lnB>
                    <a:solidFill>
                      <a:schemeClr val="accent5">
                        <a:lumMod val="20000"/>
                        <a:lumOff val="80000"/>
                      </a:schemeClr>
                    </a:solidFill>
                  </a:tcPr>
                </a:tc>
                <a:tc>
                  <a:txBody>
                    <a:bodyPr/>
                    <a:lstStyle/>
                    <a:p>
                      <a:pPr algn="ctr"/>
                      <a:r>
                        <a:rPr lang="en-IN" sz="1600" dirty="0"/>
                        <a:t>07.2.2018</a:t>
                      </a:r>
                    </a:p>
                  </a:txBody>
                  <a:tcPr marL="44742" marR="44742" marT="22371" marB="22371"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en-IN" sz="1600" dirty="0"/>
                        <a:t>Department of Banking Regulation</a:t>
                      </a:r>
                    </a:p>
                  </a:txBody>
                  <a:tcPr marL="44742" marR="44742" marT="22371" marB="22371" anchor="ctr">
                    <a:lnL>
                      <a:noFill/>
                    </a:lnL>
                    <a:lnR>
                      <a:noFill/>
                    </a:lnR>
                    <a:lnT>
                      <a:noFill/>
                    </a:lnT>
                    <a:lnB>
                      <a:noFill/>
                    </a:lnB>
                    <a:noFill/>
                  </a:tcPr>
                </a:tc>
                <a:tc>
                  <a:txBody>
                    <a:bodyPr/>
                    <a:lstStyle/>
                    <a:p>
                      <a:r>
                        <a:rPr lang="en-IN" sz="1600" dirty="0"/>
                        <a:t>Relief for MSME Borrowers registered under Goods and Services Tax (GST)</a:t>
                      </a:r>
                    </a:p>
                  </a:txBody>
                  <a:tcPr marL="44742" marR="44742" marT="22371" marB="22371" anchor="ctr">
                    <a:lnL>
                      <a:noFill/>
                    </a:lnL>
                    <a:lnR>
                      <a:noFill/>
                    </a:lnR>
                    <a:lnT>
                      <a:noFill/>
                    </a:lnT>
                    <a:lnB>
                      <a:noFill/>
                    </a:lnB>
                  </a:tcPr>
                </a:tc>
                <a:tc>
                  <a:txBody>
                    <a:bodyPr/>
                    <a:lstStyle/>
                    <a:p>
                      <a:r>
                        <a:rPr lang="en-IN" sz="1600" dirty="0"/>
                        <a:t>All banks and NBFCs regulated by the Reserve Bank of India</a:t>
                      </a:r>
                    </a:p>
                  </a:txBody>
                  <a:tcPr marL="44742" marR="44742" marT="22371" marB="22371" anchor="ctr">
                    <a:lnL>
                      <a:noFill/>
                    </a:lnL>
                    <a:lnR>
                      <a:noFill/>
                    </a:lnR>
                    <a:lnT>
                      <a:noFill/>
                    </a:lnT>
                    <a:lnB>
                      <a:noFill/>
                    </a:lnB>
                  </a:tcPr>
                </a:tc>
              </a:tr>
            </a:tbl>
          </a:graphicData>
        </a:graphic>
      </p:graphicFrame>
      <p:graphicFrame>
        <p:nvGraphicFramePr>
          <p:cNvPr id="6" name="Content Placeholder 5"/>
          <p:cNvGraphicFramePr>
            <a:graphicFrameLocks noGrp="1"/>
          </p:cNvGraphicFramePr>
          <p:nvPr>
            <p:ph sz="half" idx="3"/>
            <p:extLst>
              <p:ext uri="{D42A27DB-BD31-4B8C-83A1-F6EECF244321}">
                <p14:modId xmlns:p14="http://schemas.microsoft.com/office/powerpoint/2010/main" val="3507874602"/>
              </p:ext>
            </p:extLst>
          </p:nvPr>
        </p:nvGraphicFramePr>
        <p:xfrm>
          <a:off x="6278564" y="1447800"/>
          <a:ext cx="5303835" cy="4648200"/>
        </p:xfrm>
        <a:graphic>
          <a:graphicData uri="http://schemas.openxmlformats.org/drawingml/2006/table">
            <a:tbl>
              <a:tblPr/>
              <a:tblGrid>
                <a:gridCol w="1060767"/>
                <a:gridCol w="1060767"/>
                <a:gridCol w="1060767"/>
                <a:gridCol w="1060767"/>
                <a:gridCol w="1060767"/>
              </a:tblGrid>
              <a:tr h="4648200">
                <a:tc>
                  <a:txBody>
                    <a:bodyPr/>
                    <a:lstStyle/>
                    <a:p>
                      <a:r>
                        <a:rPr lang="en-IN" sz="1600" dirty="0">
                          <a:hlinkClick r:id="rId3"/>
                        </a:rPr>
                        <a:t>BI/2017-2018/131</a:t>
                      </a:r>
                      <a:br>
                        <a:rPr lang="en-IN" sz="1600" dirty="0">
                          <a:hlinkClick r:id="rId3"/>
                        </a:rPr>
                      </a:br>
                      <a:r>
                        <a:rPr lang="en-IN" sz="1600" dirty="0">
                          <a:hlinkClick r:id="rId3"/>
                        </a:rPr>
                        <a:t>DBR.No.BP.BC.101/21.04.048/2017-18</a:t>
                      </a:r>
                      <a:endParaRPr lang="en-IN" sz="1600" dirty="0"/>
                    </a:p>
                  </a:txBody>
                  <a:tcPr marL="44742" marR="44742" marT="22371" marB="22371" anchor="ctr">
                    <a:lnL>
                      <a:noFill/>
                    </a:lnL>
                    <a:lnR>
                      <a:noFill/>
                    </a:lnR>
                    <a:lnT>
                      <a:noFill/>
                    </a:lnT>
                    <a:lnB>
                      <a:noFill/>
                    </a:lnB>
                    <a:solidFill>
                      <a:schemeClr val="accent5">
                        <a:lumMod val="20000"/>
                        <a:lumOff val="80000"/>
                      </a:schemeClr>
                    </a:solidFill>
                  </a:tcPr>
                </a:tc>
                <a:tc>
                  <a:txBody>
                    <a:bodyPr/>
                    <a:lstStyle/>
                    <a:p>
                      <a:pPr algn="ctr"/>
                      <a:r>
                        <a:rPr lang="en-IN" sz="1600" dirty="0"/>
                        <a:t>12.2.2018</a:t>
                      </a:r>
                    </a:p>
                  </a:txBody>
                  <a:tcPr marL="44742" marR="44742" marT="22371" marB="22371"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en-IN" sz="1600" dirty="0"/>
                        <a:t>Department of Banking Regulation</a:t>
                      </a:r>
                    </a:p>
                  </a:txBody>
                  <a:tcPr marL="44742" marR="44742" marT="22371" marB="22371" anchor="ctr">
                    <a:lnL>
                      <a:noFill/>
                    </a:lnL>
                    <a:lnR>
                      <a:noFill/>
                    </a:lnR>
                    <a:lnT>
                      <a:noFill/>
                    </a:lnT>
                    <a:lnB>
                      <a:noFill/>
                    </a:lnB>
                  </a:tcPr>
                </a:tc>
                <a:tc>
                  <a:txBody>
                    <a:bodyPr/>
                    <a:lstStyle/>
                    <a:p>
                      <a:r>
                        <a:rPr lang="en-IN" sz="1600"/>
                        <a:t>Resolution of Stressed Assets – Revised Framework</a:t>
                      </a:r>
                    </a:p>
                  </a:txBody>
                  <a:tcPr marL="44742" marR="44742" marT="22371" marB="22371" anchor="ctr">
                    <a:lnL>
                      <a:noFill/>
                    </a:lnL>
                    <a:lnR>
                      <a:noFill/>
                    </a:lnR>
                    <a:lnT>
                      <a:noFill/>
                    </a:lnT>
                    <a:lnB>
                      <a:noFill/>
                    </a:lnB>
                  </a:tcPr>
                </a:tc>
                <a:tc>
                  <a:txBody>
                    <a:bodyPr/>
                    <a:lstStyle/>
                    <a:p>
                      <a:r>
                        <a:rPr lang="en-IN" sz="1600" dirty="0"/>
                        <a:t>All Scheduled Commercial Banks (Excluding Regional Rural Banks (RRB)), All-India Financial Institutions (Exim Bank, NABARD, NHB and SIDBI)</a:t>
                      </a:r>
                    </a:p>
                  </a:txBody>
                  <a:tcPr marL="44742" marR="44742" marT="22371" marB="22371" anchor="ctr">
                    <a:lnL>
                      <a:noFill/>
                    </a:lnL>
                    <a:lnR>
                      <a:noFill/>
                    </a:lnR>
                    <a:lnT>
                      <a:noFill/>
                    </a:lnT>
                    <a:lnB>
                      <a:noFill/>
                    </a:lnB>
                  </a:tcPr>
                </a:tc>
              </a:tr>
            </a:tbl>
          </a:graphicData>
        </a:graphic>
      </p:graphicFrame>
      <p:sp>
        <p:nvSpPr>
          <p:cNvPr id="3" name="Date Placeholder 2"/>
          <p:cNvSpPr>
            <a:spLocks noGrp="1"/>
          </p:cNvSpPr>
          <p:nvPr>
            <p:ph type="dt" sz="half" idx="6"/>
          </p:nvPr>
        </p:nvSpPr>
        <p:spPr/>
        <p:txBody>
          <a:bodyPr/>
          <a:lstStyle/>
          <a:p>
            <a:r>
              <a:rPr lang="en-US" smtClean="0"/>
              <a:t>01/04/2018 DOON</a:t>
            </a:r>
            <a:endParaRPr lang="en-US"/>
          </a:p>
        </p:txBody>
      </p:sp>
      <p:sp>
        <p:nvSpPr>
          <p:cNvPr id="4" name="Footer Placeholder 3"/>
          <p:cNvSpPr>
            <a:spLocks noGrp="1"/>
          </p:cNvSpPr>
          <p:nvPr>
            <p:ph type="ftr" sz="quarter" idx="5"/>
          </p:nvPr>
        </p:nvSpPr>
        <p:spPr/>
        <p:txBody>
          <a:bodyPr/>
          <a:lstStyle/>
          <a:p>
            <a:r>
              <a:rPr lang="en-IN" smtClean="0"/>
              <a:t>CA Amresh Overview of Bank Audits 18</a:t>
            </a:r>
            <a:endParaRPr lang="en-IN"/>
          </a:p>
        </p:txBody>
      </p:sp>
      <p:sp>
        <p:nvSpPr>
          <p:cNvPr id="7" name="Slide Number Placeholder 6"/>
          <p:cNvSpPr>
            <a:spLocks noGrp="1"/>
          </p:cNvSpPr>
          <p:nvPr>
            <p:ph type="sldNum" sz="quarter" idx="7"/>
          </p:nvPr>
        </p:nvSpPr>
        <p:spPr/>
        <p:txBody>
          <a:bodyPr/>
          <a:lstStyle/>
          <a:p>
            <a:fld id="{B6F15528-21DE-4FAA-801E-634DDDAF4B2B}" type="slidenum">
              <a:rPr lang="en-IN" smtClean="0"/>
              <a:pPr/>
              <a:t>5</a:t>
            </a:fld>
            <a:endParaRPr lang="en-IN"/>
          </a:p>
        </p:txBody>
      </p:sp>
    </p:spTree>
    <p:extLst>
      <p:ext uri="{BB962C8B-B14F-4D97-AF65-F5344CB8AC3E}">
        <p14:creationId xmlns:p14="http://schemas.microsoft.com/office/powerpoint/2010/main" val="2181667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582923" y="1126236"/>
            <a:ext cx="7954009" cy="4837430"/>
          </a:xfrm>
          <a:custGeom>
            <a:avLst/>
            <a:gdLst/>
            <a:ahLst/>
            <a:cxnLst/>
            <a:rect l="l" t="t" r="r" b="b"/>
            <a:pathLst>
              <a:path w="7954009" h="4837430">
                <a:moveTo>
                  <a:pt x="7147559" y="0"/>
                </a:moveTo>
                <a:lnTo>
                  <a:pt x="0" y="0"/>
                </a:lnTo>
                <a:lnTo>
                  <a:pt x="0" y="4837176"/>
                </a:lnTo>
                <a:lnTo>
                  <a:pt x="7147559" y="4837176"/>
                </a:lnTo>
                <a:lnTo>
                  <a:pt x="7194931" y="4835807"/>
                </a:lnTo>
                <a:lnTo>
                  <a:pt x="7241581" y="4831751"/>
                </a:lnTo>
                <a:lnTo>
                  <a:pt x="7287435" y="4825085"/>
                </a:lnTo>
                <a:lnTo>
                  <a:pt x="7332417" y="4815883"/>
                </a:lnTo>
                <a:lnTo>
                  <a:pt x="7376451" y="4804220"/>
                </a:lnTo>
                <a:lnTo>
                  <a:pt x="7419461" y="4790174"/>
                </a:lnTo>
                <a:lnTo>
                  <a:pt x="7461373" y="4773819"/>
                </a:lnTo>
                <a:lnTo>
                  <a:pt x="7502109" y="4755231"/>
                </a:lnTo>
                <a:lnTo>
                  <a:pt x="7541596" y="4734485"/>
                </a:lnTo>
                <a:lnTo>
                  <a:pt x="7579757" y="4711657"/>
                </a:lnTo>
                <a:lnTo>
                  <a:pt x="7616517" y="4686823"/>
                </a:lnTo>
                <a:lnTo>
                  <a:pt x="7651799" y="4660059"/>
                </a:lnTo>
                <a:lnTo>
                  <a:pt x="7685529" y="4631440"/>
                </a:lnTo>
                <a:lnTo>
                  <a:pt x="7717631" y="4601041"/>
                </a:lnTo>
                <a:lnTo>
                  <a:pt x="7748029" y="4568939"/>
                </a:lnTo>
                <a:lnTo>
                  <a:pt x="7776647" y="4535208"/>
                </a:lnTo>
                <a:lnTo>
                  <a:pt x="7803411" y="4499926"/>
                </a:lnTo>
                <a:lnTo>
                  <a:pt x="7828243" y="4463166"/>
                </a:lnTo>
                <a:lnTo>
                  <a:pt x="7851070" y="4425005"/>
                </a:lnTo>
                <a:lnTo>
                  <a:pt x="7871815" y="4385518"/>
                </a:lnTo>
                <a:lnTo>
                  <a:pt x="7890402" y="4344782"/>
                </a:lnTo>
                <a:lnTo>
                  <a:pt x="7906757" y="4302871"/>
                </a:lnTo>
                <a:lnTo>
                  <a:pt x="7920802" y="4259861"/>
                </a:lnTo>
                <a:lnTo>
                  <a:pt x="7932464" y="4215829"/>
                </a:lnTo>
                <a:lnTo>
                  <a:pt x="7941666" y="4170849"/>
                </a:lnTo>
                <a:lnTo>
                  <a:pt x="7948332" y="4124997"/>
                </a:lnTo>
                <a:lnTo>
                  <a:pt x="7952387" y="4078348"/>
                </a:lnTo>
                <a:lnTo>
                  <a:pt x="7953756" y="4030979"/>
                </a:lnTo>
                <a:lnTo>
                  <a:pt x="7953756" y="806196"/>
                </a:lnTo>
                <a:lnTo>
                  <a:pt x="7952387" y="758824"/>
                </a:lnTo>
                <a:lnTo>
                  <a:pt x="7948332" y="712174"/>
                </a:lnTo>
                <a:lnTo>
                  <a:pt x="7941666" y="666320"/>
                </a:lnTo>
                <a:lnTo>
                  <a:pt x="7932464" y="621338"/>
                </a:lnTo>
                <a:lnTo>
                  <a:pt x="7920802" y="577304"/>
                </a:lnTo>
                <a:lnTo>
                  <a:pt x="7906757" y="534294"/>
                </a:lnTo>
                <a:lnTo>
                  <a:pt x="7890402" y="492382"/>
                </a:lnTo>
                <a:lnTo>
                  <a:pt x="7871815" y="451646"/>
                </a:lnTo>
                <a:lnTo>
                  <a:pt x="7851070" y="412159"/>
                </a:lnTo>
                <a:lnTo>
                  <a:pt x="7828243" y="373998"/>
                </a:lnTo>
                <a:lnTo>
                  <a:pt x="7803411" y="337238"/>
                </a:lnTo>
                <a:lnTo>
                  <a:pt x="7776647" y="301956"/>
                </a:lnTo>
                <a:lnTo>
                  <a:pt x="7748029" y="268226"/>
                </a:lnTo>
                <a:lnTo>
                  <a:pt x="7717631" y="236124"/>
                </a:lnTo>
                <a:lnTo>
                  <a:pt x="7685529" y="205726"/>
                </a:lnTo>
                <a:lnTo>
                  <a:pt x="7651799" y="177108"/>
                </a:lnTo>
                <a:lnTo>
                  <a:pt x="7616517" y="150344"/>
                </a:lnTo>
                <a:lnTo>
                  <a:pt x="7579757" y="125512"/>
                </a:lnTo>
                <a:lnTo>
                  <a:pt x="7541596" y="102685"/>
                </a:lnTo>
                <a:lnTo>
                  <a:pt x="7502109" y="81940"/>
                </a:lnTo>
                <a:lnTo>
                  <a:pt x="7461373" y="63353"/>
                </a:lnTo>
                <a:lnTo>
                  <a:pt x="7419461" y="46998"/>
                </a:lnTo>
                <a:lnTo>
                  <a:pt x="7376451" y="32953"/>
                </a:lnTo>
                <a:lnTo>
                  <a:pt x="7332417" y="21291"/>
                </a:lnTo>
                <a:lnTo>
                  <a:pt x="7287435" y="12089"/>
                </a:lnTo>
                <a:lnTo>
                  <a:pt x="7241581" y="5423"/>
                </a:lnTo>
                <a:lnTo>
                  <a:pt x="7194931" y="1368"/>
                </a:lnTo>
                <a:lnTo>
                  <a:pt x="7147559" y="0"/>
                </a:lnTo>
                <a:close/>
              </a:path>
            </a:pathLst>
          </a:custGeom>
          <a:solidFill>
            <a:srgbClr val="D4E2CF">
              <a:alpha val="90194"/>
            </a:srgbClr>
          </a:solidFill>
        </p:spPr>
        <p:txBody>
          <a:bodyPr wrap="square" lIns="0" tIns="0" rIns="0" bIns="0" rtlCol="0"/>
          <a:lstStyle/>
          <a:p>
            <a:endParaRPr/>
          </a:p>
        </p:txBody>
      </p:sp>
      <p:sp>
        <p:nvSpPr>
          <p:cNvPr id="3" name="object 3"/>
          <p:cNvSpPr/>
          <p:nvPr/>
        </p:nvSpPr>
        <p:spPr>
          <a:xfrm>
            <a:off x="3582923" y="1126236"/>
            <a:ext cx="7954009" cy="4837430"/>
          </a:xfrm>
          <a:custGeom>
            <a:avLst/>
            <a:gdLst/>
            <a:ahLst/>
            <a:cxnLst/>
            <a:rect l="l" t="t" r="r" b="b"/>
            <a:pathLst>
              <a:path w="7954009" h="4837430">
                <a:moveTo>
                  <a:pt x="7953756" y="806196"/>
                </a:moveTo>
                <a:lnTo>
                  <a:pt x="7953756" y="4030979"/>
                </a:lnTo>
                <a:lnTo>
                  <a:pt x="7952387" y="4078348"/>
                </a:lnTo>
                <a:lnTo>
                  <a:pt x="7948332" y="4124997"/>
                </a:lnTo>
                <a:lnTo>
                  <a:pt x="7941666" y="4170849"/>
                </a:lnTo>
                <a:lnTo>
                  <a:pt x="7932464" y="4215829"/>
                </a:lnTo>
                <a:lnTo>
                  <a:pt x="7920802" y="4259861"/>
                </a:lnTo>
                <a:lnTo>
                  <a:pt x="7906757" y="4302871"/>
                </a:lnTo>
                <a:lnTo>
                  <a:pt x="7890402" y="4344782"/>
                </a:lnTo>
                <a:lnTo>
                  <a:pt x="7871815" y="4385518"/>
                </a:lnTo>
                <a:lnTo>
                  <a:pt x="7851070" y="4425005"/>
                </a:lnTo>
                <a:lnTo>
                  <a:pt x="7828243" y="4463166"/>
                </a:lnTo>
                <a:lnTo>
                  <a:pt x="7803411" y="4499926"/>
                </a:lnTo>
                <a:lnTo>
                  <a:pt x="7776647" y="4535208"/>
                </a:lnTo>
                <a:lnTo>
                  <a:pt x="7748029" y="4568939"/>
                </a:lnTo>
                <a:lnTo>
                  <a:pt x="7717631" y="4601041"/>
                </a:lnTo>
                <a:lnTo>
                  <a:pt x="7685529" y="4631440"/>
                </a:lnTo>
                <a:lnTo>
                  <a:pt x="7651799" y="4660059"/>
                </a:lnTo>
                <a:lnTo>
                  <a:pt x="7616517" y="4686823"/>
                </a:lnTo>
                <a:lnTo>
                  <a:pt x="7579757" y="4711657"/>
                </a:lnTo>
                <a:lnTo>
                  <a:pt x="7541596" y="4734485"/>
                </a:lnTo>
                <a:lnTo>
                  <a:pt x="7502109" y="4755231"/>
                </a:lnTo>
                <a:lnTo>
                  <a:pt x="7461373" y="4773819"/>
                </a:lnTo>
                <a:lnTo>
                  <a:pt x="7419461" y="4790174"/>
                </a:lnTo>
                <a:lnTo>
                  <a:pt x="7376451" y="4804220"/>
                </a:lnTo>
                <a:lnTo>
                  <a:pt x="7332417" y="4815883"/>
                </a:lnTo>
                <a:lnTo>
                  <a:pt x="7287435" y="4825085"/>
                </a:lnTo>
                <a:lnTo>
                  <a:pt x="7241581" y="4831751"/>
                </a:lnTo>
                <a:lnTo>
                  <a:pt x="7194931" y="4835807"/>
                </a:lnTo>
                <a:lnTo>
                  <a:pt x="7147559" y="4837176"/>
                </a:lnTo>
                <a:lnTo>
                  <a:pt x="0" y="4837176"/>
                </a:lnTo>
                <a:lnTo>
                  <a:pt x="0" y="0"/>
                </a:lnTo>
                <a:lnTo>
                  <a:pt x="7147559" y="0"/>
                </a:lnTo>
                <a:lnTo>
                  <a:pt x="7194931" y="1368"/>
                </a:lnTo>
                <a:lnTo>
                  <a:pt x="7241581" y="5423"/>
                </a:lnTo>
                <a:lnTo>
                  <a:pt x="7287435" y="12089"/>
                </a:lnTo>
                <a:lnTo>
                  <a:pt x="7332417" y="21291"/>
                </a:lnTo>
                <a:lnTo>
                  <a:pt x="7376451" y="32953"/>
                </a:lnTo>
                <a:lnTo>
                  <a:pt x="7419461" y="46998"/>
                </a:lnTo>
                <a:lnTo>
                  <a:pt x="7461373" y="63353"/>
                </a:lnTo>
                <a:lnTo>
                  <a:pt x="7502109" y="81940"/>
                </a:lnTo>
                <a:lnTo>
                  <a:pt x="7541596" y="102685"/>
                </a:lnTo>
                <a:lnTo>
                  <a:pt x="7579757" y="125512"/>
                </a:lnTo>
                <a:lnTo>
                  <a:pt x="7616517" y="150344"/>
                </a:lnTo>
                <a:lnTo>
                  <a:pt x="7651799" y="177108"/>
                </a:lnTo>
                <a:lnTo>
                  <a:pt x="7685529" y="205726"/>
                </a:lnTo>
                <a:lnTo>
                  <a:pt x="7717631" y="236124"/>
                </a:lnTo>
                <a:lnTo>
                  <a:pt x="7748029" y="268226"/>
                </a:lnTo>
                <a:lnTo>
                  <a:pt x="7776647" y="301956"/>
                </a:lnTo>
                <a:lnTo>
                  <a:pt x="7803411" y="337238"/>
                </a:lnTo>
                <a:lnTo>
                  <a:pt x="7828243" y="373998"/>
                </a:lnTo>
                <a:lnTo>
                  <a:pt x="7851070" y="412159"/>
                </a:lnTo>
                <a:lnTo>
                  <a:pt x="7871815" y="451646"/>
                </a:lnTo>
                <a:lnTo>
                  <a:pt x="7890402" y="492382"/>
                </a:lnTo>
                <a:lnTo>
                  <a:pt x="7906757" y="534294"/>
                </a:lnTo>
                <a:lnTo>
                  <a:pt x="7920802" y="577304"/>
                </a:lnTo>
                <a:lnTo>
                  <a:pt x="7932464" y="621338"/>
                </a:lnTo>
                <a:lnTo>
                  <a:pt x="7941666" y="666320"/>
                </a:lnTo>
                <a:lnTo>
                  <a:pt x="7948332" y="712174"/>
                </a:lnTo>
                <a:lnTo>
                  <a:pt x="7952387" y="758824"/>
                </a:lnTo>
                <a:lnTo>
                  <a:pt x="7953756" y="806196"/>
                </a:lnTo>
                <a:close/>
              </a:path>
            </a:pathLst>
          </a:custGeom>
          <a:ln w="12192">
            <a:solidFill>
              <a:srgbClr val="D4E2CF"/>
            </a:solidFill>
          </a:ln>
        </p:spPr>
        <p:txBody>
          <a:bodyPr wrap="square" lIns="0" tIns="0" rIns="0" bIns="0" rtlCol="0"/>
          <a:lstStyle/>
          <a:p>
            <a:endParaRPr/>
          </a:p>
        </p:txBody>
      </p:sp>
      <p:sp>
        <p:nvSpPr>
          <p:cNvPr id="4" name="object 4"/>
          <p:cNvSpPr txBox="1"/>
          <p:nvPr/>
        </p:nvSpPr>
        <p:spPr>
          <a:xfrm>
            <a:off x="3818635" y="1334755"/>
            <a:ext cx="3354070" cy="1588770"/>
          </a:xfrm>
          <a:prstGeom prst="rect">
            <a:avLst/>
          </a:prstGeom>
        </p:spPr>
        <p:txBody>
          <a:bodyPr vert="horz" wrap="square" lIns="0" tIns="37465" rIns="0" bIns="0" rtlCol="0">
            <a:spAutoFit/>
          </a:bodyPr>
          <a:lstStyle/>
          <a:p>
            <a:pPr marL="12700">
              <a:lnSpc>
                <a:spcPct val="100000"/>
              </a:lnSpc>
              <a:spcBef>
                <a:spcPts val="295"/>
              </a:spcBef>
            </a:pPr>
            <a:r>
              <a:rPr sz="2400" b="1" spc="-120" dirty="0">
                <a:latin typeface="Trebuchet MS"/>
                <a:cs typeface="Trebuchet MS"/>
              </a:rPr>
              <a:t>Risk</a:t>
            </a:r>
            <a:endParaRPr sz="2400">
              <a:latin typeface="Trebuchet MS"/>
              <a:cs typeface="Trebuchet MS"/>
            </a:endParaRPr>
          </a:p>
          <a:p>
            <a:pPr marL="12700">
              <a:lnSpc>
                <a:spcPct val="100000"/>
              </a:lnSpc>
              <a:spcBef>
                <a:spcPts val="195"/>
              </a:spcBef>
            </a:pPr>
            <a:r>
              <a:rPr sz="2400" spc="-120" dirty="0">
                <a:latin typeface="Arial"/>
                <a:cs typeface="Arial"/>
              </a:rPr>
              <a:t>Extension </a:t>
            </a:r>
            <a:r>
              <a:rPr sz="2400" spc="-5" dirty="0">
                <a:latin typeface="Arial"/>
                <a:cs typeface="Arial"/>
              </a:rPr>
              <a:t>of</a:t>
            </a:r>
            <a:r>
              <a:rPr sz="2400" spc="-160" dirty="0">
                <a:latin typeface="Arial"/>
                <a:cs typeface="Arial"/>
              </a:rPr>
              <a:t> </a:t>
            </a:r>
            <a:r>
              <a:rPr sz="2400" spc="-20" dirty="0">
                <a:latin typeface="Arial"/>
                <a:cs typeface="Arial"/>
              </a:rPr>
              <a:t>time</a:t>
            </a:r>
            <a:endParaRPr sz="2400">
              <a:latin typeface="Arial"/>
              <a:cs typeface="Arial"/>
            </a:endParaRPr>
          </a:p>
          <a:p>
            <a:pPr marL="12700" marR="5080">
              <a:lnSpc>
                <a:spcPct val="106700"/>
              </a:lnSpc>
              <a:spcBef>
                <a:spcPts val="10"/>
              </a:spcBef>
            </a:pPr>
            <a:r>
              <a:rPr sz="2400" spc="-200" dirty="0">
                <a:latin typeface="Arial"/>
                <a:cs typeface="Arial"/>
              </a:rPr>
              <a:t>Change </a:t>
            </a:r>
            <a:r>
              <a:rPr sz="2400" spc="-30" dirty="0">
                <a:latin typeface="Arial"/>
                <a:cs typeface="Arial"/>
              </a:rPr>
              <a:t>in </a:t>
            </a:r>
            <a:r>
              <a:rPr sz="2400" spc="-155" dirty="0">
                <a:latin typeface="Arial"/>
                <a:cs typeface="Arial"/>
              </a:rPr>
              <a:t>scope </a:t>
            </a:r>
            <a:r>
              <a:rPr sz="2400" spc="-114" dirty="0">
                <a:latin typeface="Arial"/>
                <a:cs typeface="Arial"/>
              </a:rPr>
              <a:t>and </a:t>
            </a:r>
            <a:r>
              <a:rPr sz="2400" spc="-95" dirty="0">
                <a:latin typeface="Arial"/>
                <a:cs typeface="Arial"/>
              </a:rPr>
              <a:t>mode  </a:t>
            </a:r>
            <a:r>
              <a:rPr sz="2400" spc="-130" dirty="0">
                <a:latin typeface="Arial"/>
                <a:cs typeface="Arial"/>
              </a:rPr>
              <a:t>Time </a:t>
            </a:r>
            <a:r>
              <a:rPr sz="2400" spc="-110" dirty="0">
                <a:latin typeface="Arial"/>
                <a:cs typeface="Arial"/>
              </a:rPr>
              <a:t>and </a:t>
            </a:r>
            <a:r>
              <a:rPr sz="2400" spc="-175" dirty="0">
                <a:latin typeface="Arial"/>
                <a:cs typeface="Arial"/>
              </a:rPr>
              <a:t>Cost</a:t>
            </a:r>
            <a:r>
              <a:rPr sz="2400" spc="-170" dirty="0">
                <a:latin typeface="Arial"/>
                <a:cs typeface="Arial"/>
              </a:rPr>
              <a:t> </a:t>
            </a:r>
            <a:r>
              <a:rPr sz="2400" spc="-90" dirty="0">
                <a:latin typeface="Arial"/>
                <a:cs typeface="Arial"/>
              </a:rPr>
              <a:t>overruns</a:t>
            </a:r>
            <a:endParaRPr sz="2400">
              <a:latin typeface="Arial"/>
              <a:cs typeface="Arial"/>
            </a:endParaRPr>
          </a:p>
        </p:txBody>
      </p:sp>
      <p:sp>
        <p:nvSpPr>
          <p:cNvPr id="5" name="object 5"/>
          <p:cNvSpPr txBox="1"/>
          <p:nvPr/>
        </p:nvSpPr>
        <p:spPr>
          <a:xfrm>
            <a:off x="3818635" y="3289808"/>
            <a:ext cx="6773165" cy="1986441"/>
          </a:xfrm>
          <a:prstGeom prst="rect">
            <a:avLst/>
          </a:prstGeom>
        </p:spPr>
        <p:txBody>
          <a:bodyPr vert="horz" wrap="square" lIns="0" tIns="36830" rIns="0" bIns="0" rtlCol="0">
            <a:spAutoFit/>
          </a:bodyPr>
          <a:lstStyle/>
          <a:p>
            <a:pPr marL="12700">
              <a:lnSpc>
                <a:spcPct val="100000"/>
              </a:lnSpc>
              <a:spcBef>
                <a:spcPts val="290"/>
              </a:spcBef>
            </a:pPr>
            <a:r>
              <a:rPr sz="2400" b="1" spc="-114" dirty="0">
                <a:latin typeface="Trebuchet MS"/>
                <a:cs typeface="Trebuchet MS"/>
              </a:rPr>
              <a:t>Audit</a:t>
            </a:r>
            <a:endParaRPr sz="2400" dirty="0">
              <a:latin typeface="Trebuchet MS"/>
              <a:cs typeface="Trebuchet MS"/>
            </a:endParaRPr>
          </a:p>
          <a:p>
            <a:pPr marL="241300" indent="-228600">
              <a:lnSpc>
                <a:spcPct val="100000"/>
              </a:lnSpc>
              <a:spcBef>
                <a:spcPts val="190"/>
              </a:spcBef>
              <a:buChar char="•"/>
              <a:tabLst>
                <a:tab pos="241300" algn="l"/>
              </a:tabLst>
            </a:pPr>
            <a:r>
              <a:rPr sz="2400" spc="-125" dirty="0" smtClean="0">
                <a:latin typeface="Arial"/>
                <a:cs typeface="Arial"/>
              </a:rPr>
              <a:t>Study</a:t>
            </a:r>
            <a:r>
              <a:rPr sz="2400" spc="-275" dirty="0" smtClean="0">
                <a:latin typeface="Arial"/>
                <a:cs typeface="Arial"/>
              </a:rPr>
              <a:t> </a:t>
            </a:r>
            <a:r>
              <a:rPr lang="en-IN" sz="2400" spc="-275" dirty="0" smtClean="0">
                <a:latin typeface="Arial"/>
                <a:cs typeface="Arial"/>
              </a:rPr>
              <a:t>project   </a:t>
            </a:r>
            <a:r>
              <a:rPr sz="2400" spc="-20" dirty="0" smtClean="0">
                <a:latin typeface="Arial"/>
                <a:cs typeface="Arial"/>
              </a:rPr>
              <a:t>report</a:t>
            </a:r>
            <a:endParaRPr sz="2400" dirty="0">
              <a:latin typeface="Arial"/>
              <a:cs typeface="Arial"/>
            </a:endParaRPr>
          </a:p>
          <a:p>
            <a:pPr marL="241300" indent="-228600">
              <a:lnSpc>
                <a:spcPct val="100000"/>
              </a:lnSpc>
              <a:spcBef>
                <a:spcPts val="195"/>
              </a:spcBef>
              <a:buChar char="•"/>
              <a:tabLst>
                <a:tab pos="241300" algn="l"/>
              </a:tabLst>
            </a:pPr>
            <a:r>
              <a:rPr sz="2400" spc="-75" dirty="0">
                <a:latin typeface="Arial"/>
                <a:cs typeface="Arial"/>
              </a:rPr>
              <a:t>Auditors </a:t>
            </a:r>
            <a:r>
              <a:rPr sz="2400" spc="-100" dirty="0">
                <a:latin typeface="Arial"/>
                <a:cs typeface="Arial"/>
              </a:rPr>
              <a:t>end </a:t>
            </a:r>
            <a:r>
              <a:rPr sz="2400" spc="-165" dirty="0">
                <a:latin typeface="Arial"/>
                <a:cs typeface="Arial"/>
              </a:rPr>
              <a:t>use</a:t>
            </a:r>
            <a:r>
              <a:rPr sz="2400" spc="-210" dirty="0">
                <a:latin typeface="Arial"/>
                <a:cs typeface="Arial"/>
              </a:rPr>
              <a:t> </a:t>
            </a:r>
            <a:r>
              <a:rPr sz="2400" spc="-65" dirty="0">
                <a:latin typeface="Arial"/>
                <a:cs typeface="Arial"/>
              </a:rPr>
              <a:t>certificates</a:t>
            </a:r>
            <a:endParaRPr sz="2400" dirty="0">
              <a:latin typeface="Arial"/>
              <a:cs typeface="Arial"/>
            </a:endParaRPr>
          </a:p>
          <a:p>
            <a:pPr marL="241300" indent="-228600">
              <a:lnSpc>
                <a:spcPct val="100000"/>
              </a:lnSpc>
              <a:spcBef>
                <a:spcPts val="204"/>
              </a:spcBef>
              <a:buChar char="•"/>
              <a:tabLst>
                <a:tab pos="241300" algn="l"/>
              </a:tabLst>
            </a:pPr>
            <a:r>
              <a:rPr sz="2400" spc="-90" dirty="0">
                <a:latin typeface="Arial"/>
                <a:cs typeface="Arial"/>
              </a:rPr>
              <a:t>Project </a:t>
            </a:r>
            <a:r>
              <a:rPr sz="2400" spc="-135" dirty="0">
                <a:latin typeface="Arial"/>
                <a:cs typeface="Arial"/>
              </a:rPr>
              <a:t>Status</a:t>
            </a:r>
            <a:r>
              <a:rPr sz="2400" spc="-175" dirty="0">
                <a:latin typeface="Arial"/>
                <a:cs typeface="Arial"/>
              </a:rPr>
              <a:t> </a:t>
            </a:r>
            <a:r>
              <a:rPr sz="2400" spc="-20" dirty="0">
                <a:latin typeface="Arial"/>
                <a:cs typeface="Arial"/>
              </a:rPr>
              <a:t>report</a:t>
            </a:r>
            <a:endParaRPr sz="2400" dirty="0">
              <a:latin typeface="Arial"/>
              <a:cs typeface="Arial"/>
            </a:endParaRPr>
          </a:p>
          <a:p>
            <a:pPr marL="241300" indent="-228600">
              <a:lnSpc>
                <a:spcPct val="100000"/>
              </a:lnSpc>
              <a:spcBef>
                <a:spcPts val="190"/>
              </a:spcBef>
              <a:buChar char="•"/>
              <a:tabLst>
                <a:tab pos="241300" algn="l"/>
              </a:tabLst>
            </a:pPr>
            <a:r>
              <a:rPr sz="2400" spc="-195" dirty="0">
                <a:latin typeface="Arial"/>
                <a:cs typeface="Arial"/>
              </a:rPr>
              <a:t>Check </a:t>
            </a:r>
            <a:r>
              <a:rPr sz="2400" spc="-110" dirty="0">
                <a:latin typeface="Arial"/>
                <a:cs typeface="Arial"/>
              </a:rPr>
              <a:t>records </a:t>
            </a:r>
            <a:r>
              <a:rPr sz="2400" spc="-10" dirty="0">
                <a:latin typeface="Arial"/>
                <a:cs typeface="Arial"/>
              </a:rPr>
              <a:t>of </a:t>
            </a:r>
            <a:r>
              <a:rPr sz="2400" spc="-75" dirty="0">
                <a:latin typeface="Arial"/>
                <a:cs typeface="Arial"/>
              </a:rPr>
              <a:t>site </a:t>
            </a:r>
            <a:r>
              <a:rPr sz="2400" spc="-80" dirty="0" smtClean="0">
                <a:latin typeface="Arial"/>
                <a:cs typeface="Arial"/>
              </a:rPr>
              <a:t>visits</a:t>
            </a:r>
            <a:r>
              <a:rPr lang="en-IN" sz="2400" spc="-80" dirty="0" smtClean="0">
                <a:latin typeface="Arial"/>
                <a:cs typeface="Arial"/>
              </a:rPr>
              <a:t> </a:t>
            </a:r>
            <a:endParaRPr sz="2400" dirty="0">
              <a:latin typeface="Arial"/>
              <a:cs typeface="Arial"/>
            </a:endParaRPr>
          </a:p>
        </p:txBody>
      </p:sp>
      <p:sp>
        <p:nvSpPr>
          <p:cNvPr id="6" name="object 6"/>
          <p:cNvSpPr/>
          <p:nvPr/>
        </p:nvSpPr>
        <p:spPr>
          <a:xfrm>
            <a:off x="807719" y="1124711"/>
            <a:ext cx="2656840" cy="1329055"/>
          </a:xfrm>
          <a:custGeom>
            <a:avLst/>
            <a:gdLst/>
            <a:ahLst/>
            <a:cxnLst/>
            <a:rect l="l" t="t" r="r" b="b"/>
            <a:pathLst>
              <a:path w="2656840" h="1329055">
                <a:moveTo>
                  <a:pt x="2434844" y="0"/>
                </a:moveTo>
                <a:lnTo>
                  <a:pt x="221488" y="0"/>
                </a:lnTo>
                <a:lnTo>
                  <a:pt x="176849" y="4500"/>
                </a:lnTo>
                <a:lnTo>
                  <a:pt x="135274" y="17408"/>
                </a:lnTo>
                <a:lnTo>
                  <a:pt x="97651" y="37832"/>
                </a:lnTo>
                <a:lnTo>
                  <a:pt x="64871" y="64881"/>
                </a:lnTo>
                <a:lnTo>
                  <a:pt x="37826" y="97662"/>
                </a:lnTo>
                <a:lnTo>
                  <a:pt x="17405" y="135284"/>
                </a:lnTo>
                <a:lnTo>
                  <a:pt x="4499" y="176857"/>
                </a:lnTo>
                <a:lnTo>
                  <a:pt x="0" y="221487"/>
                </a:lnTo>
                <a:lnTo>
                  <a:pt x="0" y="1107439"/>
                </a:lnTo>
                <a:lnTo>
                  <a:pt x="4499" y="1152070"/>
                </a:lnTo>
                <a:lnTo>
                  <a:pt x="17405" y="1193643"/>
                </a:lnTo>
                <a:lnTo>
                  <a:pt x="37826" y="1231265"/>
                </a:lnTo>
                <a:lnTo>
                  <a:pt x="64871" y="1264046"/>
                </a:lnTo>
                <a:lnTo>
                  <a:pt x="97651" y="1291095"/>
                </a:lnTo>
                <a:lnTo>
                  <a:pt x="135274" y="1311519"/>
                </a:lnTo>
                <a:lnTo>
                  <a:pt x="176849" y="1324427"/>
                </a:lnTo>
                <a:lnTo>
                  <a:pt x="221488" y="1328927"/>
                </a:lnTo>
                <a:lnTo>
                  <a:pt x="2434844" y="1328927"/>
                </a:lnTo>
                <a:lnTo>
                  <a:pt x="2479474" y="1324427"/>
                </a:lnTo>
                <a:lnTo>
                  <a:pt x="2521047" y="1311519"/>
                </a:lnTo>
                <a:lnTo>
                  <a:pt x="2558669" y="1291095"/>
                </a:lnTo>
                <a:lnTo>
                  <a:pt x="2591450" y="1264046"/>
                </a:lnTo>
                <a:lnTo>
                  <a:pt x="2618499" y="1231265"/>
                </a:lnTo>
                <a:lnTo>
                  <a:pt x="2638923" y="1193643"/>
                </a:lnTo>
                <a:lnTo>
                  <a:pt x="2651831" y="1152070"/>
                </a:lnTo>
                <a:lnTo>
                  <a:pt x="2656332" y="1107439"/>
                </a:lnTo>
                <a:lnTo>
                  <a:pt x="2656332" y="221487"/>
                </a:lnTo>
                <a:lnTo>
                  <a:pt x="2651831" y="176857"/>
                </a:lnTo>
                <a:lnTo>
                  <a:pt x="2638923" y="135284"/>
                </a:lnTo>
                <a:lnTo>
                  <a:pt x="2618499" y="97662"/>
                </a:lnTo>
                <a:lnTo>
                  <a:pt x="2591450" y="64881"/>
                </a:lnTo>
                <a:lnTo>
                  <a:pt x="2558669" y="37832"/>
                </a:lnTo>
                <a:lnTo>
                  <a:pt x="2521047" y="17408"/>
                </a:lnTo>
                <a:lnTo>
                  <a:pt x="2479474" y="4500"/>
                </a:lnTo>
                <a:lnTo>
                  <a:pt x="2434844" y="0"/>
                </a:lnTo>
                <a:close/>
              </a:path>
            </a:pathLst>
          </a:custGeom>
          <a:solidFill>
            <a:srgbClr val="6FAC46">
              <a:alpha val="90194"/>
            </a:srgbClr>
          </a:solidFill>
        </p:spPr>
        <p:txBody>
          <a:bodyPr wrap="square" lIns="0" tIns="0" rIns="0" bIns="0" rtlCol="0"/>
          <a:lstStyle/>
          <a:p>
            <a:endParaRPr/>
          </a:p>
        </p:txBody>
      </p:sp>
      <p:sp>
        <p:nvSpPr>
          <p:cNvPr id="7" name="object 7"/>
          <p:cNvSpPr txBox="1"/>
          <p:nvPr/>
        </p:nvSpPr>
        <p:spPr>
          <a:xfrm>
            <a:off x="978814" y="1390269"/>
            <a:ext cx="2310765" cy="726440"/>
          </a:xfrm>
          <a:prstGeom prst="rect">
            <a:avLst/>
          </a:prstGeom>
        </p:spPr>
        <p:txBody>
          <a:bodyPr vert="horz" wrap="square" lIns="0" tIns="48895" rIns="0" bIns="0" rtlCol="0">
            <a:spAutoFit/>
          </a:bodyPr>
          <a:lstStyle/>
          <a:p>
            <a:pPr marL="12700" marR="5080" indent="42545">
              <a:lnSpc>
                <a:spcPts val="2640"/>
              </a:lnSpc>
              <a:spcBef>
                <a:spcPts val="385"/>
              </a:spcBef>
            </a:pPr>
            <a:r>
              <a:rPr sz="2400" spc="-95" dirty="0">
                <a:solidFill>
                  <a:srgbClr val="FFFFFF"/>
                </a:solidFill>
                <a:latin typeface="Arial"/>
                <a:cs typeface="Arial"/>
              </a:rPr>
              <a:t>Frequent </a:t>
            </a:r>
            <a:r>
              <a:rPr sz="2400" spc="-165" dirty="0">
                <a:solidFill>
                  <a:srgbClr val="FFFFFF"/>
                </a:solidFill>
                <a:latin typeface="Arial"/>
                <a:cs typeface="Arial"/>
              </a:rPr>
              <a:t>changes  </a:t>
            </a:r>
            <a:r>
              <a:rPr sz="2400" spc="-30" dirty="0">
                <a:solidFill>
                  <a:srgbClr val="FFFFFF"/>
                </a:solidFill>
                <a:latin typeface="Arial"/>
                <a:cs typeface="Arial"/>
              </a:rPr>
              <a:t>in </a:t>
            </a:r>
            <a:r>
              <a:rPr sz="2400" spc="-155" dirty="0">
                <a:solidFill>
                  <a:srgbClr val="FFFFFF"/>
                </a:solidFill>
                <a:latin typeface="Arial"/>
                <a:cs typeface="Arial"/>
              </a:rPr>
              <a:t>scope </a:t>
            </a:r>
            <a:r>
              <a:rPr sz="2400" spc="-5" dirty="0">
                <a:solidFill>
                  <a:srgbClr val="FFFFFF"/>
                </a:solidFill>
                <a:latin typeface="Arial"/>
                <a:cs typeface="Arial"/>
              </a:rPr>
              <a:t>of</a:t>
            </a:r>
            <a:r>
              <a:rPr sz="2400" spc="-254" dirty="0">
                <a:solidFill>
                  <a:srgbClr val="FFFFFF"/>
                </a:solidFill>
                <a:latin typeface="Arial"/>
                <a:cs typeface="Arial"/>
              </a:rPr>
              <a:t> </a:t>
            </a:r>
            <a:r>
              <a:rPr sz="2400" spc="-50" dirty="0">
                <a:solidFill>
                  <a:srgbClr val="FFFFFF"/>
                </a:solidFill>
                <a:latin typeface="Arial"/>
                <a:cs typeface="Arial"/>
              </a:rPr>
              <a:t>project</a:t>
            </a:r>
            <a:endParaRPr sz="2400">
              <a:latin typeface="Arial"/>
              <a:cs typeface="Arial"/>
            </a:endParaRPr>
          </a:p>
        </p:txBody>
      </p:sp>
      <p:sp>
        <p:nvSpPr>
          <p:cNvPr id="8" name="object 8"/>
          <p:cNvSpPr/>
          <p:nvPr/>
        </p:nvSpPr>
        <p:spPr>
          <a:xfrm>
            <a:off x="0" y="0"/>
            <a:ext cx="12189460" cy="762000"/>
          </a:xfrm>
          <a:custGeom>
            <a:avLst/>
            <a:gdLst/>
            <a:ahLst/>
            <a:cxnLst/>
            <a:rect l="l" t="t" r="r" b="b"/>
            <a:pathLst>
              <a:path w="12189460" h="762000">
                <a:moveTo>
                  <a:pt x="0" y="762000"/>
                </a:moveTo>
                <a:lnTo>
                  <a:pt x="12188952" y="762000"/>
                </a:lnTo>
                <a:lnTo>
                  <a:pt x="12188952" y="0"/>
                </a:lnTo>
                <a:lnTo>
                  <a:pt x="0" y="0"/>
                </a:lnTo>
                <a:lnTo>
                  <a:pt x="0" y="762000"/>
                </a:lnTo>
                <a:close/>
              </a:path>
            </a:pathLst>
          </a:custGeom>
          <a:solidFill>
            <a:srgbClr val="404040"/>
          </a:solidFill>
        </p:spPr>
        <p:txBody>
          <a:bodyPr wrap="square" lIns="0" tIns="0" rIns="0" bIns="0" rtlCol="0"/>
          <a:lstStyle/>
          <a:p>
            <a:endParaRPr/>
          </a:p>
        </p:txBody>
      </p:sp>
      <p:sp>
        <p:nvSpPr>
          <p:cNvPr id="9" name="object 9"/>
          <p:cNvSpPr txBox="1">
            <a:spLocks noGrp="1"/>
          </p:cNvSpPr>
          <p:nvPr>
            <p:ph type="title"/>
          </p:nvPr>
        </p:nvSpPr>
        <p:spPr>
          <a:xfrm>
            <a:off x="4178046" y="711"/>
            <a:ext cx="5118354" cy="635000"/>
          </a:xfrm>
          <a:prstGeom prst="rect">
            <a:avLst/>
          </a:prstGeom>
        </p:spPr>
        <p:txBody>
          <a:bodyPr vert="horz" wrap="square" lIns="0" tIns="12065" rIns="0" bIns="0" rtlCol="0">
            <a:spAutoFit/>
          </a:bodyPr>
          <a:lstStyle/>
          <a:p>
            <a:pPr marL="12700">
              <a:lnSpc>
                <a:spcPct val="100000"/>
              </a:lnSpc>
              <a:spcBef>
                <a:spcPts val="95"/>
              </a:spcBef>
            </a:pPr>
            <a:r>
              <a:rPr spc="-175" dirty="0"/>
              <a:t>Diversion </a:t>
            </a:r>
            <a:r>
              <a:rPr spc="-10" dirty="0"/>
              <a:t>of</a:t>
            </a:r>
            <a:r>
              <a:rPr spc="-310" dirty="0"/>
              <a:t> </a:t>
            </a:r>
            <a:r>
              <a:rPr spc="-290" dirty="0" smtClean="0"/>
              <a:t>Funds</a:t>
            </a:r>
            <a:r>
              <a:rPr lang="en-IN" spc="-290" dirty="0" smtClean="0"/>
              <a:t> 1/ 4 </a:t>
            </a:r>
            <a:endParaRPr spc="-290" dirty="0"/>
          </a:p>
        </p:txBody>
      </p:sp>
      <p:sp>
        <p:nvSpPr>
          <p:cNvPr id="10" name="object 10"/>
          <p:cNvSpPr/>
          <p:nvPr/>
        </p:nvSpPr>
        <p:spPr>
          <a:xfrm>
            <a:off x="829055" y="2677667"/>
            <a:ext cx="2613660" cy="2011679"/>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876300" y="5041946"/>
            <a:ext cx="2613660" cy="1560021"/>
          </a:xfrm>
          <a:prstGeom prst="rect">
            <a:avLst/>
          </a:prstGeom>
          <a:blipFill>
            <a:blip r:embed="rId3" cstate="print"/>
            <a:stretch>
              <a:fillRect/>
            </a:stretch>
          </a:blipFill>
        </p:spPr>
        <p:txBody>
          <a:bodyPr wrap="square" lIns="0" tIns="0" rIns="0" bIns="0" rtlCol="0"/>
          <a:lstStyle/>
          <a:p>
            <a:endParaRPr/>
          </a:p>
        </p:txBody>
      </p:sp>
      <p:sp>
        <p:nvSpPr>
          <p:cNvPr id="12" name="Date Placeholder 11"/>
          <p:cNvSpPr>
            <a:spLocks noGrp="1"/>
          </p:cNvSpPr>
          <p:nvPr>
            <p:ph type="dt" sz="half" idx="6"/>
          </p:nvPr>
        </p:nvSpPr>
        <p:spPr/>
        <p:txBody>
          <a:bodyPr/>
          <a:lstStyle/>
          <a:p>
            <a:r>
              <a:rPr lang="en-US" smtClean="0"/>
              <a:t>01/04/2018 DOON</a:t>
            </a:r>
            <a:endParaRPr lang="en-US"/>
          </a:p>
        </p:txBody>
      </p:sp>
      <p:sp>
        <p:nvSpPr>
          <p:cNvPr id="13" name="Footer Placeholder 12"/>
          <p:cNvSpPr>
            <a:spLocks noGrp="1"/>
          </p:cNvSpPr>
          <p:nvPr>
            <p:ph type="ftr" sz="quarter" idx="5"/>
          </p:nvPr>
        </p:nvSpPr>
        <p:spPr/>
        <p:txBody>
          <a:bodyPr/>
          <a:lstStyle/>
          <a:p>
            <a:r>
              <a:rPr lang="en-IN" smtClean="0"/>
              <a:t>CA Amresh Overview of Bank Audits 18</a:t>
            </a:r>
            <a:endParaRPr lang="en-IN"/>
          </a:p>
        </p:txBody>
      </p:sp>
      <p:sp>
        <p:nvSpPr>
          <p:cNvPr id="14" name="Slide Number Placeholder 13"/>
          <p:cNvSpPr>
            <a:spLocks noGrp="1"/>
          </p:cNvSpPr>
          <p:nvPr>
            <p:ph type="sldNum" sz="quarter" idx="7"/>
          </p:nvPr>
        </p:nvSpPr>
        <p:spPr/>
        <p:txBody>
          <a:bodyPr/>
          <a:lstStyle/>
          <a:p>
            <a:fld id="{B6F15528-21DE-4FAA-801E-634DDDAF4B2B}" type="slidenum">
              <a:rPr lang="en-IN" smtClean="0"/>
              <a:pPr/>
              <a:t>50</a:t>
            </a:fld>
            <a:endParaRPr lang="en-IN"/>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49752" y="1126236"/>
            <a:ext cx="7893050" cy="4993005"/>
          </a:xfrm>
          <a:custGeom>
            <a:avLst/>
            <a:gdLst/>
            <a:ahLst/>
            <a:cxnLst/>
            <a:rect l="l" t="t" r="r" b="b"/>
            <a:pathLst>
              <a:path w="7893050" h="4993005">
                <a:moveTo>
                  <a:pt x="7060692" y="0"/>
                </a:moveTo>
                <a:lnTo>
                  <a:pt x="0" y="0"/>
                </a:lnTo>
                <a:lnTo>
                  <a:pt x="0" y="4992624"/>
                </a:lnTo>
                <a:lnTo>
                  <a:pt x="7060692" y="4992624"/>
                </a:lnTo>
                <a:lnTo>
                  <a:pt x="7109589" y="4991211"/>
                </a:lnTo>
                <a:lnTo>
                  <a:pt x="7157743" y="4987025"/>
                </a:lnTo>
                <a:lnTo>
                  <a:pt x="7205073" y="4980144"/>
                </a:lnTo>
                <a:lnTo>
                  <a:pt x="7251503" y="4970647"/>
                </a:lnTo>
                <a:lnTo>
                  <a:pt x="7296953" y="4958610"/>
                </a:lnTo>
                <a:lnTo>
                  <a:pt x="7341348" y="4944112"/>
                </a:lnTo>
                <a:lnTo>
                  <a:pt x="7384607" y="4927231"/>
                </a:lnTo>
                <a:lnTo>
                  <a:pt x="7426654" y="4908046"/>
                </a:lnTo>
                <a:lnTo>
                  <a:pt x="7467410" y="4886634"/>
                </a:lnTo>
                <a:lnTo>
                  <a:pt x="7506797" y="4863073"/>
                </a:lnTo>
                <a:lnTo>
                  <a:pt x="7544737" y="4837441"/>
                </a:lnTo>
                <a:lnTo>
                  <a:pt x="7581153" y="4809817"/>
                </a:lnTo>
                <a:lnTo>
                  <a:pt x="7615966" y="4780278"/>
                </a:lnTo>
                <a:lnTo>
                  <a:pt x="7649098" y="4748903"/>
                </a:lnTo>
                <a:lnTo>
                  <a:pt x="7680472" y="4715769"/>
                </a:lnTo>
                <a:lnTo>
                  <a:pt x="7710009" y="4680954"/>
                </a:lnTo>
                <a:lnTo>
                  <a:pt x="7737631" y="4644538"/>
                </a:lnTo>
                <a:lnTo>
                  <a:pt x="7763260" y="4606597"/>
                </a:lnTo>
                <a:lnTo>
                  <a:pt x="7786819" y="4567209"/>
                </a:lnTo>
                <a:lnTo>
                  <a:pt x="7808229" y="4526454"/>
                </a:lnTo>
                <a:lnTo>
                  <a:pt x="7827412" y="4484408"/>
                </a:lnTo>
                <a:lnTo>
                  <a:pt x="7844291" y="4441150"/>
                </a:lnTo>
                <a:lnTo>
                  <a:pt x="7858787" y="4396758"/>
                </a:lnTo>
                <a:lnTo>
                  <a:pt x="7870822" y="4351311"/>
                </a:lnTo>
                <a:lnTo>
                  <a:pt x="7880318" y="4304885"/>
                </a:lnTo>
                <a:lnTo>
                  <a:pt x="7887198" y="4257559"/>
                </a:lnTo>
                <a:lnTo>
                  <a:pt x="7891383" y="4209411"/>
                </a:lnTo>
                <a:lnTo>
                  <a:pt x="7892796" y="4160520"/>
                </a:lnTo>
                <a:lnTo>
                  <a:pt x="7892796" y="832103"/>
                </a:lnTo>
                <a:lnTo>
                  <a:pt x="7891383" y="783206"/>
                </a:lnTo>
                <a:lnTo>
                  <a:pt x="7887198" y="735052"/>
                </a:lnTo>
                <a:lnTo>
                  <a:pt x="7880318" y="687722"/>
                </a:lnTo>
                <a:lnTo>
                  <a:pt x="7870822" y="641292"/>
                </a:lnTo>
                <a:lnTo>
                  <a:pt x="7858787" y="595842"/>
                </a:lnTo>
                <a:lnTo>
                  <a:pt x="7844291" y="551447"/>
                </a:lnTo>
                <a:lnTo>
                  <a:pt x="7827412" y="508188"/>
                </a:lnTo>
                <a:lnTo>
                  <a:pt x="7808229" y="466141"/>
                </a:lnTo>
                <a:lnTo>
                  <a:pt x="7786819" y="425385"/>
                </a:lnTo>
                <a:lnTo>
                  <a:pt x="7763260" y="385998"/>
                </a:lnTo>
                <a:lnTo>
                  <a:pt x="7737631" y="348058"/>
                </a:lnTo>
                <a:lnTo>
                  <a:pt x="7710009" y="311642"/>
                </a:lnTo>
                <a:lnTo>
                  <a:pt x="7680472" y="276829"/>
                </a:lnTo>
                <a:lnTo>
                  <a:pt x="7649098" y="243697"/>
                </a:lnTo>
                <a:lnTo>
                  <a:pt x="7615966" y="212323"/>
                </a:lnTo>
                <a:lnTo>
                  <a:pt x="7581153" y="182786"/>
                </a:lnTo>
                <a:lnTo>
                  <a:pt x="7544737" y="155164"/>
                </a:lnTo>
                <a:lnTo>
                  <a:pt x="7506797" y="129535"/>
                </a:lnTo>
                <a:lnTo>
                  <a:pt x="7467410" y="105976"/>
                </a:lnTo>
                <a:lnTo>
                  <a:pt x="7426654" y="84566"/>
                </a:lnTo>
                <a:lnTo>
                  <a:pt x="7384607" y="65383"/>
                </a:lnTo>
                <a:lnTo>
                  <a:pt x="7341348" y="48504"/>
                </a:lnTo>
                <a:lnTo>
                  <a:pt x="7296953" y="34008"/>
                </a:lnTo>
                <a:lnTo>
                  <a:pt x="7251503" y="21973"/>
                </a:lnTo>
                <a:lnTo>
                  <a:pt x="7205073" y="12477"/>
                </a:lnTo>
                <a:lnTo>
                  <a:pt x="7157743" y="5597"/>
                </a:lnTo>
                <a:lnTo>
                  <a:pt x="7109589" y="1412"/>
                </a:lnTo>
                <a:lnTo>
                  <a:pt x="7060692" y="0"/>
                </a:lnTo>
                <a:close/>
              </a:path>
            </a:pathLst>
          </a:custGeom>
          <a:solidFill>
            <a:srgbClr val="D2DEEE">
              <a:alpha val="90194"/>
            </a:srgbClr>
          </a:solidFill>
        </p:spPr>
        <p:txBody>
          <a:bodyPr wrap="square" lIns="0" tIns="0" rIns="0" bIns="0" rtlCol="0"/>
          <a:lstStyle/>
          <a:p>
            <a:endParaRPr/>
          </a:p>
        </p:txBody>
      </p:sp>
      <p:sp>
        <p:nvSpPr>
          <p:cNvPr id="3" name="object 3"/>
          <p:cNvSpPr/>
          <p:nvPr/>
        </p:nvSpPr>
        <p:spPr>
          <a:xfrm>
            <a:off x="3349752" y="1126236"/>
            <a:ext cx="7893050" cy="4993005"/>
          </a:xfrm>
          <a:custGeom>
            <a:avLst/>
            <a:gdLst/>
            <a:ahLst/>
            <a:cxnLst/>
            <a:rect l="l" t="t" r="r" b="b"/>
            <a:pathLst>
              <a:path w="7893050" h="4993005">
                <a:moveTo>
                  <a:pt x="7892796" y="832103"/>
                </a:moveTo>
                <a:lnTo>
                  <a:pt x="7892796" y="4160520"/>
                </a:lnTo>
                <a:lnTo>
                  <a:pt x="7891383" y="4209411"/>
                </a:lnTo>
                <a:lnTo>
                  <a:pt x="7887198" y="4257559"/>
                </a:lnTo>
                <a:lnTo>
                  <a:pt x="7880318" y="4304885"/>
                </a:lnTo>
                <a:lnTo>
                  <a:pt x="7870822" y="4351311"/>
                </a:lnTo>
                <a:lnTo>
                  <a:pt x="7858787" y="4396758"/>
                </a:lnTo>
                <a:lnTo>
                  <a:pt x="7844291" y="4441150"/>
                </a:lnTo>
                <a:lnTo>
                  <a:pt x="7827412" y="4484408"/>
                </a:lnTo>
                <a:lnTo>
                  <a:pt x="7808229" y="4526454"/>
                </a:lnTo>
                <a:lnTo>
                  <a:pt x="7786819" y="4567209"/>
                </a:lnTo>
                <a:lnTo>
                  <a:pt x="7763260" y="4606597"/>
                </a:lnTo>
                <a:lnTo>
                  <a:pt x="7737631" y="4644538"/>
                </a:lnTo>
                <a:lnTo>
                  <a:pt x="7710009" y="4680954"/>
                </a:lnTo>
                <a:lnTo>
                  <a:pt x="7680472" y="4715769"/>
                </a:lnTo>
                <a:lnTo>
                  <a:pt x="7649098" y="4748903"/>
                </a:lnTo>
                <a:lnTo>
                  <a:pt x="7615966" y="4780278"/>
                </a:lnTo>
                <a:lnTo>
                  <a:pt x="7581153" y="4809817"/>
                </a:lnTo>
                <a:lnTo>
                  <a:pt x="7544737" y="4837441"/>
                </a:lnTo>
                <a:lnTo>
                  <a:pt x="7506797" y="4863073"/>
                </a:lnTo>
                <a:lnTo>
                  <a:pt x="7467410" y="4886634"/>
                </a:lnTo>
                <a:lnTo>
                  <a:pt x="7426654" y="4908046"/>
                </a:lnTo>
                <a:lnTo>
                  <a:pt x="7384607" y="4927231"/>
                </a:lnTo>
                <a:lnTo>
                  <a:pt x="7341348" y="4944112"/>
                </a:lnTo>
                <a:lnTo>
                  <a:pt x="7296953" y="4958610"/>
                </a:lnTo>
                <a:lnTo>
                  <a:pt x="7251503" y="4970647"/>
                </a:lnTo>
                <a:lnTo>
                  <a:pt x="7205073" y="4980144"/>
                </a:lnTo>
                <a:lnTo>
                  <a:pt x="7157743" y="4987025"/>
                </a:lnTo>
                <a:lnTo>
                  <a:pt x="7109589" y="4991211"/>
                </a:lnTo>
                <a:lnTo>
                  <a:pt x="7060692" y="4992624"/>
                </a:lnTo>
                <a:lnTo>
                  <a:pt x="0" y="4992624"/>
                </a:lnTo>
                <a:lnTo>
                  <a:pt x="0" y="0"/>
                </a:lnTo>
                <a:lnTo>
                  <a:pt x="7060692" y="0"/>
                </a:lnTo>
                <a:lnTo>
                  <a:pt x="7109589" y="1412"/>
                </a:lnTo>
                <a:lnTo>
                  <a:pt x="7157743" y="5597"/>
                </a:lnTo>
                <a:lnTo>
                  <a:pt x="7205073" y="12477"/>
                </a:lnTo>
                <a:lnTo>
                  <a:pt x="7251503" y="21973"/>
                </a:lnTo>
                <a:lnTo>
                  <a:pt x="7296953" y="34008"/>
                </a:lnTo>
                <a:lnTo>
                  <a:pt x="7341348" y="48504"/>
                </a:lnTo>
                <a:lnTo>
                  <a:pt x="7384607" y="65383"/>
                </a:lnTo>
                <a:lnTo>
                  <a:pt x="7426654" y="84566"/>
                </a:lnTo>
                <a:lnTo>
                  <a:pt x="7467410" y="105976"/>
                </a:lnTo>
                <a:lnTo>
                  <a:pt x="7506797" y="129535"/>
                </a:lnTo>
                <a:lnTo>
                  <a:pt x="7544737" y="155164"/>
                </a:lnTo>
                <a:lnTo>
                  <a:pt x="7581153" y="182786"/>
                </a:lnTo>
                <a:lnTo>
                  <a:pt x="7615966" y="212323"/>
                </a:lnTo>
                <a:lnTo>
                  <a:pt x="7649098" y="243697"/>
                </a:lnTo>
                <a:lnTo>
                  <a:pt x="7680472" y="276829"/>
                </a:lnTo>
                <a:lnTo>
                  <a:pt x="7710009" y="311642"/>
                </a:lnTo>
                <a:lnTo>
                  <a:pt x="7737631" y="348058"/>
                </a:lnTo>
                <a:lnTo>
                  <a:pt x="7763260" y="385998"/>
                </a:lnTo>
                <a:lnTo>
                  <a:pt x="7786819" y="425385"/>
                </a:lnTo>
                <a:lnTo>
                  <a:pt x="7808229" y="466141"/>
                </a:lnTo>
                <a:lnTo>
                  <a:pt x="7827412" y="508188"/>
                </a:lnTo>
                <a:lnTo>
                  <a:pt x="7844291" y="551447"/>
                </a:lnTo>
                <a:lnTo>
                  <a:pt x="7858787" y="595842"/>
                </a:lnTo>
                <a:lnTo>
                  <a:pt x="7870822" y="641292"/>
                </a:lnTo>
                <a:lnTo>
                  <a:pt x="7880318" y="687722"/>
                </a:lnTo>
                <a:lnTo>
                  <a:pt x="7887198" y="735052"/>
                </a:lnTo>
                <a:lnTo>
                  <a:pt x="7891383" y="783206"/>
                </a:lnTo>
                <a:lnTo>
                  <a:pt x="7892796" y="832103"/>
                </a:lnTo>
                <a:close/>
              </a:path>
            </a:pathLst>
          </a:custGeom>
          <a:ln w="12192">
            <a:solidFill>
              <a:srgbClr val="D2DEEE"/>
            </a:solidFill>
          </a:ln>
        </p:spPr>
        <p:txBody>
          <a:bodyPr wrap="square" lIns="0" tIns="0" rIns="0" bIns="0" rtlCol="0"/>
          <a:lstStyle/>
          <a:p>
            <a:endParaRPr/>
          </a:p>
        </p:txBody>
      </p:sp>
      <p:sp>
        <p:nvSpPr>
          <p:cNvPr id="4" name="object 4"/>
          <p:cNvSpPr txBox="1"/>
          <p:nvPr/>
        </p:nvSpPr>
        <p:spPr>
          <a:xfrm>
            <a:off x="3585717" y="1887802"/>
            <a:ext cx="6463030" cy="1141095"/>
          </a:xfrm>
          <a:prstGeom prst="rect">
            <a:avLst/>
          </a:prstGeom>
        </p:spPr>
        <p:txBody>
          <a:bodyPr vert="horz" wrap="square" lIns="0" tIns="36830" rIns="0" bIns="0" rtlCol="0">
            <a:spAutoFit/>
          </a:bodyPr>
          <a:lstStyle/>
          <a:p>
            <a:pPr marL="12700">
              <a:lnSpc>
                <a:spcPct val="100000"/>
              </a:lnSpc>
              <a:spcBef>
                <a:spcPts val="290"/>
              </a:spcBef>
            </a:pPr>
            <a:r>
              <a:rPr sz="2400" b="1" spc="-125" dirty="0">
                <a:latin typeface="Trebuchet MS"/>
                <a:cs typeface="Trebuchet MS"/>
              </a:rPr>
              <a:t>Risk</a:t>
            </a:r>
            <a:endParaRPr sz="2400">
              <a:latin typeface="Trebuchet MS"/>
              <a:cs typeface="Trebuchet MS"/>
            </a:endParaRPr>
          </a:p>
          <a:p>
            <a:pPr marL="241300" indent="-228600">
              <a:lnSpc>
                <a:spcPts val="2760"/>
              </a:lnSpc>
              <a:spcBef>
                <a:spcPts val="190"/>
              </a:spcBef>
              <a:buChar char="•"/>
              <a:tabLst>
                <a:tab pos="241300" algn="l"/>
              </a:tabLst>
            </a:pPr>
            <a:r>
              <a:rPr sz="2400" spc="-114" dirty="0">
                <a:latin typeface="Arial"/>
                <a:cs typeface="Arial"/>
              </a:rPr>
              <a:t>Decline </a:t>
            </a:r>
            <a:r>
              <a:rPr sz="2400" spc="-30" dirty="0">
                <a:latin typeface="Arial"/>
                <a:cs typeface="Arial"/>
              </a:rPr>
              <a:t>in </a:t>
            </a:r>
            <a:r>
              <a:rPr sz="2400" spc="-220" dirty="0">
                <a:latin typeface="Arial"/>
                <a:cs typeface="Arial"/>
              </a:rPr>
              <a:t>Sales </a:t>
            </a:r>
            <a:r>
              <a:rPr sz="2400" spc="-125" dirty="0">
                <a:latin typeface="Arial"/>
                <a:cs typeface="Arial"/>
              </a:rPr>
              <a:t>proceeds </a:t>
            </a:r>
            <a:r>
              <a:rPr sz="2400" spc="-75" dirty="0">
                <a:latin typeface="Arial"/>
                <a:cs typeface="Arial"/>
              </a:rPr>
              <a:t>( </a:t>
            </a:r>
            <a:r>
              <a:rPr sz="2400" spc="-10" dirty="0">
                <a:latin typeface="Arial"/>
                <a:cs typeface="Arial"/>
              </a:rPr>
              <a:t>not </a:t>
            </a:r>
            <a:r>
              <a:rPr sz="2400" spc="-45" dirty="0">
                <a:latin typeface="Arial"/>
                <a:cs typeface="Arial"/>
              </a:rPr>
              <a:t>routed </a:t>
            </a:r>
            <a:r>
              <a:rPr sz="2400" spc="-55" dirty="0">
                <a:latin typeface="Arial"/>
                <a:cs typeface="Arial"/>
              </a:rPr>
              <a:t>through</a:t>
            </a:r>
            <a:r>
              <a:rPr sz="2400" spc="-405" dirty="0">
                <a:latin typeface="Arial"/>
                <a:cs typeface="Arial"/>
              </a:rPr>
              <a:t> </a:t>
            </a:r>
            <a:r>
              <a:rPr sz="2400" spc="-25" dirty="0">
                <a:latin typeface="Arial"/>
                <a:cs typeface="Arial"/>
              </a:rPr>
              <a:t>the</a:t>
            </a:r>
            <a:endParaRPr sz="2400">
              <a:latin typeface="Arial"/>
              <a:cs typeface="Arial"/>
            </a:endParaRPr>
          </a:p>
          <a:p>
            <a:pPr marL="241300">
              <a:lnSpc>
                <a:spcPts val="2760"/>
              </a:lnSpc>
            </a:pPr>
            <a:r>
              <a:rPr sz="2400" spc="-75" dirty="0">
                <a:latin typeface="Arial"/>
                <a:cs typeface="Arial"/>
              </a:rPr>
              <a:t>relevant </a:t>
            </a:r>
            <a:r>
              <a:rPr sz="2400" spc="-100" dirty="0">
                <a:latin typeface="Arial"/>
                <a:cs typeface="Arial"/>
              </a:rPr>
              <a:t>account</a:t>
            </a:r>
            <a:r>
              <a:rPr sz="2400" spc="-180" dirty="0">
                <a:latin typeface="Arial"/>
                <a:cs typeface="Arial"/>
              </a:rPr>
              <a:t> </a:t>
            </a:r>
            <a:r>
              <a:rPr sz="2400" spc="-75" dirty="0">
                <a:latin typeface="Arial"/>
                <a:cs typeface="Arial"/>
              </a:rPr>
              <a:t>)</a:t>
            </a:r>
            <a:endParaRPr sz="2400">
              <a:latin typeface="Arial"/>
              <a:cs typeface="Arial"/>
            </a:endParaRPr>
          </a:p>
        </p:txBody>
      </p:sp>
      <p:sp>
        <p:nvSpPr>
          <p:cNvPr id="5" name="object 5"/>
          <p:cNvSpPr txBox="1"/>
          <p:nvPr/>
        </p:nvSpPr>
        <p:spPr>
          <a:xfrm>
            <a:off x="3585717" y="3394710"/>
            <a:ext cx="6671309" cy="1867535"/>
          </a:xfrm>
          <a:prstGeom prst="rect">
            <a:avLst/>
          </a:prstGeom>
        </p:spPr>
        <p:txBody>
          <a:bodyPr vert="horz" wrap="square" lIns="0" tIns="36830" rIns="0" bIns="0" rtlCol="0">
            <a:spAutoFit/>
          </a:bodyPr>
          <a:lstStyle/>
          <a:p>
            <a:pPr marL="12700">
              <a:lnSpc>
                <a:spcPct val="100000"/>
              </a:lnSpc>
              <a:spcBef>
                <a:spcPts val="290"/>
              </a:spcBef>
            </a:pPr>
            <a:r>
              <a:rPr sz="2400" b="1" spc="-114" dirty="0">
                <a:latin typeface="Trebuchet MS"/>
                <a:cs typeface="Trebuchet MS"/>
              </a:rPr>
              <a:t>Audit</a:t>
            </a:r>
            <a:endParaRPr sz="2400">
              <a:latin typeface="Trebuchet MS"/>
              <a:cs typeface="Trebuchet MS"/>
            </a:endParaRPr>
          </a:p>
          <a:p>
            <a:pPr marL="241300" marR="5080" indent="-228600">
              <a:lnSpc>
                <a:spcPts val="2640"/>
              </a:lnSpc>
              <a:spcBef>
                <a:spcPts val="484"/>
              </a:spcBef>
              <a:buChar char="•"/>
              <a:tabLst>
                <a:tab pos="241300" algn="l"/>
              </a:tabLst>
            </a:pPr>
            <a:r>
              <a:rPr sz="2400" dirty="0">
                <a:latin typeface="Arial"/>
                <a:cs typeface="Arial"/>
              </a:rPr>
              <a:t>If</a:t>
            </a:r>
            <a:r>
              <a:rPr sz="2400" spc="-125" dirty="0">
                <a:latin typeface="Arial"/>
                <a:cs typeface="Arial"/>
              </a:rPr>
              <a:t> </a:t>
            </a:r>
            <a:r>
              <a:rPr sz="2400" spc="-40" dirty="0">
                <a:latin typeface="Arial"/>
                <a:cs typeface="Arial"/>
              </a:rPr>
              <a:t>turnover</a:t>
            </a:r>
            <a:r>
              <a:rPr sz="2400" spc="-120" dirty="0">
                <a:latin typeface="Arial"/>
                <a:cs typeface="Arial"/>
              </a:rPr>
              <a:t> </a:t>
            </a:r>
            <a:r>
              <a:rPr sz="2400" spc="-125" dirty="0">
                <a:latin typeface="Arial"/>
                <a:cs typeface="Arial"/>
              </a:rPr>
              <a:t>is </a:t>
            </a:r>
            <a:r>
              <a:rPr sz="2400" spc="-90" dirty="0">
                <a:latin typeface="Arial"/>
                <a:cs typeface="Arial"/>
              </a:rPr>
              <a:t>high,</a:t>
            </a:r>
            <a:r>
              <a:rPr sz="2400" spc="-120" dirty="0">
                <a:latin typeface="Arial"/>
                <a:cs typeface="Arial"/>
              </a:rPr>
              <a:t> </a:t>
            </a:r>
            <a:r>
              <a:rPr sz="2400" spc="-10" dirty="0">
                <a:latin typeface="Arial"/>
                <a:cs typeface="Arial"/>
              </a:rPr>
              <a:t>but</a:t>
            </a:r>
            <a:r>
              <a:rPr sz="2400" spc="-130" dirty="0">
                <a:latin typeface="Arial"/>
                <a:cs typeface="Arial"/>
              </a:rPr>
              <a:t> </a:t>
            </a:r>
            <a:r>
              <a:rPr sz="2400" spc="-45" dirty="0">
                <a:latin typeface="Arial"/>
                <a:cs typeface="Arial"/>
              </a:rPr>
              <a:t>credit</a:t>
            </a:r>
            <a:r>
              <a:rPr sz="2400" spc="-135" dirty="0">
                <a:latin typeface="Arial"/>
                <a:cs typeface="Arial"/>
              </a:rPr>
              <a:t> </a:t>
            </a:r>
            <a:r>
              <a:rPr sz="2400" spc="-80" dirty="0">
                <a:latin typeface="Arial"/>
                <a:cs typeface="Arial"/>
              </a:rPr>
              <a:t>summation</a:t>
            </a:r>
            <a:r>
              <a:rPr sz="2400" spc="-125" dirty="0">
                <a:latin typeface="Arial"/>
                <a:cs typeface="Arial"/>
              </a:rPr>
              <a:t> is </a:t>
            </a:r>
            <a:r>
              <a:rPr sz="2400" spc="-95" dirty="0">
                <a:latin typeface="Arial"/>
                <a:cs typeface="Arial"/>
              </a:rPr>
              <a:t>low,</a:t>
            </a:r>
            <a:r>
              <a:rPr sz="2400" spc="-125" dirty="0">
                <a:latin typeface="Arial"/>
                <a:cs typeface="Arial"/>
              </a:rPr>
              <a:t> </a:t>
            </a:r>
            <a:r>
              <a:rPr sz="2400" spc="-145" dirty="0">
                <a:latin typeface="Arial"/>
                <a:cs typeface="Arial"/>
              </a:rPr>
              <a:t>may  </a:t>
            </a:r>
            <a:r>
              <a:rPr sz="2400" spc="-70" dirty="0">
                <a:latin typeface="Arial"/>
                <a:cs typeface="Arial"/>
              </a:rPr>
              <a:t>indicate </a:t>
            </a:r>
            <a:r>
              <a:rPr sz="2400" spc="-85" dirty="0">
                <a:latin typeface="Arial"/>
                <a:cs typeface="Arial"/>
              </a:rPr>
              <a:t>diversion </a:t>
            </a:r>
            <a:r>
              <a:rPr sz="2400" spc="-65" dirty="0">
                <a:latin typeface="Arial"/>
                <a:cs typeface="Arial"/>
              </a:rPr>
              <a:t>. </a:t>
            </a:r>
            <a:r>
              <a:rPr sz="2400" spc="-160" dirty="0">
                <a:latin typeface="Arial"/>
                <a:cs typeface="Arial"/>
              </a:rPr>
              <a:t>This </a:t>
            </a:r>
            <a:r>
              <a:rPr sz="2400" spc="-140" dirty="0">
                <a:latin typeface="Arial"/>
                <a:cs typeface="Arial"/>
              </a:rPr>
              <a:t>needs </a:t>
            </a:r>
            <a:r>
              <a:rPr sz="2400" spc="15" dirty="0">
                <a:latin typeface="Arial"/>
                <a:cs typeface="Arial"/>
              </a:rPr>
              <a:t>to </a:t>
            </a:r>
            <a:r>
              <a:rPr sz="2400" spc="-110" dirty="0">
                <a:latin typeface="Arial"/>
                <a:cs typeface="Arial"/>
              </a:rPr>
              <a:t>be</a:t>
            </a:r>
            <a:r>
              <a:rPr sz="2400" spc="-430" dirty="0">
                <a:latin typeface="Arial"/>
                <a:cs typeface="Arial"/>
              </a:rPr>
              <a:t> </a:t>
            </a:r>
            <a:r>
              <a:rPr sz="2400" spc="-85" dirty="0">
                <a:latin typeface="Arial"/>
                <a:cs typeface="Arial"/>
              </a:rPr>
              <a:t>reviewed</a:t>
            </a:r>
            <a:endParaRPr sz="2400">
              <a:latin typeface="Arial"/>
              <a:cs typeface="Arial"/>
            </a:endParaRPr>
          </a:p>
          <a:p>
            <a:pPr marL="241300" marR="205740" indent="-228600">
              <a:lnSpc>
                <a:spcPts val="2640"/>
              </a:lnSpc>
              <a:spcBef>
                <a:spcPts val="430"/>
              </a:spcBef>
              <a:buChar char="•"/>
              <a:tabLst>
                <a:tab pos="241300" algn="l"/>
              </a:tabLst>
            </a:pPr>
            <a:r>
              <a:rPr sz="2400" dirty="0">
                <a:latin typeface="Arial"/>
                <a:cs typeface="Arial"/>
              </a:rPr>
              <a:t>If </a:t>
            </a:r>
            <a:r>
              <a:rPr sz="2400" spc="-40" dirty="0">
                <a:latin typeface="Arial"/>
                <a:cs typeface="Arial"/>
              </a:rPr>
              <a:t>turnover </a:t>
            </a:r>
            <a:r>
              <a:rPr sz="2400" spc="-114" dirty="0">
                <a:latin typeface="Arial"/>
                <a:cs typeface="Arial"/>
              </a:rPr>
              <a:t>and </a:t>
            </a:r>
            <a:r>
              <a:rPr sz="2400" spc="-80" dirty="0">
                <a:latin typeface="Arial"/>
                <a:cs typeface="Arial"/>
              </a:rPr>
              <a:t>summation </a:t>
            </a:r>
            <a:r>
              <a:rPr sz="2400" spc="-110" dirty="0">
                <a:latin typeface="Arial"/>
                <a:cs typeface="Arial"/>
              </a:rPr>
              <a:t>are </a:t>
            </a:r>
            <a:r>
              <a:rPr sz="2400" spc="-90" dirty="0">
                <a:latin typeface="Arial"/>
                <a:cs typeface="Arial"/>
              </a:rPr>
              <a:t>low, </a:t>
            </a:r>
            <a:r>
              <a:rPr sz="2400" spc="-145" dirty="0">
                <a:latin typeface="Arial"/>
                <a:cs typeface="Arial"/>
              </a:rPr>
              <a:t>may </a:t>
            </a:r>
            <a:r>
              <a:rPr sz="2400" spc="-70" dirty="0">
                <a:latin typeface="Arial"/>
                <a:cs typeface="Arial"/>
              </a:rPr>
              <a:t>indicate</a:t>
            </a:r>
            <a:r>
              <a:rPr sz="2400" spc="-490" dirty="0">
                <a:latin typeface="Arial"/>
                <a:cs typeface="Arial"/>
              </a:rPr>
              <a:t> </a:t>
            </a:r>
            <a:r>
              <a:rPr sz="2400" spc="-190" dirty="0">
                <a:latin typeface="Arial"/>
                <a:cs typeface="Arial"/>
              </a:rPr>
              <a:t>a  </a:t>
            </a:r>
            <a:r>
              <a:rPr sz="2400" spc="-15" dirty="0">
                <a:latin typeface="Arial"/>
                <a:cs typeface="Arial"/>
              </a:rPr>
              <a:t>liquidity </a:t>
            </a:r>
            <a:r>
              <a:rPr sz="2400" spc="-145" dirty="0">
                <a:latin typeface="Arial"/>
                <a:cs typeface="Arial"/>
              </a:rPr>
              <a:t>issue </a:t>
            </a:r>
            <a:r>
              <a:rPr sz="2400" spc="-65" dirty="0">
                <a:latin typeface="Arial"/>
                <a:cs typeface="Arial"/>
              </a:rPr>
              <a:t>. </a:t>
            </a:r>
            <a:r>
              <a:rPr sz="2400" spc="-160" dirty="0">
                <a:latin typeface="Arial"/>
                <a:cs typeface="Arial"/>
              </a:rPr>
              <a:t>This </a:t>
            </a:r>
            <a:r>
              <a:rPr sz="2400" spc="-145" dirty="0">
                <a:latin typeface="Arial"/>
                <a:cs typeface="Arial"/>
              </a:rPr>
              <a:t>needs </a:t>
            </a:r>
            <a:r>
              <a:rPr sz="2400" spc="20" dirty="0">
                <a:latin typeface="Arial"/>
                <a:cs typeface="Arial"/>
              </a:rPr>
              <a:t>to </a:t>
            </a:r>
            <a:r>
              <a:rPr sz="2400" spc="-110" dirty="0">
                <a:latin typeface="Arial"/>
                <a:cs typeface="Arial"/>
              </a:rPr>
              <a:t>be</a:t>
            </a:r>
            <a:r>
              <a:rPr sz="2400" spc="-409" dirty="0">
                <a:latin typeface="Arial"/>
                <a:cs typeface="Arial"/>
              </a:rPr>
              <a:t> </a:t>
            </a:r>
            <a:r>
              <a:rPr sz="2400" spc="-85" dirty="0">
                <a:latin typeface="Arial"/>
                <a:cs typeface="Arial"/>
              </a:rPr>
              <a:t>reviewed</a:t>
            </a:r>
            <a:endParaRPr sz="2400">
              <a:latin typeface="Arial"/>
              <a:cs typeface="Arial"/>
            </a:endParaRPr>
          </a:p>
        </p:txBody>
      </p:sp>
      <p:sp>
        <p:nvSpPr>
          <p:cNvPr id="6" name="object 6"/>
          <p:cNvSpPr/>
          <p:nvPr/>
        </p:nvSpPr>
        <p:spPr>
          <a:xfrm>
            <a:off x="713231" y="1124711"/>
            <a:ext cx="2635250" cy="1454150"/>
          </a:xfrm>
          <a:custGeom>
            <a:avLst/>
            <a:gdLst/>
            <a:ahLst/>
            <a:cxnLst/>
            <a:rect l="l" t="t" r="r" b="b"/>
            <a:pathLst>
              <a:path w="2635250" h="1454150">
                <a:moveTo>
                  <a:pt x="2392680" y="0"/>
                </a:moveTo>
                <a:lnTo>
                  <a:pt x="242315" y="0"/>
                </a:lnTo>
                <a:lnTo>
                  <a:pt x="193483" y="4921"/>
                </a:lnTo>
                <a:lnTo>
                  <a:pt x="147998" y="19038"/>
                </a:lnTo>
                <a:lnTo>
                  <a:pt x="106838" y="41375"/>
                </a:lnTo>
                <a:lnTo>
                  <a:pt x="70975" y="70961"/>
                </a:lnTo>
                <a:lnTo>
                  <a:pt x="41385" y="106821"/>
                </a:lnTo>
                <a:lnTo>
                  <a:pt x="19043" y="147982"/>
                </a:lnTo>
                <a:lnTo>
                  <a:pt x="4923" y="193472"/>
                </a:lnTo>
                <a:lnTo>
                  <a:pt x="0" y="242315"/>
                </a:lnTo>
                <a:lnTo>
                  <a:pt x="0" y="1211579"/>
                </a:lnTo>
                <a:lnTo>
                  <a:pt x="4923" y="1260423"/>
                </a:lnTo>
                <a:lnTo>
                  <a:pt x="19043" y="1305913"/>
                </a:lnTo>
                <a:lnTo>
                  <a:pt x="41385" y="1347074"/>
                </a:lnTo>
                <a:lnTo>
                  <a:pt x="70975" y="1382934"/>
                </a:lnTo>
                <a:lnTo>
                  <a:pt x="106838" y="1412520"/>
                </a:lnTo>
                <a:lnTo>
                  <a:pt x="147998" y="1434857"/>
                </a:lnTo>
                <a:lnTo>
                  <a:pt x="193483" y="1448974"/>
                </a:lnTo>
                <a:lnTo>
                  <a:pt x="242315" y="1453896"/>
                </a:lnTo>
                <a:lnTo>
                  <a:pt x="2392680" y="1453896"/>
                </a:lnTo>
                <a:lnTo>
                  <a:pt x="2441523" y="1448974"/>
                </a:lnTo>
                <a:lnTo>
                  <a:pt x="2487013" y="1434857"/>
                </a:lnTo>
                <a:lnTo>
                  <a:pt x="2528174" y="1412520"/>
                </a:lnTo>
                <a:lnTo>
                  <a:pt x="2564034" y="1382934"/>
                </a:lnTo>
                <a:lnTo>
                  <a:pt x="2593620" y="1347074"/>
                </a:lnTo>
                <a:lnTo>
                  <a:pt x="2615957" y="1305913"/>
                </a:lnTo>
                <a:lnTo>
                  <a:pt x="2630074" y="1260423"/>
                </a:lnTo>
                <a:lnTo>
                  <a:pt x="2634996" y="1211579"/>
                </a:lnTo>
                <a:lnTo>
                  <a:pt x="2634996" y="242315"/>
                </a:lnTo>
                <a:lnTo>
                  <a:pt x="2630074" y="193472"/>
                </a:lnTo>
                <a:lnTo>
                  <a:pt x="2615957" y="147982"/>
                </a:lnTo>
                <a:lnTo>
                  <a:pt x="2593620" y="106821"/>
                </a:lnTo>
                <a:lnTo>
                  <a:pt x="2564034" y="70961"/>
                </a:lnTo>
                <a:lnTo>
                  <a:pt x="2528174" y="41375"/>
                </a:lnTo>
                <a:lnTo>
                  <a:pt x="2487013" y="19038"/>
                </a:lnTo>
                <a:lnTo>
                  <a:pt x="2441523" y="4921"/>
                </a:lnTo>
                <a:lnTo>
                  <a:pt x="2392680" y="0"/>
                </a:lnTo>
                <a:close/>
              </a:path>
            </a:pathLst>
          </a:custGeom>
          <a:solidFill>
            <a:srgbClr val="5B9BD4">
              <a:alpha val="90194"/>
            </a:srgbClr>
          </a:solidFill>
        </p:spPr>
        <p:txBody>
          <a:bodyPr wrap="square" lIns="0" tIns="0" rIns="0" bIns="0" rtlCol="0"/>
          <a:lstStyle/>
          <a:p>
            <a:endParaRPr/>
          </a:p>
        </p:txBody>
      </p:sp>
      <p:sp>
        <p:nvSpPr>
          <p:cNvPr id="7" name="object 7"/>
          <p:cNvSpPr/>
          <p:nvPr/>
        </p:nvSpPr>
        <p:spPr>
          <a:xfrm>
            <a:off x="713231" y="1124711"/>
            <a:ext cx="2635250" cy="1454150"/>
          </a:xfrm>
          <a:custGeom>
            <a:avLst/>
            <a:gdLst/>
            <a:ahLst/>
            <a:cxnLst/>
            <a:rect l="l" t="t" r="r" b="b"/>
            <a:pathLst>
              <a:path w="2635250" h="1454150">
                <a:moveTo>
                  <a:pt x="0" y="242315"/>
                </a:moveTo>
                <a:lnTo>
                  <a:pt x="4923" y="193472"/>
                </a:lnTo>
                <a:lnTo>
                  <a:pt x="19043" y="147982"/>
                </a:lnTo>
                <a:lnTo>
                  <a:pt x="41385" y="106821"/>
                </a:lnTo>
                <a:lnTo>
                  <a:pt x="70975" y="70961"/>
                </a:lnTo>
                <a:lnTo>
                  <a:pt x="106838" y="41375"/>
                </a:lnTo>
                <a:lnTo>
                  <a:pt x="147998" y="19038"/>
                </a:lnTo>
                <a:lnTo>
                  <a:pt x="193483" y="4921"/>
                </a:lnTo>
                <a:lnTo>
                  <a:pt x="242315" y="0"/>
                </a:lnTo>
                <a:lnTo>
                  <a:pt x="2392680" y="0"/>
                </a:lnTo>
                <a:lnTo>
                  <a:pt x="2441523" y="4921"/>
                </a:lnTo>
                <a:lnTo>
                  <a:pt x="2487013" y="19038"/>
                </a:lnTo>
                <a:lnTo>
                  <a:pt x="2528174" y="41375"/>
                </a:lnTo>
                <a:lnTo>
                  <a:pt x="2564034" y="70961"/>
                </a:lnTo>
                <a:lnTo>
                  <a:pt x="2593620" y="106821"/>
                </a:lnTo>
                <a:lnTo>
                  <a:pt x="2615957" y="147982"/>
                </a:lnTo>
                <a:lnTo>
                  <a:pt x="2630074" y="193472"/>
                </a:lnTo>
                <a:lnTo>
                  <a:pt x="2634996" y="242315"/>
                </a:lnTo>
                <a:lnTo>
                  <a:pt x="2634996" y="1211579"/>
                </a:lnTo>
                <a:lnTo>
                  <a:pt x="2630074" y="1260423"/>
                </a:lnTo>
                <a:lnTo>
                  <a:pt x="2615957" y="1305913"/>
                </a:lnTo>
                <a:lnTo>
                  <a:pt x="2593620" y="1347074"/>
                </a:lnTo>
                <a:lnTo>
                  <a:pt x="2564034" y="1382934"/>
                </a:lnTo>
                <a:lnTo>
                  <a:pt x="2528174" y="1412520"/>
                </a:lnTo>
                <a:lnTo>
                  <a:pt x="2487013" y="1434857"/>
                </a:lnTo>
                <a:lnTo>
                  <a:pt x="2441523" y="1448974"/>
                </a:lnTo>
                <a:lnTo>
                  <a:pt x="2392680" y="1453896"/>
                </a:lnTo>
                <a:lnTo>
                  <a:pt x="242315" y="1453896"/>
                </a:lnTo>
                <a:lnTo>
                  <a:pt x="193483" y="1448974"/>
                </a:lnTo>
                <a:lnTo>
                  <a:pt x="147998" y="1434857"/>
                </a:lnTo>
                <a:lnTo>
                  <a:pt x="106838" y="1412520"/>
                </a:lnTo>
                <a:lnTo>
                  <a:pt x="70975" y="1382934"/>
                </a:lnTo>
                <a:lnTo>
                  <a:pt x="41385" y="1347074"/>
                </a:lnTo>
                <a:lnTo>
                  <a:pt x="19043" y="1305913"/>
                </a:lnTo>
                <a:lnTo>
                  <a:pt x="4923" y="1260423"/>
                </a:lnTo>
                <a:lnTo>
                  <a:pt x="0" y="1211579"/>
                </a:lnTo>
                <a:lnTo>
                  <a:pt x="0" y="242315"/>
                </a:lnTo>
                <a:close/>
              </a:path>
            </a:pathLst>
          </a:custGeom>
          <a:ln w="12192">
            <a:solidFill>
              <a:srgbClr val="FFFFFF"/>
            </a:solidFill>
          </a:ln>
        </p:spPr>
        <p:txBody>
          <a:bodyPr wrap="square" lIns="0" tIns="0" rIns="0" bIns="0" rtlCol="0"/>
          <a:lstStyle/>
          <a:p>
            <a:endParaRPr/>
          </a:p>
        </p:txBody>
      </p:sp>
      <p:sp>
        <p:nvSpPr>
          <p:cNvPr id="8" name="object 8"/>
          <p:cNvSpPr txBox="1"/>
          <p:nvPr/>
        </p:nvSpPr>
        <p:spPr>
          <a:xfrm>
            <a:off x="912367" y="1285494"/>
            <a:ext cx="2236470" cy="1060450"/>
          </a:xfrm>
          <a:prstGeom prst="rect">
            <a:avLst/>
          </a:prstGeom>
        </p:spPr>
        <p:txBody>
          <a:bodyPr vert="horz" wrap="square" lIns="0" tIns="43815" rIns="0" bIns="0" rtlCol="0">
            <a:spAutoFit/>
          </a:bodyPr>
          <a:lstStyle/>
          <a:p>
            <a:pPr marL="12700" marR="5080" indent="-635" algn="ctr">
              <a:lnSpc>
                <a:spcPct val="91500"/>
              </a:lnSpc>
              <a:spcBef>
                <a:spcPts val="345"/>
              </a:spcBef>
            </a:pPr>
            <a:r>
              <a:rPr sz="2400" spc="-210" dirty="0">
                <a:solidFill>
                  <a:srgbClr val="FFFFFF"/>
                </a:solidFill>
                <a:latin typeface="Arial"/>
                <a:cs typeface="Arial"/>
              </a:rPr>
              <a:t>Sale </a:t>
            </a:r>
            <a:r>
              <a:rPr sz="2400" spc="-125" dirty="0">
                <a:solidFill>
                  <a:srgbClr val="FFFFFF"/>
                </a:solidFill>
                <a:latin typeface="Arial"/>
                <a:cs typeface="Arial"/>
              </a:rPr>
              <a:t>proceeds </a:t>
            </a:r>
            <a:r>
              <a:rPr sz="2400" spc="-10" dirty="0">
                <a:solidFill>
                  <a:srgbClr val="FFFFFF"/>
                </a:solidFill>
                <a:latin typeface="Arial"/>
                <a:cs typeface="Arial"/>
              </a:rPr>
              <a:t>not  </a:t>
            </a:r>
            <a:r>
              <a:rPr sz="2400" spc="-45" dirty="0">
                <a:solidFill>
                  <a:srgbClr val="FFFFFF"/>
                </a:solidFill>
                <a:latin typeface="Arial"/>
                <a:cs typeface="Arial"/>
              </a:rPr>
              <a:t>routed </a:t>
            </a:r>
            <a:r>
              <a:rPr sz="2400" spc="-55" dirty="0">
                <a:solidFill>
                  <a:srgbClr val="FFFFFF"/>
                </a:solidFill>
                <a:latin typeface="Arial"/>
                <a:cs typeface="Arial"/>
              </a:rPr>
              <a:t>through  </a:t>
            </a:r>
            <a:r>
              <a:rPr sz="2400" spc="-45" dirty="0">
                <a:solidFill>
                  <a:srgbClr val="FFFFFF"/>
                </a:solidFill>
                <a:latin typeface="Arial"/>
                <a:cs typeface="Arial"/>
              </a:rPr>
              <a:t>borrower</a:t>
            </a:r>
            <a:r>
              <a:rPr sz="2400" spc="-204" dirty="0">
                <a:solidFill>
                  <a:srgbClr val="FFFFFF"/>
                </a:solidFill>
                <a:latin typeface="Arial"/>
                <a:cs typeface="Arial"/>
              </a:rPr>
              <a:t> </a:t>
            </a:r>
            <a:r>
              <a:rPr sz="2400" spc="-100" dirty="0">
                <a:solidFill>
                  <a:srgbClr val="FFFFFF"/>
                </a:solidFill>
                <a:latin typeface="Arial"/>
                <a:cs typeface="Arial"/>
              </a:rPr>
              <a:t>account</a:t>
            </a:r>
            <a:endParaRPr sz="2400">
              <a:latin typeface="Arial"/>
              <a:cs typeface="Arial"/>
            </a:endParaRPr>
          </a:p>
        </p:txBody>
      </p:sp>
      <p:sp>
        <p:nvSpPr>
          <p:cNvPr id="9" name="object 9"/>
          <p:cNvSpPr/>
          <p:nvPr/>
        </p:nvSpPr>
        <p:spPr>
          <a:xfrm>
            <a:off x="0" y="0"/>
            <a:ext cx="12189460" cy="762000"/>
          </a:xfrm>
          <a:custGeom>
            <a:avLst/>
            <a:gdLst/>
            <a:ahLst/>
            <a:cxnLst/>
            <a:rect l="l" t="t" r="r" b="b"/>
            <a:pathLst>
              <a:path w="12189460" h="762000">
                <a:moveTo>
                  <a:pt x="0" y="762000"/>
                </a:moveTo>
                <a:lnTo>
                  <a:pt x="12188952" y="762000"/>
                </a:lnTo>
                <a:lnTo>
                  <a:pt x="12188952" y="0"/>
                </a:lnTo>
                <a:lnTo>
                  <a:pt x="0" y="0"/>
                </a:lnTo>
                <a:lnTo>
                  <a:pt x="0" y="762000"/>
                </a:lnTo>
                <a:close/>
              </a:path>
            </a:pathLst>
          </a:custGeom>
          <a:solidFill>
            <a:srgbClr val="404040"/>
          </a:solidFill>
        </p:spPr>
        <p:txBody>
          <a:bodyPr wrap="square" lIns="0" tIns="0" rIns="0" bIns="0" rtlCol="0"/>
          <a:lstStyle/>
          <a:p>
            <a:endParaRPr/>
          </a:p>
        </p:txBody>
      </p:sp>
      <p:sp>
        <p:nvSpPr>
          <p:cNvPr id="10" name="object 10"/>
          <p:cNvSpPr txBox="1">
            <a:spLocks noGrp="1"/>
          </p:cNvSpPr>
          <p:nvPr>
            <p:ph type="title"/>
          </p:nvPr>
        </p:nvSpPr>
        <p:spPr>
          <a:xfrm>
            <a:off x="4178046" y="711"/>
            <a:ext cx="5575554" cy="635000"/>
          </a:xfrm>
          <a:prstGeom prst="rect">
            <a:avLst/>
          </a:prstGeom>
        </p:spPr>
        <p:txBody>
          <a:bodyPr vert="horz" wrap="square" lIns="0" tIns="12065" rIns="0" bIns="0" rtlCol="0">
            <a:spAutoFit/>
          </a:bodyPr>
          <a:lstStyle/>
          <a:p>
            <a:pPr marL="12700">
              <a:lnSpc>
                <a:spcPct val="100000"/>
              </a:lnSpc>
              <a:spcBef>
                <a:spcPts val="95"/>
              </a:spcBef>
            </a:pPr>
            <a:r>
              <a:rPr spc="-175" dirty="0"/>
              <a:t>Diversion </a:t>
            </a:r>
            <a:r>
              <a:rPr spc="-10" dirty="0"/>
              <a:t>of</a:t>
            </a:r>
            <a:r>
              <a:rPr spc="-310" dirty="0"/>
              <a:t> </a:t>
            </a:r>
            <a:r>
              <a:rPr spc="-290" dirty="0" smtClean="0"/>
              <a:t>Funds</a:t>
            </a:r>
            <a:r>
              <a:rPr lang="en-IN" spc="-290" dirty="0" smtClean="0"/>
              <a:t> 2 / 4 </a:t>
            </a:r>
            <a:endParaRPr spc="-290" dirty="0"/>
          </a:p>
        </p:txBody>
      </p:sp>
      <p:sp>
        <p:nvSpPr>
          <p:cNvPr id="11" name="object 11"/>
          <p:cNvSpPr/>
          <p:nvPr/>
        </p:nvSpPr>
        <p:spPr>
          <a:xfrm>
            <a:off x="872403" y="3419643"/>
            <a:ext cx="2243173" cy="2463092"/>
          </a:xfrm>
          <a:prstGeom prst="rect">
            <a:avLst/>
          </a:prstGeom>
          <a:blipFill>
            <a:blip r:embed="rId2" cstate="print"/>
            <a:stretch>
              <a:fillRect/>
            </a:stretch>
          </a:blipFill>
        </p:spPr>
        <p:txBody>
          <a:bodyPr wrap="square" lIns="0" tIns="0" rIns="0" bIns="0" rtlCol="0"/>
          <a:lstStyle/>
          <a:p>
            <a:endParaRPr/>
          </a:p>
        </p:txBody>
      </p:sp>
      <p:sp>
        <p:nvSpPr>
          <p:cNvPr id="12" name="Date Placeholder 11"/>
          <p:cNvSpPr>
            <a:spLocks noGrp="1"/>
          </p:cNvSpPr>
          <p:nvPr>
            <p:ph type="dt" sz="half" idx="6"/>
          </p:nvPr>
        </p:nvSpPr>
        <p:spPr/>
        <p:txBody>
          <a:bodyPr/>
          <a:lstStyle/>
          <a:p>
            <a:r>
              <a:rPr lang="en-US" smtClean="0"/>
              <a:t>01/04/2018 DOON</a:t>
            </a:r>
            <a:endParaRPr lang="en-US"/>
          </a:p>
        </p:txBody>
      </p:sp>
      <p:sp>
        <p:nvSpPr>
          <p:cNvPr id="13" name="Footer Placeholder 12"/>
          <p:cNvSpPr>
            <a:spLocks noGrp="1"/>
          </p:cNvSpPr>
          <p:nvPr>
            <p:ph type="ftr" sz="quarter" idx="5"/>
          </p:nvPr>
        </p:nvSpPr>
        <p:spPr/>
        <p:txBody>
          <a:bodyPr/>
          <a:lstStyle/>
          <a:p>
            <a:r>
              <a:rPr lang="en-IN" smtClean="0"/>
              <a:t>CA Amresh Overview of Bank Audits 18</a:t>
            </a:r>
            <a:endParaRPr lang="en-IN"/>
          </a:p>
        </p:txBody>
      </p:sp>
      <p:sp>
        <p:nvSpPr>
          <p:cNvPr id="14" name="Slide Number Placeholder 13"/>
          <p:cNvSpPr>
            <a:spLocks noGrp="1"/>
          </p:cNvSpPr>
          <p:nvPr>
            <p:ph type="sldNum" sz="quarter" idx="7"/>
          </p:nvPr>
        </p:nvSpPr>
        <p:spPr/>
        <p:txBody>
          <a:bodyPr/>
          <a:lstStyle/>
          <a:p>
            <a:fld id="{B6F15528-21DE-4FAA-801E-634DDDAF4B2B}" type="slidenum">
              <a:rPr lang="en-IN" smtClean="0"/>
              <a:pPr/>
              <a:t>51</a:t>
            </a:fld>
            <a:endParaRPr lang="en-IN"/>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49752" y="1126236"/>
            <a:ext cx="7893050" cy="4993005"/>
          </a:xfrm>
          <a:custGeom>
            <a:avLst/>
            <a:gdLst/>
            <a:ahLst/>
            <a:cxnLst/>
            <a:rect l="l" t="t" r="r" b="b"/>
            <a:pathLst>
              <a:path w="7893050" h="4993005">
                <a:moveTo>
                  <a:pt x="7060692" y="0"/>
                </a:moveTo>
                <a:lnTo>
                  <a:pt x="0" y="0"/>
                </a:lnTo>
                <a:lnTo>
                  <a:pt x="0" y="4992624"/>
                </a:lnTo>
                <a:lnTo>
                  <a:pt x="7060692" y="4992624"/>
                </a:lnTo>
                <a:lnTo>
                  <a:pt x="7109589" y="4991211"/>
                </a:lnTo>
                <a:lnTo>
                  <a:pt x="7157743" y="4987025"/>
                </a:lnTo>
                <a:lnTo>
                  <a:pt x="7205073" y="4980144"/>
                </a:lnTo>
                <a:lnTo>
                  <a:pt x="7251503" y="4970647"/>
                </a:lnTo>
                <a:lnTo>
                  <a:pt x="7296953" y="4958610"/>
                </a:lnTo>
                <a:lnTo>
                  <a:pt x="7341348" y="4944112"/>
                </a:lnTo>
                <a:lnTo>
                  <a:pt x="7384607" y="4927231"/>
                </a:lnTo>
                <a:lnTo>
                  <a:pt x="7426654" y="4908046"/>
                </a:lnTo>
                <a:lnTo>
                  <a:pt x="7467410" y="4886634"/>
                </a:lnTo>
                <a:lnTo>
                  <a:pt x="7506797" y="4863073"/>
                </a:lnTo>
                <a:lnTo>
                  <a:pt x="7544737" y="4837441"/>
                </a:lnTo>
                <a:lnTo>
                  <a:pt x="7581153" y="4809817"/>
                </a:lnTo>
                <a:lnTo>
                  <a:pt x="7615966" y="4780278"/>
                </a:lnTo>
                <a:lnTo>
                  <a:pt x="7649098" y="4748903"/>
                </a:lnTo>
                <a:lnTo>
                  <a:pt x="7680472" y="4715769"/>
                </a:lnTo>
                <a:lnTo>
                  <a:pt x="7710009" y="4680954"/>
                </a:lnTo>
                <a:lnTo>
                  <a:pt x="7737631" y="4644538"/>
                </a:lnTo>
                <a:lnTo>
                  <a:pt x="7763260" y="4606597"/>
                </a:lnTo>
                <a:lnTo>
                  <a:pt x="7786819" y="4567209"/>
                </a:lnTo>
                <a:lnTo>
                  <a:pt x="7808229" y="4526454"/>
                </a:lnTo>
                <a:lnTo>
                  <a:pt x="7827412" y="4484408"/>
                </a:lnTo>
                <a:lnTo>
                  <a:pt x="7844291" y="4441150"/>
                </a:lnTo>
                <a:lnTo>
                  <a:pt x="7858787" y="4396758"/>
                </a:lnTo>
                <a:lnTo>
                  <a:pt x="7870822" y="4351311"/>
                </a:lnTo>
                <a:lnTo>
                  <a:pt x="7880318" y="4304885"/>
                </a:lnTo>
                <a:lnTo>
                  <a:pt x="7887198" y="4257559"/>
                </a:lnTo>
                <a:lnTo>
                  <a:pt x="7891383" y="4209411"/>
                </a:lnTo>
                <a:lnTo>
                  <a:pt x="7892796" y="4160520"/>
                </a:lnTo>
                <a:lnTo>
                  <a:pt x="7892796" y="832103"/>
                </a:lnTo>
                <a:lnTo>
                  <a:pt x="7891383" y="783206"/>
                </a:lnTo>
                <a:lnTo>
                  <a:pt x="7887198" y="735052"/>
                </a:lnTo>
                <a:lnTo>
                  <a:pt x="7880318" y="687722"/>
                </a:lnTo>
                <a:lnTo>
                  <a:pt x="7870822" y="641292"/>
                </a:lnTo>
                <a:lnTo>
                  <a:pt x="7858787" y="595842"/>
                </a:lnTo>
                <a:lnTo>
                  <a:pt x="7844291" y="551447"/>
                </a:lnTo>
                <a:lnTo>
                  <a:pt x="7827412" y="508188"/>
                </a:lnTo>
                <a:lnTo>
                  <a:pt x="7808229" y="466141"/>
                </a:lnTo>
                <a:lnTo>
                  <a:pt x="7786819" y="425385"/>
                </a:lnTo>
                <a:lnTo>
                  <a:pt x="7763260" y="385998"/>
                </a:lnTo>
                <a:lnTo>
                  <a:pt x="7737631" y="348058"/>
                </a:lnTo>
                <a:lnTo>
                  <a:pt x="7710009" y="311642"/>
                </a:lnTo>
                <a:lnTo>
                  <a:pt x="7680472" y="276829"/>
                </a:lnTo>
                <a:lnTo>
                  <a:pt x="7649098" y="243697"/>
                </a:lnTo>
                <a:lnTo>
                  <a:pt x="7615966" y="212323"/>
                </a:lnTo>
                <a:lnTo>
                  <a:pt x="7581153" y="182786"/>
                </a:lnTo>
                <a:lnTo>
                  <a:pt x="7544737" y="155164"/>
                </a:lnTo>
                <a:lnTo>
                  <a:pt x="7506797" y="129535"/>
                </a:lnTo>
                <a:lnTo>
                  <a:pt x="7467410" y="105976"/>
                </a:lnTo>
                <a:lnTo>
                  <a:pt x="7426654" y="84566"/>
                </a:lnTo>
                <a:lnTo>
                  <a:pt x="7384607" y="65383"/>
                </a:lnTo>
                <a:lnTo>
                  <a:pt x="7341348" y="48504"/>
                </a:lnTo>
                <a:lnTo>
                  <a:pt x="7296953" y="34008"/>
                </a:lnTo>
                <a:lnTo>
                  <a:pt x="7251503" y="21973"/>
                </a:lnTo>
                <a:lnTo>
                  <a:pt x="7205073" y="12477"/>
                </a:lnTo>
                <a:lnTo>
                  <a:pt x="7157743" y="5597"/>
                </a:lnTo>
                <a:lnTo>
                  <a:pt x="7109589" y="1412"/>
                </a:lnTo>
                <a:lnTo>
                  <a:pt x="7060692" y="0"/>
                </a:lnTo>
                <a:close/>
              </a:path>
            </a:pathLst>
          </a:custGeom>
          <a:solidFill>
            <a:srgbClr val="FFE8CA">
              <a:alpha val="90194"/>
            </a:srgbClr>
          </a:solidFill>
        </p:spPr>
        <p:txBody>
          <a:bodyPr wrap="square" lIns="0" tIns="0" rIns="0" bIns="0" rtlCol="0"/>
          <a:lstStyle/>
          <a:p>
            <a:endParaRPr/>
          </a:p>
        </p:txBody>
      </p:sp>
      <p:sp>
        <p:nvSpPr>
          <p:cNvPr id="3" name="object 3"/>
          <p:cNvSpPr/>
          <p:nvPr/>
        </p:nvSpPr>
        <p:spPr>
          <a:xfrm>
            <a:off x="3349752" y="1126236"/>
            <a:ext cx="7893050" cy="4993005"/>
          </a:xfrm>
          <a:custGeom>
            <a:avLst/>
            <a:gdLst/>
            <a:ahLst/>
            <a:cxnLst/>
            <a:rect l="l" t="t" r="r" b="b"/>
            <a:pathLst>
              <a:path w="7893050" h="4993005">
                <a:moveTo>
                  <a:pt x="7892796" y="832103"/>
                </a:moveTo>
                <a:lnTo>
                  <a:pt x="7892796" y="4160520"/>
                </a:lnTo>
                <a:lnTo>
                  <a:pt x="7891383" y="4209411"/>
                </a:lnTo>
                <a:lnTo>
                  <a:pt x="7887198" y="4257559"/>
                </a:lnTo>
                <a:lnTo>
                  <a:pt x="7880318" y="4304885"/>
                </a:lnTo>
                <a:lnTo>
                  <a:pt x="7870822" y="4351311"/>
                </a:lnTo>
                <a:lnTo>
                  <a:pt x="7858787" y="4396758"/>
                </a:lnTo>
                <a:lnTo>
                  <a:pt x="7844291" y="4441150"/>
                </a:lnTo>
                <a:lnTo>
                  <a:pt x="7827412" y="4484408"/>
                </a:lnTo>
                <a:lnTo>
                  <a:pt x="7808229" y="4526454"/>
                </a:lnTo>
                <a:lnTo>
                  <a:pt x="7786819" y="4567209"/>
                </a:lnTo>
                <a:lnTo>
                  <a:pt x="7763260" y="4606597"/>
                </a:lnTo>
                <a:lnTo>
                  <a:pt x="7737631" y="4644538"/>
                </a:lnTo>
                <a:lnTo>
                  <a:pt x="7710009" y="4680954"/>
                </a:lnTo>
                <a:lnTo>
                  <a:pt x="7680472" y="4715769"/>
                </a:lnTo>
                <a:lnTo>
                  <a:pt x="7649098" y="4748903"/>
                </a:lnTo>
                <a:lnTo>
                  <a:pt x="7615966" y="4780278"/>
                </a:lnTo>
                <a:lnTo>
                  <a:pt x="7581153" y="4809817"/>
                </a:lnTo>
                <a:lnTo>
                  <a:pt x="7544737" y="4837441"/>
                </a:lnTo>
                <a:lnTo>
                  <a:pt x="7506797" y="4863073"/>
                </a:lnTo>
                <a:lnTo>
                  <a:pt x="7467410" y="4886634"/>
                </a:lnTo>
                <a:lnTo>
                  <a:pt x="7426654" y="4908046"/>
                </a:lnTo>
                <a:lnTo>
                  <a:pt x="7384607" y="4927231"/>
                </a:lnTo>
                <a:lnTo>
                  <a:pt x="7341348" y="4944112"/>
                </a:lnTo>
                <a:lnTo>
                  <a:pt x="7296953" y="4958610"/>
                </a:lnTo>
                <a:lnTo>
                  <a:pt x="7251503" y="4970647"/>
                </a:lnTo>
                <a:lnTo>
                  <a:pt x="7205073" y="4980144"/>
                </a:lnTo>
                <a:lnTo>
                  <a:pt x="7157743" y="4987025"/>
                </a:lnTo>
                <a:lnTo>
                  <a:pt x="7109589" y="4991211"/>
                </a:lnTo>
                <a:lnTo>
                  <a:pt x="7060692" y="4992624"/>
                </a:lnTo>
                <a:lnTo>
                  <a:pt x="0" y="4992624"/>
                </a:lnTo>
                <a:lnTo>
                  <a:pt x="0" y="0"/>
                </a:lnTo>
                <a:lnTo>
                  <a:pt x="7060692" y="0"/>
                </a:lnTo>
                <a:lnTo>
                  <a:pt x="7109589" y="1412"/>
                </a:lnTo>
                <a:lnTo>
                  <a:pt x="7157743" y="5597"/>
                </a:lnTo>
                <a:lnTo>
                  <a:pt x="7205073" y="12477"/>
                </a:lnTo>
                <a:lnTo>
                  <a:pt x="7251503" y="21973"/>
                </a:lnTo>
                <a:lnTo>
                  <a:pt x="7296953" y="34008"/>
                </a:lnTo>
                <a:lnTo>
                  <a:pt x="7341348" y="48504"/>
                </a:lnTo>
                <a:lnTo>
                  <a:pt x="7384607" y="65383"/>
                </a:lnTo>
                <a:lnTo>
                  <a:pt x="7426654" y="84566"/>
                </a:lnTo>
                <a:lnTo>
                  <a:pt x="7467410" y="105976"/>
                </a:lnTo>
                <a:lnTo>
                  <a:pt x="7506797" y="129535"/>
                </a:lnTo>
                <a:lnTo>
                  <a:pt x="7544737" y="155164"/>
                </a:lnTo>
                <a:lnTo>
                  <a:pt x="7581153" y="182786"/>
                </a:lnTo>
                <a:lnTo>
                  <a:pt x="7615966" y="212323"/>
                </a:lnTo>
                <a:lnTo>
                  <a:pt x="7649098" y="243697"/>
                </a:lnTo>
                <a:lnTo>
                  <a:pt x="7680472" y="276829"/>
                </a:lnTo>
                <a:lnTo>
                  <a:pt x="7710009" y="311642"/>
                </a:lnTo>
                <a:lnTo>
                  <a:pt x="7737631" y="348058"/>
                </a:lnTo>
                <a:lnTo>
                  <a:pt x="7763260" y="385998"/>
                </a:lnTo>
                <a:lnTo>
                  <a:pt x="7786819" y="425385"/>
                </a:lnTo>
                <a:lnTo>
                  <a:pt x="7808229" y="466141"/>
                </a:lnTo>
                <a:lnTo>
                  <a:pt x="7827412" y="508188"/>
                </a:lnTo>
                <a:lnTo>
                  <a:pt x="7844291" y="551447"/>
                </a:lnTo>
                <a:lnTo>
                  <a:pt x="7858787" y="595842"/>
                </a:lnTo>
                <a:lnTo>
                  <a:pt x="7870822" y="641292"/>
                </a:lnTo>
                <a:lnTo>
                  <a:pt x="7880318" y="687722"/>
                </a:lnTo>
                <a:lnTo>
                  <a:pt x="7887198" y="735052"/>
                </a:lnTo>
                <a:lnTo>
                  <a:pt x="7891383" y="783206"/>
                </a:lnTo>
                <a:lnTo>
                  <a:pt x="7892796" y="832103"/>
                </a:lnTo>
                <a:close/>
              </a:path>
            </a:pathLst>
          </a:custGeom>
          <a:ln w="12192">
            <a:solidFill>
              <a:srgbClr val="FFE8CA"/>
            </a:solidFill>
          </a:ln>
        </p:spPr>
        <p:txBody>
          <a:bodyPr wrap="square" lIns="0" tIns="0" rIns="0" bIns="0" rtlCol="0"/>
          <a:lstStyle/>
          <a:p>
            <a:endParaRPr/>
          </a:p>
        </p:txBody>
      </p:sp>
      <p:sp>
        <p:nvSpPr>
          <p:cNvPr id="4" name="object 4"/>
          <p:cNvSpPr txBox="1"/>
          <p:nvPr/>
        </p:nvSpPr>
        <p:spPr>
          <a:xfrm>
            <a:off x="3585717" y="1720087"/>
            <a:ext cx="6771005" cy="1141095"/>
          </a:xfrm>
          <a:prstGeom prst="rect">
            <a:avLst/>
          </a:prstGeom>
        </p:spPr>
        <p:txBody>
          <a:bodyPr vert="horz" wrap="square" lIns="0" tIns="36830" rIns="0" bIns="0" rtlCol="0">
            <a:spAutoFit/>
          </a:bodyPr>
          <a:lstStyle/>
          <a:p>
            <a:pPr marL="12700">
              <a:lnSpc>
                <a:spcPct val="100000"/>
              </a:lnSpc>
              <a:spcBef>
                <a:spcPts val="290"/>
              </a:spcBef>
            </a:pPr>
            <a:r>
              <a:rPr sz="2400" b="1" spc="-125" dirty="0">
                <a:latin typeface="Trebuchet MS"/>
                <a:cs typeface="Trebuchet MS"/>
              </a:rPr>
              <a:t>Risk</a:t>
            </a:r>
            <a:endParaRPr sz="2400">
              <a:latin typeface="Trebuchet MS"/>
              <a:cs typeface="Trebuchet MS"/>
            </a:endParaRPr>
          </a:p>
          <a:p>
            <a:pPr marL="241300" marR="5080" indent="-228600">
              <a:lnSpc>
                <a:spcPts val="2640"/>
              </a:lnSpc>
              <a:spcBef>
                <a:spcPts val="480"/>
              </a:spcBef>
              <a:buChar char="•"/>
              <a:tabLst>
                <a:tab pos="241300" algn="l"/>
              </a:tabLst>
            </a:pPr>
            <a:r>
              <a:rPr sz="2400" spc="-130" dirty="0">
                <a:latin typeface="Arial"/>
                <a:cs typeface="Arial"/>
              </a:rPr>
              <a:t>High </a:t>
            </a:r>
            <a:r>
              <a:rPr sz="2400" spc="-110" dirty="0">
                <a:latin typeface="Arial"/>
                <a:cs typeface="Arial"/>
              </a:rPr>
              <a:t>value</a:t>
            </a:r>
            <a:r>
              <a:rPr sz="2400" spc="-125" dirty="0">
                <a:latin typeface="Arial"/>
                <a:cs typeface="Arial"/>
              </a:rPr>
              <a:t> </a:t>
            </a:r>
            <a:r>
              <a:rPr sz="2400" spc="-90" dirty="0">
                <a:latin typeface="Arial"/>
                <a:cs typeface="Arial"/>
              </a:rPr>
              <a:t>transfers</a:t>
            </a:r>
            <a:r>
              <a:rPr sz="2400" spc="-150" dirty="0">
                <a:latin typeface="Arial"/>
                <a:cs typeface="Arial"/>
              </a:rPr>
              <a:t> </a:t>
            </a:r>
            <a:r>
              <a:rPr sz="2400" spc="-5" dirty="0">
                <a:latin typeface="Arial"/>
                <a:cs typeface="Arial"/>
              </a:rPr>
              <a:t>of</a:t>
            </a:r>
            <a:r>
              <a:rPr sz="2400" spc="-130" dirty="0">
                <a:latin typeface="Arial"/>
                <a:cs typeface="Arial"/>
              </a:rPr>
              <a:t> </a:t>
            </a:r>
            <a:r>
              <a:rPr sz="2400" spc="-90" dirty="0">
                <a:latin typeface="Arial"/>
                <a:cs typeface="Arial"/>
              </a:rPr>
              <a:t>funds</a:t>
            </a:r>
            <a:r>
              <a:rPr sz="2400" spc="-135" dirty="0">
                <a:latin typeface="Arial"/>
                <a:cs typeface="Arial"/>
              </a:rPr>
              <a:t> </a:t>
            </a:r>
            <a:r>
              <a:rPr sz="2400" spc="-10" dirty="0">
                <a:latin typeface="Arial"/>
                <a:cs typeface="Arial"/>
              </a:rPr>
              <a:t>for</a:t>
            </a:r>
            <a:r>
              <a:rPr sz="2400" spc="-125" dirty="0">
                <a:latin typeface="Arial"/>
                <a:cs typeface="Arial"/>
              </a:rPr>
              <a:t> </a:t>
            </a:r>
            <a:r>
              <a:rPr sz="2400" spc="-30" dirty="0">
                <a:latin typeface="Arial"/>
                <a:cs typeface="Arial"/>
              </a:rPr>
              <a:t>other</a:t>
            </a:r>
            <a:r>
              <a:rPr sz="2400" spc="-135" dirty="0">
                <a:latin typeface="Arial"/>
                <a:cs typeface="Arial"/>
              </a:rPr>
              <a:t> </a:t>
            </a:r>
            <a:r>
              <a:rPr sz="2400" spc="-50" dirty="0">
                <a:latin typeface="Arial"/>
                <a:cs typeface="Arial"/>
              </a:rPr>
              <a:t>than</a:t>
            </a:r>
            <a:r>
              <a:rPr sz="2400" spc="-125" dirty="0">
                <a:latin typeface="Arial"/>
                <a:cs typeface="Arial"/>
              </a:rPr>
              <a:t> </a:t>
            </a:r>
            <a:r>
              <a:rPr sz="2400" spc="-60" dirty="0">
                <a:latin typeface="Arial"/>
                <a:cs typeface="Arial"/>
              </a:rPr>
              <a:t>intended  </a:t>
            </a:r>
            <a:r>
              <a:rPr sz="2400" spc="-100" dirty="0">
                <a:latin typeface="Arial"/>
                <a:cs typeface="Arial"/>
              </a:rPr>
              <a:t>purpose</a:t>
            </a:r>
            <a:endParaRPr sz="2400">
              <a:latin typeface="Arial"/>
              <a:cs typeface="Arial"/>
            </a:endParaRPr>
          </a:p>
        </p:txBody>
      </p:sp>
      <p:sp>
        <p:nvSpPr>
          <p:cNvPr id="5" name="object 5"/>
          <p:cNvSpPr txBox="1"/>
          <p:nvPr/>
        </p:nvSpPr>
        <p:spPr>
          <a:xfrm>
            <a:off x="3585717" y="3618050"/>
            <a:ext cx="7011670" cy="1811655"/>
          </a:xfrm>
          <a:prstGeom prst="rect">
            <a:avLst/>
          </a:prstGeom>
        </p:spPr>
        <p:txBody>
          <a:bodyPr vert="horz" wrap="square" lIns="0" tIns="36830" rIns="0" bIns="0" rtlCol="0">
            <a:spAutoFit/>
          </a:bodyPr>
          <a:lstStyle/>
          <a:p>
            <a:pPr marL="12700">
              <a:lnSpc>
                <a:spcPct val="100000"/>
              </a:lnSpc>
              <a:spcBef>
                <a:spcPts val="290"/>
              </a:spcBef>
            </a:pPr>
            <a:r>
              <a:rPr sz="2400" b="1" spc="-114" dirty="0">
                <a:latin typeface="Trebuchet MS"/>
                <a:cs typeface="Trebuchet MS"/>
              </a:rPr>
              <a:t>Audit</a:t>
            </a:r>
            <a:endParaRPr sz="2400">
              <a:latin typeface="Trebuchet MS"/>
              <a:cs typeface="Trebuchet MS"/>
            </a:endParaRPr>
          </a:p>
          <a:p>
            <a:pPr marL="241300" marR="5080" indent="-228600">
              <a:lnSpc>
                <a:spcPct val="91700"/>
              </a:lnSpc>
              <a:spcBef>
                <a:spcPts val="430"/>
              </a:spcBef>
              <a:buChar char="•"/>
              <a:tabLst>
                <a:tab pos="241300" algn="l"/>
              </a:tabLst>
            </a:pPr>
            <a:r>
              <a:rPr sz="2400" spc="-85" dirty="0">
                <a:latin typeface="Arial"/>
                <a:cs typeface="Arial"/>
              </a:rPr>
              <a:t>Obtain</a:t>
            </a:r>
            <a:r>
              <a:rPr sz="2400" spc="-125" dirty="0">
                <a:latin typeface="Arial"/>
                <a:cs typeface="Arial"/>
              </a:rPr>
              <a:t> </a:t>
            </a:r>
            <a:r>
              <a:rPr sz="2400" spc="-25" dirty="0">
                <a:latin typeface="Arial"/>
                <a:cs typeface="Arial"/>
              </a:rPr>
              <a:t>the</a:t>
            </a:r>
            <a:r>
              <a:rPr sz="2400" spc="-125" dirty="0">
                <a:latin typeface="Arial"/>
                <a:cs typeface="Arial"/>
              </a:rPr>
              <a:t> </a:t>
            </a:r>
            <a:r>
              <a:rPr sz="2400" spc="-420" dirty="0">
                <a:latin typeface="Arial"/>
                <a:cs typeface="Arial"/>
              </a:rPr>
              <a:t>STR</a:t>
            </a:r>
            <a:r>
              <a:rPr sz="2400" spc="-380" dirty="0">
                <a:latin typeface="Arial"/>
                <a:cs typeface="Arial"/>
              </a:rPr>
              <a:t> </a:t>
            </a:r>
            <a:r>
              <a:rPr sz="2400" spc="-20" dirty="0">
                <a:latin typeface="Arial"/>
                <a:cs typeface="Arial"/>
              </a:rPr>
              <a:t>report</a:t>
            </a:r>
            <a:r>
              <a:rPr sz="2400" spc="-125" dirty="0">
                <a:latin typeface="Arial"/>
                <a:cs typeface="Arial"/>
              </a:rPr>
              <a:t> </a:t>
            </a:r>
            <a:r>
              <a:rPr sz="2400" spc="-110" dirty="0">
                <a:latin typeface="Arial"/>
                <a:cs typeface="Arial"/>
              </a:rPr>
              <a:t>and</a:t>
            </a:r>
            <a:r>
              <a:rPr sz="2400" spc="-135" dirty="0">
                <a:latin typeface="Arial"/>
                <a:cs typeface="Arial"/>
              </a:rPr>
              <a:t> </a:t>
            </a:r>
            <a:r>
              <a:rPr sz="2400" spc="-70" dirty="0">
                <a:latin typeface="Arial"/>
                <a:cs typeface="Arial"/>
              </a:rPr>
              <a:t>review</a:t>
            </a:r>
            <a:r>
              <a:rPr sz="2400" spc="-120" dirty="0">
                <a:latin typeface="Arial"/>
                <a:cs typeface="Arial"/>
              </a:rPr>
              <a:t> </a:t>
            </a:r>
            <a:r>
              <a:rPr sz="2400" spc="-25" dirty="0">
                <a:latin typeface="Arial"/>
                <a:cs typeface="Arial"/>
              </a:rPr>
              <a:t>the</a:t>
            </a:r>
            <a:r>
              <a:rPr sz="2400" spc="-145" dirty="0">
                <a:latin typeface="Arial"/>
                <a:cs typeface="Arial"/>
              </a:rPr>
              <a:t> </a:t>
            </a:r>
            <a:r>
              <a:rPr sz="2400" spc="-90" dirty="0">
                <a:latin typeface="Arial"/>
                <a:cs typeface="Arial"/>
              </a:rPr>
              <a:t>receiver</a:t>
            </a:r>
            <a:r>
              <a:rPr sz="2400" spc="-135" dirty="0">
                <a:latin typeface="Arial"/>
                <a:cs typeface="Arial"/>
              </a:rPr>
              <a:t> </a:t>
            </a:r>
            <a:r>
              <a:rPr sz="2400" spc="-5" dirty="0">
                <a:latin typeface="Arial"/>
                <a:cs typeface="Arial"/>
              </a:rPr>
              <a:t>of</a:t>
            </a:r>
            <a:r>
              <a:rPr sz="2400" spc="-140" dirty="0">
                <a:latin typeface="Arial"/>
                <a:cs typeface="Arial"/>
              </a:rPr>
              <a:t> </a:t>
            </a:r>
            <a:r>
              <a:rPr sz="2400" spc="-90" dirty="0">
                <a:latin typeface="Arial"/>
                <a:cs typeface="Arial"/>
              </a:rPr>
              <a:t>funds  </a:t>
            </a:r>
            <a:r>
              <a:rPr sz="2400" spc="-114" dirty="0">
                <a:latin typeface="Arial"/>
                <a:cs typeface="Arial"/>
              </a:rPr>
              <a:t>and </a:t>
            </a:r>
            <a:r>
              <a:rPr sz="2400" spc="-30" dirty="0">
                <a:latin typeface="Arial"/>
                <a:cs typeface="Arial"/>
              </a:rPr>
              <a:t>the </a:t>
            </a:r>
            <a:r>
              <a:rPr sz="2400" spc="-100" dirty="0">
                <a:latin typeface="Arial"/>
                <a:cs typeface="Arial"/>
              </a:rPr>
              <a:t>purpose </a:t>
            </a:r>
            <a:r>
              <a:rPr sz="2400" spc="-10" dirty="0">
                <a:latin typeface="Arial"/>
                <a:cs typeface="Arial"/>
              </a:rPr>
              <a:t>for </a:t>
            </a:r>
            <a:r>
              <a:rPr sz="2400" spc="-70" dirty="0">
                <a:latin typeface="Arial"/>
                <a:cs typeface="Arial"/>
              </a:rPr>
              <a:t>which </a:t>
            </a:r>
            <a:r>
              <a:rPr sz="2400" spc="-30" dirty="0">
                <a:latin typeface="Arial"/>
                <a:cs typeface="Arial"/>
              </a:rPr>
              <a:t>the </a:t>
            </a:r>
            <a:r>
              <a:rPr sz="2400" spc="-45" dirty="0">
                <a:latin typeface="Arial"/>
                <a:cs typeface="Arial"/>
              </a:rPr>
              <a:t>fund </a:t>
            </a:r>
            <a:r>
              <a:rPr sz="2400" spc="-125" dirty="0">
                <a:latin typeface="Arial"/>
                <a:cs typeface="Arial"/>
              </a:rPr>
              <a:t>is </a:t>
            </a:r>
            <a:r>
              <a:rPr sz="2400" spc="-70" dirty="0">
                <a:latin typeface="Arial"/>
                <a:cs typeface="Arial"/>
              </a:rPr>
              <a:t>transferred </a:t>
            </a:r>
            <a:r>
              <a:rPr sz="2400" spc="-114" dirty="0">
                <a:latin typeface="Arial"/>
                <a:cs typeface="Arial"/>
              </a:rPr>
              <a:t>and  </a:t>
            </a:r>
            <a:r>
              <a:rPr sz="2400" spc="-45" dirty="0">
                <a:latin typeface="Arial"/>
                <a:cs typeface="Arial"/>
              </a:rPr>
              <a:t>whether </a:t>
            </a:r>
            <a:r>
              <a:rPr sz="2400" spc="-30" dirty="0">
                <a:latin typeface="Arial"/>
                <a:cs typeface="Arial"/>
              </a:rPr>
              <a:t>the </a:t>
            </a:r>
            <a:r>
              <a:rPr sz="2400" spc="-175" dirty="0">
                <a:latin typeface="Arial"/>
                <a:cs typeface="Arial"/>
              </a:rPr>
              <a:t>same </a:t>
            </a:r>
            <a:r>
              <a:rPr sz="2400" spc="-125" dirty="0">
                <a:latin typeface="Arial"/>
                <a:cs typeface="Arial"/>
              </a:rPr>
              <a:t>is </a:t>
            </a:r>
            <a:r>
              <a:rPr sz="2400" spc="-145" dirty="0">
                <a:latin typeface="Arial"/>
                <a:cs typeface="Arial"/>
              </a:rPr>
              <a:t>backed </a:t>
            </a:r>
            <a:r>
              <a:rPr sz="2400" spc="-105" dirty="0">
                <a:latin typeface="Arial"/>
                <a:cs typeface="Arial"/>
              </a:rPr>
              <a:t>by </a:t>
            </a:r>
            <a:r>
              <a:rPr sz="2400" spc="-80" dirty="0">
                <a:latin typeface="Arial"/>
                <a:cs typeface="Arial"/>
              </a:rPr>
              <a:t>valid </a:t>
            </a:r>
            <a:r>
              <a:rPr sz="2400" spc="-114" dirty="0">
                <a:latin typeface="Arial"/>
                <a:cs typeface="Arial"/>
              </a:rPr>
              <a:t>agreements </a:t>
            </a:r>
            <a:r>
              <a:rPr sz="2400" spc="260" dirty="0">
                <a:latin typeface="Arial"/>
                <a:cs typeface="Arial"/>
              </a:rPr>
              <a:t>/  </a:t>
            </a:r>
            <a:r>
              <a:rPr sz="2400" spc="-85" dirty="0">
                <a:latin typeface="Arial"/>
                <a:cs typeface="Arial"/>
              </a:rPr>
              <a:t>contracts </a:t>
            </a:r>
            <a:r>
              <a:rPr sz="2400" spc="260" dirty="0">
                <a:latin typeface="Arial"/>
                <a:cs typeface="Arial"/>
              </a:rPr>
              <a:t>/</a:t>
            </a:r>
            <a:r>
              <a:rPr sz="2400" spc="-195" dirty="0">
                <a:latin typeface="Arial"/>
                <a:cs typeface="Arial"/>
              </a:rPr>
              <a:t> </a:t>
            </a:r>
            <a:r>
              <a:rPr sz="2400" spc="-114" dirty="0">
                <a:latin typeface="Arial"/>
                <a:cs typeface="Arial"/>
              </a:rPr>
              <a:t>invoices </a:t>
            </a:r>
            <a:r>
              <a:rPr sz="2400" spc="-75" dirty="0">
                <a:latin typeface="Arial"/>
                <a:cs typeface="Arial"/>
              </a:rPr>
              <a:t>etc</a:t>
            </a:r>
            <a:endParaRPr sz="2400">
              <a:latin typeface="Arial"/>
              <a:cs typeface="Arial"/>
            </a:endParaRPr>
          </a:p>
        </p:txBody>
      </p:sp>
      <p:sp>
        <p:nvSpPr>
          <p:cNvPr id="6" name="object 6"/>
          <p:cNvSpPr/>
          <p:nvPr/>
        </p:nvSpPr>
        <p:spPr>
          <a:xfrm>
            <a:off x="713231" y="1124711"/>
            <a:ext cx="2635250" cy="1454150"/>
          </a:xfrm>
          <a:custGeom>
            <a:avLst/>
            <a:gdLst/>
            <a:ahLst/>
            <a:cxnLst/>
            <a:rect l="l" t="t" r="r" b="b"/>
            <a:pathLst>
              <a:path w="2635250" h="1454150">
                <a:moveTo>
                  <a:pt x="2392680" y="0"/>
                </a:moveTo>
                <a:lnTo>
                  <a:pt x="242315" y="0"/>
                </a:lnTo>
                <a:lnTo>
                  <a:pt x="193483" y="4921"/>
                </a:lnTo>
                <a:lnTo>
                  <a:pt x="147998" y="19038"/>
                </a:lnTo>
                <a:lnTo>
                  <a:pt x="106838" y="41375"/>
                </a:lnTo>
                <a:lnTo>
                  <a:pt x="70975" y="70961"/>
                </a:lnTo>
                <a:lnTo>
                  <a:pt x="41385" y="106821"/>
                </a:lnTo>
                <a:lnTo>
                  <a:pt x="19043" y="147982"/>
                </a:lnTo>
                <a:lnTo>
                  <a:pt x="4923" y="193472"/>
                </a:lnTo>
                <a:lnTo>
                  <a:pt x="0" y="242315"/>
                </a:lnTo>
                <a:lnTo>
                  <a:pt x="0" y="1211579"/>
                </a:lnTo>
                <a:lnTo>
                  <a:pt x="4923" y="1260423"/>
                </a:lnTo>
                <a:lnTo>
                  <a:pt x="19043" y="1305913"/>
                </a:lnTo>
                <a:lnTo>
                  <a:pt x="41385" y="1347074"/>
                </a:lnTo>
                <a:lnTo>
                  <a:pt x="70975" y="1382934"/>
                </a:lnTo>
                <a:lnTo>
                  <a:pt x="106838" y="1412520"/>
                </a:lnTo>
                <a:lnTo>
                  <a:pt x="147998" y="1434857"/>
                </a:lnTo>
                <a:lnTo>
                  <a:pt x="193483" y="1448974"/>
                </a:lnTo>
                <a:lnTo>
                  <a:pt x="242315" y="1453896"/>
                </a:lnTo>
                <a:lnTo>
                  <a:pt x="2392680" y="1453896"/>
                </a:lnTo>
                <a:lnTo>
                  <a:pt x="2441523" y="1448974"/>
                </a:lnTo>
                <a:lnTo>
                  <a:pt x="2487013" y="1434857"/>
                </a:lnTo>
                <a:lnTo>
                  <a:pt x="2528174" y="1412520"/>
                </a:lnTo>
                <a:lnTo>
                  <a:pt x="2564034" y="1382934"/>
                </a:lnTo>
                <a:lnTo>
                  <a:pt x="2593620" y="1347074"/>
                </a:lnTo>
                <a:lnTo>
                  <a:pt x="2615957" y="1305913"/>
                </a:lnTo>
                <a:lnTo>
                  <a:pt x="2630074" y="1260423"/>
                </a:lnTo>
                <a:lnTo>
                  <a:pt x="2634996" y="1211579"/>
                </a:lnTo>
                <a:lnTo>
                  <a:pt x="2634996" y="242315"/>
                </a:lnTo>
                <a:lnTo>
                  <a:pt x="2630074" y="193472"/>
                </a:lnTo>
                <a:lnTo>
                  <a:pt x="2615957" y="147982"/>
                </a:lnTo>
                <a:lnTo>
                  <a:pt x="2593620" y="106821"/>
                </a:lnTo>
                <a:lnTo>
                  <a:pt x="2564034" y="70961"/>
                </a:lnTo>
                <a:lnTo>
                  <a:pt x="2528174" y="41375"/>
                </a:lnTo>
                <a:lnTo>
                  <a:pt x="2487013" y="19038"/>
                </a:lnTo>
                <a:lnTo>
                  <a:pt x="2441523" y="4921"/>
                </a:lnTo>
                <a:lnTo>
                  <a:pt x="2392680" y="0"/>
                </a:lnTo>
                <a:close/>
              </a:path>
            </a:pathLst>
          </a:custGeom>
          <a:solidFill>
            <a:srgbClr val="FFC000"/>
          </a:solidFill>
        </p:spPr>
        <p:txBody>
          <a:bodyPr wrap="square" lIns="0" tIns="0" rIns="0" bIns="0" rtlCol="0"/>
          <a:lstStyle/>
          <a:p>
            <a:endParaRPr/>
          </a:p>
        </p:txBody>
      </p:sp>
      <p:sp>
        <p:nvSpPr>
          <p:cNvPr id="7" name="object 7"/>
          <p:cNvSpPr/>
          <p:nvPr/>
        </p:nvSpPr>
        <p:spPr>
          <a:xfrm>
            <a:off x="713231" y="1124711"/>
            <a:ext cx="2635250" cy="1454150"/>
          </a:xfrm>
          <a:custGeom>
            <a:avLst/>
            <a:gdLst/>
            <a:ahLst/>
            <a:cxnLst/>
            <a:rect l="l" t="t" r="r" b="b"/>
            <a:pathLst>
              <a:path w="2635250" h="1454150">
                <a:moveTo>
                  <a:pt x="0" y="242315"/>
                </a:moveTo>
                <a:lnTo>
                  <a:pt x="4923" y="193472"/>
                </a:lnTo>
                <a:lnTo>
                  <a:pt x="19043" y="147982"/>
                </a:lnTo>
                <a:lnTo>
                  <a:pt x="41385" y="106821"/>
                </a:lnTo>
                <a:lnTo>
                  <a:pt x="70975" y="70961"/>
                </a:lnTo>
                <a:lnTo>
                  <a:pt x="106838" y="41375"/>
                </a:lnTo>
                <a:lnTo>
                  <a:pt x="147998" y="19038"/>
                </a:lnTo>
                <a:lnTo>
                  <a:pt x="193483" y="4921"/>
                </a:lnTo>
                <a:lnTo>
                  <a:pt x="242315" y="0"/>
                </a:lnTo>
                <a:lnTo>
                  <a:pt x="2392680" y="0"/>
                </a:lnTo>
                <a:lnTo>
                  <a:pt x="2441523" y="4921"/>
                </a:lnTo>
                <a:lnTo>
                  <a:pt x="2487013" y="19038"/>
                </a:lnTo>
                <a:lnTo>
                  <a:pt x="2528174" y="41375"/>
                </a:lnTo>
                <a:lnTo>
                  <a:pt x="2564034" y="70961"/>
                </a:lnTo>
                <a:lnTo>
                  <a:pt x="2593620" y="106821"/>
                </a:lnTo>
                <a:lnTo>
                  <a:pt x="2615957" y="147982"/>
                </a:lnTo>
                <a:lnTo>
                  <a:pt x="2630074" y="193472"/>
                </a:lnTo>
                <a:lnTo>
                  <a:pt x="2634996" y="242315"/>
                </a:lnTo>
                <a:lnTo>
                  <a:pt x="2634996" y="1211579"/>
                </a:lnTo>
                <a:lnTo>
                  <a:pt x="2630074" y="1260423"/>
                </a:lnTo>
                <a:lnTo>
                  <a:pt x="2615957" y="1305913"/>
                </a:lnTo>
                <a:lnTo>
                  <a:pt x="2593620" y="1347074"/>
                </a:lnTo>
                <a:lnTo>
                  <a:pt x="2564034" y="1382934"/>
                </a:lnTo>
                <a:lnTo>
                  <a:pt x="2528174" y="1412520"/>
                </a:lnTo>
                <a:lnTo>
                  <a:pt x="2487013" y="1434857"/>
                </a:lnTo>
                <a:lnTo>
                  <a:pt x="2441523" y="1448974"/>
                </a:lnTo>
                <a:lnTo>
                  <a:pt x="2392680" y="1453896"/>
                </a:lnTo>
                <a:lnTo>
                  <a:pt x="242315" y="1453896"/>
                </a:lnTo>
                <a:lnTo>
                  <a:pt x="193483" y="1448974"/>
                </a:lnTo>
                <a:lnTo>
                  <a:pt x="147998" y="1434857"/>
                </a:lnTo>
                <a:lnTo>
                  <a:pt x="106838" y="1412520"/>
                </a:lnTo>
                <a:lnTo>
                  <a:pt x="70975" y="1382934"/>
                </a:lnTo>
                <a:lnTo>
                  <a:pt x="41385" y="1347074"/>
                </a:lnTo>
                <a:lnTo>
                  <a:pt x="19043" y="1305913"/>
                </a:lnTo>
                <a:lnTo>
                  <a:pt x="4923" y="1260423"/>
                </a:lnTo>
                <a:lnTo>
                  <a:pt x="0" y="1211579"/>
                </a:lnTo>
                <a:lnTo>
                  <a:pt x="0" y="242315"/>
                </a:lnTo>
                <a:close/>
              </a:path>
            </a:pathLst>
          </a:custGeom>
          <a:ln w="12192">
            <a:solidFill>
              <a:srgbClr val="FFFFFF"/>
            </a:solidFill>
          </a:ln>
        </p:spPr>
        <p:txBody>
          <a:bodyPr wrap="square" lIns="0" tIns="0" rIns="0" bIns="0" rtlCol="0"/>
          <a:lstStyle/>
          <a:p>
            <a:endParaRPr/>
          </a:p>
        </p:txBody>
      </p:sp>
      <p:sp>
        <p:nvSpPr>
          <p:cNvPr id="8" name="object 8"/>
          <p:cNvSpPr txBox="1"/>
          <p:nvPr/>
        </p:nvSpPr>
        <p:spPr>
          <a:xfrm>
            <a:off x="899871" y="1285494"/>
            <a:ext cx="2264410" cy="1060450"/>
          </a:xfrm>
          <a:prstGeom prst="rect">
            <a:avLst/>
          </a:prstGeom>
        </p:spPr>
        <p:txBody>
          <a:bodyPr vert="horz" wrap="square" lIns="0" tIns="43815" rIns="0" bIns="0" rtlCol="0">
            <a:spAutoFit/>
          </a:bodyPr>
          <a:lstStyle/>
          <a:p>
            <a:pPr marL="12700" marR="5080" indent="-1270" algn="ctr">
              <a:lnSpc>
                <a:spcPct val="91500"/>
              </a:lnSpc>
              <a:spcBef>
                <a:spcPts val="345"/>
              </a:spcBef>
            </a:pPr>
            <a:r>
              <a:rPr sz="2400" spc="-130" dirty="0">
                <a:solidFill>
                  <a:srgbClr val="FFFFFF"/>
                </a:solidFill>
                <a:latin typeface="Arial"/>
                <a:cs typeface="Arial"/>
              </a:rPr>
              <a:t>High </a:t>
            </a:r>
            <a:r>
              <a:rPr sz="2400" spc="-110" dirty="0">
                <a:solidFill>
                  <a:srgbClr val="FFFFFF"/>
                </a:solidFill>
                <a:latin typeface="Arial"/>
                <a:cs typeface="Arial"/>
              </a:rPr>
              <a:t>value </a:t>
            </a:r>
            <a:r>
              <a:rPr sz="2400" spc="-420" dirty="0">
                <a:solidFill>
                  <a:srgbClr val="FFFFFF"/>
                </a:solidFill>
                <a:latin typeface="Arial"/>
                <a:cs typeface="Arial"/>
              </a:rPr>
              <a:t>RTGS  </a:t>
            </a:r>
            <a:r>
              <a:rPr sz="2400" spc="-10" dirty="0">
                <a:solidFill>
                  <a:srgbClr val="FFFFFF"/>
                </a:solidFill>
                <a:latin typeface="Arial"/>
                <a:cs typeface="Arial"/>
              </a:rPr>
              <a:t>for </a:t>
            </a:r>
            <a:r>
              <a:rPr sz="2400" spc="-25" dirty="0">
                <a:solidFill>
                  <a:srgbClr val="FFFFFF"/>
                </a:solidFill>
                <a:latin typeface="Arial"/>
                <a:cs typeface="Arial"/>
              </a:rPr>
              <a:t>other </a:t>
            </a:r>
            <a:r>
              <a:rPr sz="2400" spc="-50" dirty="0">
                <a:solidFill>
                  <a:srgbClr val="FFFFFF"/>
                </a:solidFill>
                <a:latin typeface="Arial"/>
                <a:cs typeface="Arial"/>
              </a:rPr>
              <a:t>than  </a:t>
            </a:r>
            <a:r>
              <a:rPr sz="2400" spc="-60" dirty="0">
                <a:solidFill>
                  <a:srgbClr val="FFFFFF"/>
                </a:solidFill>
                <a:latin typeface="Arial"/>
                <a:cs typeface="Arial"/>
              </a:rPr>
              <a:t>intended</a:t>
            </a:r>
            <a:r>
              <a:rPr sz="2400" spc="-229" dirty="0">
                <a:solidFill>
                  <a:srgbClr val="FFFFFF"/>
                </a:solidFill>
                <a:latin typeface="Arial"/>
                <a:cs typeface="Arial"/>
              </a:rPr>
              <a:t> </a:t>
            </a:r>
            <a:r>
              <a:rPr sz="2400" spc="-145" dirty="0">
                <a:solidFill>
                  <a:srgbClr val="FFFFFF"/>
                </a:solidFill>
                <a:latin typeface="Arial"/>
                <a:cs typeface="Arial"/>
              </a:rPr>
              <a:t>business</a:t>
            </a:r>
            <a:endParaRPr sz="2400">
              <a:latin typeface="Arial"/>
              <a:cs typeface="Arial"/>
            </a:endParaRPr>
          </a:p>
        </p:txBody>
      </p:sp>
      <p:sp>
        <p:nvSpPr>
          <p:cNvPr id="9" name="object 9"/>
          <p:cNvSpPr/>
          <p:nvPr/>
        </p:nvSpPr>
        <p:spPr>
          <a:xfrm>
            <a:off x="0" y="0"/>
            <a:ext cx="12189460" cy="762000"/>
          </a:xfrm>
          <a:custGeom>
            <a:avLst/>
            <a:gdLst/>
            <a:ahLst/>
            <a:cxnLst/>
            <a:rect l="l" t="t" r="r" b="b"/>
            <a:pathLst>
              <a:path w="12189460" h="762000">
                <a:moveTo>
                  <a:pt x="0" y="762000"/>
                </a:moveTo>
                <a:lnTo>
                  <a:pt x="12188952" y="762000"/>
                </a:lnTo>
                <a:lnTo>
                  <a:pt x="12188952" y="0"/>
                </a:lnTo>
                <a:lnTo>
                  <a:pt x="0" y="0"/>
                </a:lnTo>
                <a:lnTo>
                  <a:pt x="0" y="762000"/>
                </a:lnTo>
                <a:close/>
              </a:path>
            </a:pathLst>
          </a:custGeom>
          <a:solidFill>
            <a:srgbClr val="404040"/>
          </a:solidFill>
        </p:spPr>
        <p:txBody>
          <a:bodyPr wrap="square" lIns="0" tIns="0" rIns="0" bIns="0" rtlCol="0"/>
          <a:lstStyle/>
          <a:p>
            <a:endParaRPr/>
          </a:p>
        </p:txBody>
      </p:sp>
      <p:sp>
        <p:nvSpPr>
          <p:cNvPr id="10" name="object 10"/>
          <p:cNvSpPr txBox="1">
            <a:spLocks noGrp="1"/>
          </p:cNvSpPr>
          <p:nvPr>
            <p:ph type="title"/>
          </p:nvPr>
        </p:nvSpPr>
        <p:spPr>
          <a:xfrm>
            <a:off x="4178046" y="711"/>
            <a:ext cx="5651754" cy="635000"/>
          </a:xfrm>
          <a:prstGeom prst="rect">
            <a:avLst/>
          </a:prstGeom>
        </p:spPr>
        <p:txBody>
          <a:bodyPr vert="horz" wrap="square" lIns="0" tIns="12065" rIns="0" bIns="0" rtlCol="0">
            <a:spAutoFit/>
          </a:bodyPr>
          <a:lstStyle/>
          <a:p>
            <a:pPr marL="12700">
              <a:lnSpc>
                <a:spcPct val="100000"/>
              </a:lnSpc>
              <a:spcBef>
                <a:spcPts val="95"/>
              </a:spcBef>
            </a:pPr>
            <a:r>
              <a:rPr spc="-175" dirty="0"/>
              <a:t>Diversion </a:t>
            </a:r>
            <a:r>
              <a:rPr spc="-10" dirty="0"/>
              <a:t>of</a:t>
            </a:r>
            <a:r>
              <a:rPr spc="-310" dirty="0"/>
              <a:t> </a:t>
            </a:r>
            <a:r>
              <a:rPr spc="-290" dirty="0" smtClean="0"/>
              <a:t>Funds</a:t>
            </a:r>
            <a:r>
              <a:rPr lang="en-IN" spc="-290" dirty="0" smtClean="0"/>
              <a:t> 3/ 4 </a:t>
            </a:r>
            <a:endParaRPr spc="-290" dirty="0"/>
          </a:p>
        </p:txBody>
      </p:sp>
      <p:sp>
        <p:nvSpPr>
          <p:cNvPr id="11" name="object 11"/>
          <p:cNvSpPr/>
          <p:nvPr/>
        </p:nvSpPr>
        <p:spPr>
          <a:xfrm>
            <a:off x="631014" y="2819622"/>
            <a:ext cx="2499176" cy="2646758"/>
          </a:xfrm>
          <a:prstGeom prst="rect">
            <a:avLst/>
          </a:prstGeom>
          <a:blipFill>
            <a:blip r:embed="rId2" cstate="print"/>
            <a:stretch>
              <a:fillRect/>
            </a:stretch>
          </a:blipFill>
        </p:spPr>
        <p:txBody>
          <a:bodyPr wrap="square" lIns="0" tIns="0" rIns="0" bIns="0" rtlCol="0"/>
          <a:lstStyle/>
          <a:p>
            <a:endParaRPr/>
          </a:p>
        </p:txBody>
      </p:sp>
      <p:sp>
        <p:nvSpPr>
          <p:cNvPr id="12" name="Date Placeholder 11"/>
          <p:cNvSpPr>
            <a:spLocks noGrp="1"/>
          </p:cNvSpPr>
          <p:nvPr>
            <p:ph type="dt" sz="half" idx="6"/>
          </p:nvPr>
        </p:nvSpPr>
        <p:spPr/>
        <p:txBody>
          <a:bodyPr/>
          <a:lstStyle/>
          <a:p>
            <a:r>
              <a:rPr lang="en-US" smtClean="0"/>
              <a:t>01/04/2018 DOON</a:t>
            </a:r>
            <a:endParaRPr lang="en-US"/>
          </a:p>
        </p:txBody>
      </p:sp>
      <p:sp>
        <p:nvSpPr>
          <p:cNvPr id="13" name="Footer Placeholder 12"/>
          <p:cNvSpPr>
            <a:spLocks noGrp="1"/>
          </p:cNvSpPr>
          <p:nvPr>
            <p:ph type="ftr" sz="quarter" idx="5"/>
          </p:nvPr>
        </p:nvSpPr>
        <p:spPr/>
        <p:txBody>
          <a:bodyPr/>
          <a:lstStyle/>
          <a:p>
            <a:r>
              <a:rPr lang="en-IN" smtClean="0"/>
              <a:t>CA Amresh Overview of Bank Audits 18</a:t>
            </a:r>
            <a:endParaRPr lang="en-IN"/>
          </a:p>
        </p:txBody>
      </p:sp>
      <p:sp>
        <p:nvSpPr>
          <p:cNvPr id="14" name="Slide Number Placeholder 13"/>
          <p:cNvSpPr>
            <a:spLocks noGrp="1"/>
          </p:cNvSpPr>
          <p:nvPr>
            <p:ph type="sldNum" sz="quarter" idx="7"/>
          </p:nvPr>
        </p:nvSpPr>
        <p:spPr/>
        <p:txBody>
          <a:bodyPr/>
          <a:lstStyle/>
          <a:p>
            <a:fld id="{B6F15528-21DE-4FAA-801E-634DDDAF4B2B}" type="slidenum">
              <a:rPr lang="en-IN" smtClean="0"/>
              <a:pPr/>
              <a:t>52</a:t>
            </a:fld>
            <a:endParaRPr lang="en-IN"/>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534155" y="954024"/>
            <a:ext cx="7687309" cy="4950460"/>
          </a:xfrm>
          <a:custGeom>
            <a:avLst/>
            <a:gdLst/>
            <a:ahLst/>
            <a:cxnLst/>
            <a:rect l="l" t="t" r="r" b="b"/>
            <a:pathLst>
              <a:path w="7687309" h="4950460">
                <a:moveTo>
                  <a:pt x="6862064" y="0"/>
                </a:moveTo>
                <a:lnTo>
                  <a:pt x="0" y="0"/>
                </a:lnTo>
                <a:lnTo>
                  <a:pt x="0" y="4949952"/>
                </a:lnTo>
                <a:lnTo>
                  <a:pt x="6862064" y="4949952"/>
                </a:lnTo>
                <a:lnTo>
                  <a:pt x="6910543" y="4948551"/>
                </a:lnTo>
                <a:lnTo>
                  <a:pt x="6958283" y="4944402"/>
                </a:lnTo>
                <a:lnTo>
                  <a:pt x="7005209" y="4937581"/>
                </a:lnTo>
                <a:lnTo>
                  <a:pt x="7051241" y="4928165"/>
                </a:lnTo>
                <a:lnTo>
                  <a:pt x="7096303" y="4916233"/>
                </a:lnTo>
                <a:lnTo>
                  <a:pt x="7140317" y="4901861"/>
                </a:lnTo>
                <a:lnTo>
                  <a:pt x="7183207" y="4885126"/>
                </a:lnTo>
                <a:lnTo>
                  <a:pt x="7224894" y="4866106"/>
                </a:lnTo>
                <a:lnTo>
                  <a:pt x="7265302" y="4844879"/>
                </a:lnTo>
                <a:lnTo>
                  <a:pt x="7304352" y="4821521"/>
                </a:lnTo>
                <a:lnTo>
                  <a:pt x="7341968" y="4796111"/>
                </a:lnTo>
                <a:lnTo>
                  <a:pt x="7378073" y="4768724"/>
                </a:lnTo>
                <a:lnTo>
                  <a:pt x="7412589" y="4739440"/>
                </a:lnTo>
                <a:lnTo>
                  <a:pt x="7445438" y="4708334"/>
                </a:lnTo>
                <a:lnTo>
                  <a:pt x="7476544" y="4675485"/>
                </a:lnTo>
                <a:lnTo>
                  <a:pt x="7505828" y="4640969"/>
                </a:lnTo>
                <a:lnTo>
                  <a:pt x="7533215" y="4604864"/>
                </a:lnTo>
                <a:lnTo>
                  <a:pt x="7558625" y="4567248"/>
                </a:lnTo>
                <a:lnTo>
                  <a:pt x="7581983" y="4528198"/>
                </a:lnTo>
                <a:lnTo>
                  <a:pt x="7603210" y="4487790"/>
                </a:lnTo>
                <a:lnTo>
                  <a:pt x="7622230" y="4446103"/>
                </a:lnTo>
                <a:lnTo>
                  <a:pt x="7638965" y="4403213"/>
                </a:lnTo>
                <a:lnTo>
                  <a:pt x="7653337" y="4359199"/>
                </a:lnTo>
                <a:lnTo>
                  <a:pt x="7665269" y="4314137"/>
                </a:lnTo>
                <a:lnTo>
                  <a:pt x="7674685" y="4268105"/>
                </a:lnTo>
                <a:lnTo>
                  <a:pt x="7681506" y="4221179"/>
                </a:lnTo>
                <a:lnTo>
                  <a:pt x="7685655" y="4173439"/>
                </a:lnTo>
                <a:lnTo>
                  <a:pt x="7687056" y="4124959"/>
                </a:lnTo>
                <a:lnTo>
                  <a:pt x="7687056" y="824991"/>
                </a:lnTo>
                <a:lnTo>
                  <a:pt x="7685655" y="776512"/>
                </a:lnTo>
                <a:lnTo>
                  <a:pt x="7681506" y="728772"/>
                </a:lnTo>
                <a:lnTo>
                  <a:pt x="7674685" y="681846"/>
                </a:lnTo>
                <a:lnTo>
                  <a:pt x="7665269" y="635814"/>
                </a:lnTo>
                <a:lnTo>
                  <a:pt x="7653337" y="590752"/>
                </a:lnTo>
                <a:lnTo>
                  <a:pt x="7638965" y="546738"/>
                </a:lnTo>
                <a:lnTo>
                  <a:pt x="7622230" y="503848"/>
                </a:lnTo>
                <a:lnTo>
                  <a:pt x="7603210" y="462161"/>
                </a:lnTo>
                <a:lnTo>
                  <a:pt x="7581983" y="421753"/>
                </a:lnTo>
                <a:lnTo>
                  <a:pt x="7558625" y="382703"/>
                </a:lnTo>
                <a:lnTo>
                  <a:pt x="7533215" y="345087"/>
                </a:lnTo>
                <a:lnTo>
                  <a:pt x="7505828" y="308982"/>
                </a:lnTo>
                <a:lnTo>
                  <a:pt x="7476544" y="274466"/>
                </a:lnTo>
                <a:lnTo>
                  <a:pt x="7445438" y="241617"/>
                </a:lnTo>
                <a:lnTo>
                  <a:pt x="7412589" y="210511"/>
                </a:lnTo>
                <a:lnTo>
                  <a:pt x="7378073" y="181227"/>
                </a:lnTo>
                <a:lnTo>
                  <a:pt x="7341968" y="153840"/>
                </a:lnTo>
                <a:lnTo>
                  <a:pt x="7304352" y="128430"/>
                </a:lnTo>
                <a:lnTo>
                  <a:pt x="7265302" y="105072"/>
                </a:lnTo>
                <a:lnTo>
                  <a:pt x="7224894" y="83845"/>
                </a:lnTo>
                <a:lnTo>
                  <a:pt x="7183207" y="64825"/>
                </a:lnTo>
                <a:lnTo>
                  <a:pt x="7140317" y="48090"/>
                </a:lnTo>
                <a:lnTo>
                  <a:pt x="7096303" y="33718"/>
                </a:lnTo>
                <a:lnTo>
                  <a:pt x="7051241" y="21786"/>
                </a:lnTo>
                <a:lnTo>
                  <a:pt x="7005209" y="12370"/>
                </a:lnTo>
                <a:lnTo>
                  <a:pt x="6958283" y="5549"/>
                </a:lnTo>
                <a:lnTo>
                  <a:pt x="6910543" y="1400"/>
                </a:lnTo>
                <a:lnTo>
                  <a:pt x="6862064" y="0"/>
                </a:lnTo>
                <a:close/>
              </a:path>
            </a:pathLst>
          </a:custGeom>
          <a:solidFill>
            <a:srgbClr val="F8D6CD">
              <a:alpha val="90194"/>
            </a:srgbClr>
          </a:solidFill>
        </p:spPr>
        <p:txBody>
          <a:bodyPr wrap="square" lIns="0" tIns="0" rIns="0" bIns="0" rtlCol="0"/>
          <a:lstStyle/>
          <a:p>
            <a:endParaRPr/>
          </a:p>
        </p:txBody>
      </p:sp>
      <p:sp>
        <p:nvSpPr>
          <p:cNvPr id="3" name="object 3"/>
          <p:cNvSpPr/>
          <p:nvPr/>
        </p:nvSpPr>
        <p:spPr>
          <a:xfrm>
            <a:off x="3534155" y="954024"/>
            <a:ext cx="7687309" cy="4950460"/>
          </a:xfrm>
          <a:custGeom>
            <a:avLst/>
            <a:gdLst/>
            <a:ahLst/>
            <a:cxnLst/>
            <a:rect l="l" t="t" r="r" b="b"/>
            <a:pathLst>
              <a:path w="7687309" h="4950460">
                <a:moveTo>
                  <a:pt x="7687056" y="824991"/>
                </a:moveTo>
                <a:lnTo>
                  <a:pt x="7687056" y="4124959"/>
                </a:lnTo>
                <a:lnTo>
                  <a:pt x="7685655" y="4173439"/>
                </a:lnTo>
                <a:lnTo>
                  <a:pt x="7681506" y="4221179"/>
                </a:lnTo>
                <a:lnTo>
                  <a:pt x="7674685" y="4268105"/>
                </a:lnTo>
                <a:lnTo>
                  <a:pt x="7665269" y="4314137"/>
                </a:lnTo>
                <a:lnTo>
                  <a:pt x="7653337" y="4359199"/>
                </a:lnTo>
                <a:lnTo>
                  <a:pt x="7638965" y="4403213"/>
                </a:lnTo>
                <a:lnTo>
                  <a:pt x="7622230" y="4446103"/>
                </a:lnTo>
                <a:lnTo>
                  <a:pt x="7603210" y="4487790"/>
                </a:lnTo>
                <a:lnTo>
                  <a:pt x="7581983" y="4528198"/>
                </a:lnTo>
                <a:lnTo>
                  <a:pt x="7558625" y="4567248"/>
                </a:lnTo>
                <a:lnTo>
                  <a:pt x="7533215" y="4604864"/>
                </a:lnTo>
                <a:lnTo>
                  <a:pt x="7505828" y="4640969"/>
                </a:lnTo>
                <a:lnTo>
                  <a:pt x="7476544" y="4675485"/>
                </a:lnTo>
                <a:lnTo>
                  <a:pt x="7445438" y="4708334"/>
                </a:lnTo>
                <a:lnTo>
                  <a:pt x="7412589" y="4739440"/>
                </a:lnTo>
                <a:lnTo>
                  <a:pt x="7378073" y="4768724"/>
                </a:lnTo>
                <a:lnTo>
                  <a:pt x="7341968" y="4796111"/>
                </a:lnTo>
                <a:lnTo>
                  <a:pt x="7304352" y="4821521"/>
                </a:lnTo>
                <a:lnTo>
                  <a:pt x="7265302" y="4844879"/>
                </a:lnTo>
                <a:lnTo>
                  <a:pt x="7224894" y="4866106"/>
                </a:lnTo>
                <a:lnTo>
                  <a:pt x="7183207" y="4885126"/>
                </a:lnTo>
                <a:lnTo>
                  <a:pt x="7140317" y="4901861"/>
                </a:lnTo>
                <a:lnTo>
                  <a:pt x="7096303" y="4916233"/>
                </a:lnTo>
                <a:lnTo>
                  <a:pt x="7051241" y="4928165"/>
                </a:lnTo>
                <a:lnTo>
                  <a:pt x="7005209" y="4937581"/>
                </a:lnTo>
                <a:lnTo>
                  <a:pt x="6958283" y="4944402"/>
                </a:lnTo>
                <a:lnTo>
                  <a:pt x="6910543" y="4948551"/>
                </a:lnTo>
                <a:lnTo>
                  <a:pt x="6862064" y="4949952"/>
                </a:lnTo>
                <a:lnTo>
                  <a:pt x="0" y="4949952"/>
                </a:lnTo>
                <a:lnTo>
                  <a:pt x="0" y="0"/>
                </a:lnTo>
                <a:lnTo>
                  <a:pt x="6862064" y="0"/>
                </a:lnTo>
                <a:lnTo>
                  <a:pt x="6910543" y="1400"/>
                </a:lnTo>
                <a:lnTo>
                  <a:pt x="6958283" y="5549"/>
                </a:lnTo>
                <a:lnTo>
                  <a:pt x="7005209" y="12370"/>
                </a:lnTo>
                <a:lnTo>
                  <a:pt x="7051241" y="21786"/>
                </a:lnTo>
                <a:lnTo>
                  <a:pt x="7096303" y="33718"/>
                </a:lnTo>
                <a:lnTo>
                  <a:pt x="7140317" y="48090"/>
                </a:lnTo>
                <a:lnTo>
                  <a:pt x="7183207" y="64825"/>
                </a:lnTo>
                <a:lnTo>
                  <a:pt x="7224894" y="83845"/>
                </a:lnTo>
                <a:lnTo>
                  <a:pt x="7265302" y="105072"/>
                </a:lnTo>
                <a:lnTo>
                  <a:pt x="7304352" y="128430"/>
                </a:lnTo>
                <a:lnTo>
                  <a:pt x="7341968" y="153840"/>
                </a:lnTo>
                <a:lnTo>
                  <a:pt x="7378073" y="181227"/>
                </a:lnTo>
                <a:lnTo>
                  <a:pt x="7412589" y="210511"/>
                </a:lnTo>
                <a:lnTo>
                  <a:pt x="7445438" y="241617"/>
                </a:lnTo>
                <a:lnTo>
                  <a:pt x="7476544" y="274466"/>
                </a:lnTo>
                <a:lnTo>
                  <a:pt x="7505828" y="308982"/>
                </a:lnTo>
                <a:lnTo>
                  <a:pt x="7533215" y="345087"/>
                </a:lnTo>
                <a:lnTo>
                  <a:pt x="7558625" y="382703"/>
                </a:lnTo>
                <a:lnTo>
                  <a:pt x="7581983" y="421753"/>
                </a:lnTo>
                <a:lnTo>
                  <a:pt x="7603210" y="462161"/>
                </a:lnTo>
                <a:lnTo>
                  <a:pt x="7622230" y="503848"/>
                </a:lnTo>
                <a:lnTo>
                  <a:pt x="7638965" y="546738"/>
                </a:lnTo>
                <a:lnTo>
                  <a:pt x="7653337" y="590752"/>
                </a:lnTo>
                <a:lnTo>
                  <a:pt x="7665269" y="635814"/>
                </a:lnTo>
                <a:lnTo>
                  <a:pt x="7674685" y="681846"/>
                </a:lnTo>
                <a:lnTo>
                  <a:pt x="7681506" y="728772"/>
                </a:lnTo>
                <a:lnTo>
                  <a:pt x="7685655" y="776512"/>
                </a:lnTo>
                <a:lnTo>
                  <a:pt x="7687056" y="824991"/>
                </a:lnTo>
                <a:close/>
              </a:path>
            </a:pathLst>
          </a:custGeom>
          <a:ln w="12192">
            <a:solidFill>
              <a:srgbClr val="F8D6CD"/>
            </a:solidFill>
          </a:ln>
        </p:spPr>
        <p:txBody>
          <a:bodyPr wrap="square" lIns="0" tIns="0" rIns="0" bIns="0" rtlCol="0"/>
          <a:lstStyle/>
          <a:p>
            <a:endParaRPr/>
          </a:p>
        </p:txBody>
      </p:sp>
      <p:sp>
        <p:nvSpPr>
          <p:cNvPr id="4" name="object 4"/>
          <p:cNvSpPr txBox="1"/>
          <p:nvPr/>
        </p:nvSpPr>
        <p:spPr>
          <a:xfrm>
            <a:off x="3769614" y="1638172"/>
            <a:ext cx="6246495" cy="1588135"/>
          </a:xfrm>
          <a:prstGeom prst="rect">
            <a:avLst/>
          </a:prstGeom>
        </p:spPr>
        <p:txBody>
          <a:bodyPr vert="horz" wrap="square" lIns="0" tIns="37465" rIns="0" bIns="0" rtlCol="0">
            <a:spAutoFit/>
          </a:bodyPr>
          <a:lstStyle/>
          <a:p>
            <a:pPr marL="12700">
              <a:lnSpc>
                <a:spcPct val="100000"/>
              </a:lnSpc>
              <a:spcBef>
                <a:spcPts val="295"/>
              </a:spcBef>
            </a:pPr>
            <a:r>
              <a:rPr sz="2400" b="1" spc="-125" dirty="0">
                <a:latin typeface="Trebuchet MS"/>
                <a:cs typeface="Trebuchet MS"/>
              </a:rPr>
              <a:t>Risk</a:t>
            </a:r>
            <a:endParaRPr sz="2400">
              <a:latin typeface="Trebuchet MS"/>
              <a:cs typeface="Trebuchet MS"/>
            </a:endParaRPr>
          </a:p>
          <a:p>
            <a:pPr marL="241300" indent="-228600">
              <a:lnSpc>
                <a:spcPct val="100000"/>
              </a:lnSpc>
              <a:spcBef>
                <a:spcPts val="190"/>
              </a:spcBef>
              <a:buChar char="•"/>
              <a:tabLst>
                <a:tab pos="241300" algn="l"/>
              </a:tabLst>
            </a:pPr>
            <a:r>
              <a:rPr sz="2400" spc="-95" dirty="0">
                <a:latin typeface="Arial"/>
                <a:cs typeface="Arial"/>
              </a:rPr>
              <a:t>Possibility </a:t>
            </a:r>
            <a:r>
              <a:rPr sz="2400" spc="-5" dirty="0">
                <a:latin typeface="Arial"/>
                <a:cs typeface="Arial"/>
              </a:rPr>
              <a:t>of </a:t>
            </a:r>
            <a:r>
              <a:rPr sz="2400" spc="-25" dirty="0">
                <a:latin typeface="Arial"/>
                <a:cs typeface="Arial"/>
              </a:rPr>
              <a:t>fictitious</a:t>
            </a:r>
            <a:r>
              <a:rPr sz="2400" spc="-290" dirty="0">
                <a:latin typeface="Arial"/>
                <a:cs typeface="Arial"/>
              </a:rPr>
              <a:t> </a:t>
            </a:r>
            <a:r>
              <a:rPr sz="2400" spc="-140" dirty="0">
                <a:latin typeface="Arial"/>
                <a:cs typeface="Arial"/>
              </a:rPr>
              <a:t>balances</a:t>
            </a:r>
            <a:endParaRPr sz="2400">
              <a:latin typeface="Arial"/>
              <a:cs typeface="Arial"/>
            </a:endParaRPr>
          </a:p>
          <a:p>
            <a:pPr marL="241300" indent="-228600">
              <a:lnSpc>
                <a:spcPct val="100000"/>
              </a:lnSpc>
              <a:spcBef>
                <a:spcPts val="204"/>
              </a:spcBef>
              <a:buChar char="•"/>
              <a:tabLst>
                <a:tab pos="241300" algn="l"/>
              </a:tabLst>
            </a:pPr>
            <a:r>
              <a:rPr sz="2400" spc="-200" dirty="0">
                <a:latin typeface="Arial"/>
                <a:cs typeface="Arial"/>
              </a:rPr>
              <a:t>End </a:t>
            </a:r>
            <a:r>
              <a:rPr sz="2400" spc="-165" dirty="0">
                <a:latin typeface="Arial"/>
                <a:cs typeface="Arial"/>
              </a:rPr>
              <a:t>use </a:t>
            </a:r>
            <a:r>
              <a:rPr sz="2400" spc="-10" dirty="0">
                <a:latin typeface="Arial"/>
                <a:cs typeface="Arial"/>
              </a:rPr>
              <a:t>not </a:t>
            </a:r>
            <a:r>
              <a:rPr sz="2400" spc="-45" dirty="0">
                <a:latin typeface="Arial"/>
                <a:cs typeface="Arial"/>
              </a:rPr>
              <a:t>monitored </a:t>
            </a:r>
            <a:r>
              <a:rPr sz="2400" spc="-114" dirty="0">
                <a:latin typeface="Arial"/>
                <a:cs typeface="Arial"/>
              </a:rPr>
              <a:t>and </a:t>
            </a:r>
            <a:r>
              <a:rPr sz="2400" spc="-90" dirty="0">
                <a:latin typeface="Arial"/>
                <a:cs typeface="Arial"/>
              </a:rPr>
              <a:t>funds </a:t>
            </a:r>
            <a:r>
              <a:rPr sz="2400" spc="-110" dirty="0">
                <a:latin typeface="Arial"/>
                <a:cs typeface="Arial"/>
              </a:rPr>
              <a:t>are </a:t>
            </a:r>
            <a:r>
              <a:rPr sz="2400" spc="-70" dirty="0">
                <a:latin typeface="Arial"/>
                <a:cs typeface="Arial"/>
              </a:rPr>
              <a:t>kept</a:t>
            </a:r>
            <a:r>
              <a:rPr sz="2400" spc="-295" dirty="0">
                <a:latin typeface="Arial"/>
                <a:cs typeface="Arial"/>
              </a:rPr>
              <a:t> </a:t>
            </a:r>
            <a:r>
              <a:rPr sz="2400" spc="-45" dirty="0">
                <a:latin typeface="Arial"/>
                <a:cs typeface="Arial"/>
              </a:rPr>
              <a:t>idle</a:t>
            </a:r>
            <a:endParaRPr sz="2400">
              <a:latin typeface="Arial"/>
              <a:cs typeface="Arial"/>
            </a:endParaRPr>
          </a:p>
          <a:p>
            <a:pPr marL="241300" indent="-228600">
              <a:lnSpc>
                <a:spcPct val="100000"/>
              </a:lnSpc>
              <a:spcBef>
                <a:spcPts val="195"/>
              </a:spcBef>
              <a:buChar char="•"/>
              <a:tabLst>
                <a:tab pos="241300" algn="l"/>
              </a:tabLst>
            </a:pPr>
            <a:r>
              <a:rPr sz="2400" spc="-65" dirty="0">
                <a:latin typeface="Arial"/>
                <a:cs typeface="Arial"/>
              </a:rPr>
              <a:t>Idle </a:t>
            </a:r>
            <a:r>
              <a:rPr sz="2400" spc="-90" dirty="0">
                <a:latin typeface="Arial"/>
                <a:cs typeface="Arial"/>
              </a:rPr>
              <a:t>funds </a:t>
            </a:r>
            <a:r>
              <a:rPr sz="2400" spc="-85" dirty="0">
                <a:latin typeface="Arial"/>
                <a:cs typeface="Arial"/>
              </a:rPr>
              <a:t>could </a:t>
            </a:r>
            <a:r>
              <a:rPr sz="2400" spc="-70" dirty="0">
                <a:latin typeface="Arial"/>
                <a:cs typeface="Arial"/>
              </a:rPr>
              <a:t>indicate </a:t>
            </a:r>
            <a:r>
              <a:rPr sz="2400" spc="-35" dirty="0">
                <a:latin typeface="Arial"/>
                <a:cs typeface="Arial"/>
              </a:rPr>
              <a:t>potential </a:t>
            </a:r>
            <a:r>
              <a:rPr sz="2400" spc="-45" dirty="0">
                <a:latin typeface="Arial"/>
                <a:cs typeface="Arial"/>
              </a:rPr>
              <a:t>project</a:t>
            </a:r>
            <a:r>
              <a:rPr sz="2400" spc="-475" dirty="0">
                <a:latin typeface="Arial"/>
                <a:cs typeface="Arial"/>
              </a:rPr>
              <a:t> </a:t>
            </a:r>
            <a:r>
              <a:rPr sz="2400" spc="-140" dirty="0">
                <a:latin typeface="Arial"/>
                <a:cs typeface="Arial"/>
              </a:rPr>
              <a:t>delays</a:t>
            </a:r>
            <a:endParaRPr sz="2400">
              <a:latin typeface="Arial"/>
              <a:cs typeface="Arial"/>
            </a:endParaRPr>
          </a:p>
        </p:txBody>
      </p:sp>
      <p:sp>
        <p:nvSpPr>
          <p:cNvPr id="5" name="object 5"/>
          <p:cNvSpPr txBox="1"/>
          <p:nvPr/>
        </p:nvSpPr>
        <p:spPr>
          <a:xfrm>
            <a:off x="3769614" y="3592830"/>
            <a:ext cx="6836409" cy="1141095"/>
          </a:xfrm>
          <a:prstGeom prst="rect">
            <a:avLst/>
          </a:prstGeom>
        </p:spPr>
        <p:txBody>
          <a:bodyPr vert="horz" wrap="square" lIns="0" tIns="36830" rIns="0" bIns="0" rtlCol="0">
            <a:spAutoFit/>
          </a:bodyPr>
          <a:lstStyle/>
          <a:p>
            <a:pPr marL="12700">
              <a:lnSpc>
                <a:spcPct val="100000"/>
              </a:lnSpc>
              <a:spcBef>
                <a:spcPts val="290"/>
              </a:spcBef>
            </a:pPr>
            <a:r>
              <a:rPr sz="2400" b="1" spc="-114" dirty="0">
                <a:latin typeface="Trebuchet MS"/>
                <a:cs typeface="Trebuchet MS"/>
              </a:rPr>
              <a:t>Audit</a:t>
            </a:r>
            <a:endParaRPr sz="2400" dirty="0">
              <a:latin typeface="Trebuchet MS"/>
              <a:cs typeface="Trebuchet MS"/>
            </a:endParaRPr>
          </a:p>
          <a:p>
            <a:pPr marL="241300" marR="5080" indent="-228600">
              <a:lnSpc>
                <a:spcPts val="2640"/>
              </a:lnSpc>
              <a:spcBef>
                <a:spcPts val="480"/>
              </a:spcBef>
              <a:buChar char="•"/>
              <a:tabLst>
                <a:tab pos="241300" algn="l"/>
              </a:tabLst>
            </a:pPr>
            <a:r>
              <a:rPr sz="2400" spc="-90" dirty="0">
                <a:latin typeface="Arial"/>
                <a:cs typeface="Arial"/>
              </a:rPr>
              <a:t>Confirm </a:t>
            </a:r>
            <a:r>
              <a:rPr sz="2400" spc="-135" dirty="0">
                <a:latin typeface="Arial"/>
                <a:cs typeface="Arial"/>
              </a:rPr>
              <a:t>genuineness </a:t>
            </a:r>
            <a:r>
              <a:rPr sz="2400" spc="-5" dirty="0">
                <a:latin typeface="Arial"/>
                <a:cs typeface="Arial"/>
              </a:rPr>
              <a:t>of </a:t>
            </a:r>
            <a:r>
              <a:rPr sz="2400" spc="-155" dirty="0">
                <a:latin typeface="Arial"/>
                <a:cs typeface="Arial"/>
              </a:rPr>
              <a:t>such </a:t>
            </a:r>
            <a:r>
              <a:rPr sz="2400" spc="-140" dirty="0">
                <a:latin typeface="Arial"/>
                <a:cs typeface="Arial"/>
              </a:rPr>
              <a:t>balances </a:t>
            </a:r>
            <a:r>
              <a:rPr sz="2400" spc="-114" dirty="0">
                <a:latin typeface="Arial"/>
                <a:cs typeface="Arial"/>
              </a:rPr>
              <a:t>and </a:t>
            </a:r>
            <a:r>
              <a:rPr sz="2400" spc="-125" dirty="0">
                <a:latin typeface="Arial"/>
                <a:cs typeface="Arial"/>
              </a:rPr>
              <a:t>reason</a:t>
            </a:r>
            <a:r>
              <a:rPr sz="2400" spc="-254" dirty="0">
                <a:latin typeface="Arial"/>
                <a:cs typeface="Arial"/>
              </a:rPr>
              <a:t> </a:t>
            </a:r>
            <a:r>
              <a:rPr sz="2400" spc="-15" dirty="0">
                <a:latin typeface="Arial"/>
                <a:cs typeface="Arial"/>
              </a:rPr>
              <a:t>for  </a:t>
            </a:r>
            <a:r>
              <a:rPr sz="2400" spc="-25" dirty="0">
                <a:latin typeface="Arial"/>
                <a:cs typeface="Arial"/>
              </a:rPr>
              <a:t>the</a:t>
            </a:r>
            <a:r>
              <a:rPr sz="2400" spc="-130" dirty="0">
                <a:latin typeface="Arial"/>
                <a:cs typeface="Arial"/>
              </a:rPr>
              <a:t> </a:t>
            </a:r>
            <a:r>
              <a:rPr sz="2400" spc="-175" dirty="0">
                <a:latin typeface="Arial"/>
                <a:cs typeface="Arial"/>
              </a:rPr>
              <a:t>same</a:t>
            </a:r>
            <a:endParaRPr sz="2400" dirty="0">
              <a:latin typeface="Arial"/>
              <a:cs typeface="Arial"/>
            </a:endParaRPr>
          </a:p>
        </p:txBody>
      </p:sp>
      <p:sp>
        <p:nvSpPr>
          <p:cNvPr id="6" name="object 6"/>
          <p:cNvSpPr/>
          <p:nvPr/>
        </p:nvSpPr>
        <p:spPr>
          <a:xfrm>
            <a:off x="851916" y="1252727"/>
            <a:ext cx="2566670" cy="995680"/>
          </a:xfrm>
          <a:custGeom>
            <a:avLst/>
            <a:gdLst/>
            <a:ahLst/>
            <a:cxnLst/>
            <a:rect l="l" t="t" r="r" b="b"/>
            <a:pathLst>
              <a:path w="2566670" h="995680">
                <a:moveTo>
                  <a:pt x="2400554" y="0"/>
                </a:moveTo>
                <a:lnTo>
                  <a:pt x="165862" y="0"/>
                </a:lnTo>
                <a:lnTo>
                  <a:pt x="121768" y="5927"/>
                </a:lnTo>
                <a:lnTo>
                  <a:pt x="82147" y="22653"/>
                </a:lnTo>
                <a:lnTo>
                  <a:pt x="48579" y="48593"/>
                </a:lnTo>
                <a:lnTo>
                  <a:pt x="22644" y="82164"/>
                </a:lnTo>
                <a:lnTo>
                  <a:pt x="5924" y="121781"/>
                </a:lnTo>
                <a:lnTo>
                  <a:pt x="0" y="165862"/>
                </a:lnTo>
                <a:lnTo>
                  <a:pt x="0" y="829310"/>
                </a:lnTo>
                <a:lnTo>
                  <a:pt x="5924" y="873390"/>
                </a:lnTo>
                <a:lnTo>
                  <a:pt x="22644" y="913007"/>
                </a:lnTo>
                <a:lnTo>
                  <a:pt x="48579" y="946578"/>
                </a:lnTo>
                <a:lnTo>
                  <a:pt x="82147" y="972518"/>
                </a:lnTo>
                <a:lnTo>
                  <a:pt x="121768" y="989244"/>
                </a:lnTo>
                <a:lnTo>
                  <a:pt x="165862" y="995172"/>
                </a:lnTo>
                <a:lnTo>
                  <a:pt x="2400554" y="995172"/>
                </a:lnTo>
                <a:lnTo>
                  <a:pt x="2444634" y="989244"/>
                </a:lnTo>
                <a:lnTo>
                  <a:pt x="2484251" y="972518"/>
                </a:lnTo>
                <a:lnTo>
                  <a:pt x="2517822" y="946578"/>
                </a:lnTo>
                <a:lnTo>
                  <a:pt x="2543762" y="913007"/>
                </a:lnTo>
                <a:lnTo>
                  <a:pt x="2560488" y="873390"/>
                </a:lnTo>
                <a:lnTo>
                  <a:pt x="2566416" y="829310"/>
                </a:lnTo>
                <a:lnTo>
                  <a:pt x="2566416" y="165862"/>
                </a:lnTo>
                <a:lnTo>
                  <a:pt x="2560488" y="121781"/>
                </a:lnTo>
                <a:lnTo>
                  <a:pt x="2543762" y="82164"/>
                </a:lnTo>
                <a:lnTo>
                  <a:pt x="2517822" y="48593"/>
                </a:lnTo>
                <a:lnTo>
                  <a:pt x="2484251" y="22653"/>
                </a:lnTo>
                <a:lnTo>
                  <a:pt x="2444634" y="5927"/>
                </a:lnTo>
                <a:lnTo>
                  <a:pt x="2400554" y="0"/>
                </a:lnTo>
                <a:close/>
              </a:path>
            </a:pathLst>
          </a:custGeom>
          <a:solidFill>
            <a:srgbClr val="EC7C30"/>
          </a:solidFill>
        </p:spPr>
        <p:txBody>
          <a:bodyPr wrap="square" lIns="0" tIns="0" rIns="0" bIns="0" rtlCol="0"/>
          <a:lstStyle/>
          <a:p>
            <a:endParaRPr/>
          </a:p>
        </p:txBody>
      </p:sp>
      <p:sp>
        <p:nvSpPr>
          <p:cNvPr id="7" name="object 7"/>
          <p:cNvSpPr txBox="1"/>
          <p:nvPr/>
        </p:nvSpPr>
        <p:spPr>
          <a:xfrm>
            <a:off x="1244904" y="1351915"/>
            <a:ext cx="1781175" cy="726440"/>
          </a:xfrm>
          <a:prstGeom prst="rect">
            <a:avLst/>
          </a:prstGeom>
        </p:spPr>
        <p:txBody>
          <a:bodyPr vert="horz" wrap="square" lIns="0" tIns="48895" rIns="0" bIns="0" rtlCol="0">
            <a:spAutoFit/>
          </a:bodyPr>
          <a:lstStyle/>
          <a:p>
            <a:pPr marL="12700" marR="5080" indent="17780">
              <a:lnSpc>
                <a:spcPts val="2640"/>
              </a:lnSpc>
              <a:spcBef>
                <a:spcPts val="385"/>
              </a:spcBef>
            </a:pPr>
            <a:r>
              <a:rPr sz="2400" spc="-130" dirty="0">
                <a:solidFill>
                  <a:srgbClr val="FFFFFF"/>
                </a:solidFill>
                <a:latin typeface="Arial"/>
                <a:cs typeface="Arial"/>
              </a:rPr>
              <a:t>High </a:t>
            </a:r>
            <a:r>
              <a:rPr sz="2400" spc="-185" dirty="0">
                <a:solidFill>
                  <a:srgbClr val="FFFFFF"/>
                </a:solidFill>
                <a:latin typeface="Arial"/>
                <a:cs typeface="Arial"/>
              </a:rPr>
              <a:t>cash </a:t>
            </a:r>
            <a:r>
              <a:rPr sz="2400" spc="-114" dirty="0">
                <a:solidFill>
                  <a:srgbClr val="FFFFFF"/>
                </a:solidFill>
                <a:latin typeface="Arial"/>
                <a:cs typeface="Arial"/>
              </a:rPr>
              <a:t>and  bank</a:t>
            </a:r>
            <a:r>
              <a:rPr sz="2400" spc="-210" dirty="0">
                <a:solidFill>
                  <a:srgbClr val="FFFFFF"/>
                </a:solidFill>
                <a:latin typeface="Arial"/>
                <a:cs typeface="Arial"/>
              </a:rPr>
              <a:t> </a:t>
            </a:r>
            <a:r>
              <a:rPr sz="2400" spc="-140" dirty="0">
                <a:solidFill>
                  <a:srgbClr val="FFFFFF"/>
                </a:solidFill>
                <a:latin typeface="Arial"/>
                <a:cs typeface="Arial"/>
              </a:rPr>
              <a:t>balances</a:t>
            </a:r>
            <a:endParaRPr sz="2400">
              <a:latin typeface="Arial"/>
              <a:cs typeface="Arial"/>
            </a:endParaRPr>
          </a:p>
        </p:txBody>
      </p:sp>
      <p:sp>
        <p:nvSpPr>
          <p:cNvPr id="8" name="object 8"/>
          <p:cNvSpPr/>
          <p:nvPr/>
        </p:nvSpPr>
        <p:spPr>
          <a:xfrm>
            <a:off x="0" y="0"/>
            <a:ext cx="12189460" cy="762000"/>
          </a:xfrm>
          <a:custGeom>
            <a:avLst/>
            <a:gdLst/>
            <a:ahLst/>
            <a:cxnLst/>
            <a:rect l="l" t="t" r="r" b="b"/>
            <a:pathLst>
              <a:path w="12189460" h="762000">
                <a:moveTo>
                  <a:pt x="0" y="762000"/>
                </a:moveTo>
                <a:lnTo>
                  <a:pt x="12188952" y="762000"/>
                </a:lnTo>
                <a:lnTo>
                  <a:pt x="12188952" y="0"/>
                </a:lnTo>
                <a:lnTo>
                  <a:pt x="0" y="0"/>
                </a:lnTo>
                <a:lnTo>
                  <a:pt x="0" y="762000"/>
                </a:lnTo>
                <a:close/>
              </a:path>
            </a:pathLst>
          </a:custGeom>
          <a:solidFill>
            <a:srgbClr val="404040"/>
          </a:solidFill>
        </p:spPr>
        <p:txBody>
          <a:bodyPr wrap="square" lIns="0" tIns="0" rIns="0" bIns="0" rtlCol="0"/>
          <a:lstStyle/>
          <a:p>
            <a:endParaRPr/>
          </a:p>
        </p:txBody>
      </p:sp>
      <p:sp>
        <p:nvSpPr>
          <p:cNvPr id="9" name="object 9"/>
          <p:cNvSpPr txBox="1">
            <a:spLocks noGrp="1"/>
          </p:cNvSpPr>
          <p:nvPr>
            <p:ph type="title"/>
          </p:nvPr>
        </p:nvSpPr>
        <p:spPr>
          <a:xfrm>
            <a:off x="4178045" y="711"/>
            <a:ext cx="5838063" cy="635000"/>
          </a:xfrm>
          <a:prstGeom prst="rect">
            <a:avLst/>
          </a:prstGeom>
        </p:spPr>
        <p:txBody>
          <a:bodyPr vert="horz" wrap="square" lIns="0" tIns="12065" rIns="0" bIns="0" rtlCol="0">
            <a:spAutoFit/>
          </a:bodyPr>
          <a:lstStyle/>
          <a:p>
            <a:pPr marL="12700">
              <a:lnSpc>
                <a:spcPct val="100000"/>
              </a:lnSpc>
              <a:spcBef>
                <a:spcPts val="95"/>
              </a:spcBef>
            </a:pPr>
            <a:r>
              <a:rPr spc="-175" dirty="0"/>
              <a:t>Diversion </a:t>
            </a:r>
            <a:r>
              <a:rPr spc="-10" dirty="0"/>
              <a:t>of</a:t>
            </a:r>
            <a:r>
              <a:rPr spc="-310" dirty="0"/>
              <a:t> </a:t>
            </a:r>
            <a:r>
              <a:rPr spc="-290" dirty="0" smtClean="0"/>
              <a:t>Funds</a:t>
            </a:r>
            <a:r>
              <a:rPr lang="en-IN" spc="-290" dirty="0" smtClean="0"/>
              <a:t> 4/ 4</a:t>
            </a:r>
            <a:endParaRPr spc="-290" dirty="0"/>
          </a:p>
        </p:txBody>
      </p:sp>
      <p:sp>
        <p:nvSpPr>
          <p:cNvPr id="10" name="object 10"/>
          <p:cNvSpPr/>
          <p:nvPr/>
        </p:nvSpPr>
        <p:spPr>
          <a:xfrm>
            <a:off x="550163" y="3909059"/>
            <a:ext cx="2819400" cy="1696212"/>
          </a:xfrm>
          <a:prstGeom prst="rect">
            <a:avLst/>
          </a:prstGeom>
          <a:blipFill>
            <a:blip r:embed="rId2" cstate="print"/>
            <a:stretch>
              <a:fillRect/>
            </a:stretch>
          </a:blipFill>
        </p:spPr>
        <p:txBody>
          <a:bodyPr wrap="square" lIns="0" tIns="0" rIns="0" bIns="0" rtlCol="0"/>
          <a:lstStyle/>
          <a:p>
            <a:endParaRPr/>
          </a:p>
        </p:txBody>
      </p:sp>
      <p:sp>
        <p:nvSpPr>
          <p:cNvPr id="11" name="Date Placeholder 10"/>
          <p:cNvSpPr>
            <a:spLocks noGrp="1"/>
          </p:cNvSpPr>
          <p:nvPr>
            <p:ph type="dt" sz="half" idx="6"/>
          </p:nvPr>
        </p:nvSpPr>
        <p:spPr/>
        <p:txBody>
          <a:bodyPr/>
          <a:lstStyle/>
          <a:p>
            <a:r>
              <a:rPr lang="en-US" smtClean="0"/>
              <a:t>01/04/2018 DOON</a:t>
            </a:r>
            <a:endParaRPr lang="en-US"/>
          </a:p>
        </p:txBody>
      </p:sp>
      <p:sp>
        <p:nvSpPr>
          <p:cNvPr id="12" name="Footer Placeholder 11"/>
          <p:cNvSpPr>
            <a:spLocks noGrp="1"/>
          </p:cNvSpPr>
          <p:nvPr>
            <p:ph type="ftr" sz="quarter" idx="5"/>
          </p:nvPr>
        </p:nvSpPr>
        <p:spPr/>
        <p:txBody>
          <a:bodyPr/>
          <a:lstStyle/>
          <a:p>
            <a:r>
              <a:rPr lang="en-IN" smtClean="0"/>
              <a:t>CA Amresh Overview of Bank Audits 18</a:t>
            </a:r>
            <a:endParaRPr lang="en-IN"/>
          </a:p>
        </p:txBody>
      </p:sp>
      <p:sp>
        <p:nvSpPr>
          <p:cNvPr id="13" name="Slide Number Placeholder 12"/>
          <p:cNvSpPr>
            <a:spLocks noGrp="1"/>
          </p:cNvSpPr>
          <p:nvPr>
            <p:ph type="sldNum" sz="quarter" idx="7"/>
          </p:nvPr>
        </p:nvSpPr>
        <p:spPr/>
        <p:txBody>
          <a:bodyPr/>
          <a:lstStyle/>
          <a:p>
            <a:fld id="{B6F15528-21DE-4FAA-801E-634DDDAF4B2B}" type="slidenum">
              <a:rPr lang="en-IN" smtClean="0"/>
              <a:pPr/>
              <a:t>53</a:t>
            </a:fld>
            <a:endParaRPr lang="en-IN"/>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304800"/>
            <a:ext cx="11811000" cy="6096000"/>
          </a:xfrm>
          <a:custGeom>
            <a:avLst/>
            <a:gdLst/>
            <a:ahLst/>
            <a:cxnLst/>
            <a:rect l="l" t="t" r="r" b="b"/>
            <a:pathLst>
              <a:path w="9144000" h="4564380">
                <a:moveTo>
                  <a:pt x="0" y="4564380"/>
                </a:moveTo>
                <a:lnTo>
                  <a:pt x="9144000" y="4564380"/>
                </a:lnTo>
                <a:lnTo>
                  <a:pt x="9144000" y="0"/>
                </a:lnTo>
                <a:lnTo>
                  <a:pt x="0" y="0"/>
                </a:lnTo>
                <a:lnTo>
                  <a:pt x="0" y="4564380"/>
                </a:lnTo>
                <a:close/>
              </a:path>
            </a:pathLst>
          </a:custGeom>
          <a:solidFill>
            <a:srgbClr val="A6A6A6"/>
          </a:solidFill>
        </p:spPr>
        <p:txBody>
          <a:bodyPr wrap="square" lIns="0" tIns="0" rIns="0" bIns="0" rtlCol="0"/>
          <a:lstStyle/>
          <a:p>
            <a:endParaRPr/>
          </a:p>
        </p:txBody>
      </p:sp>
      <p:sp>
        <p:nvSpPr>
          <p:cNvPr id="3" name="object 3"/>
          <p:cNvSpPr/>
          <p:nvPr/>
        </p:nvSpPr>
        <p:spPr>
          <a:xfrm>
            <a:off x="2397251" y="1726183"/>
            <a:ext cx="7446264" cy="353466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706623" y="1985772"/>
            <a:ext cx="691896" cy="155295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296411" y="2072639"/>
            <a:ext cx="1049020" cy="1569720"/>
          </a:xfrm>
          <a:custGeom>
            <a:avLst/>
            <a:gdLst/>
            <a:ahLst/>
            <a:cxnLst/>
            <a:rect l="l" t="t" r="r" b="b"/>
            <a:pathLst>
              <a:path w="1049020" h="1569720">
                <a:moveTo>
                  <a:pt x="132207" y="0"/>
                </a:moveTo>
                <a:lnTo>
                  <a:pt x="65786" y="2159"/>
                </a:lnTo>
                <a:lnTo>
                  <a:pt x="0" y="8889"/>
                </a:lnTo>
                <a:lnTo>
                  <a:pt x="0" y="1560830"/>
                </a:lnTo>
                <a:lnTo>
                  <a:pt x="65786" y="1567561"/>
                </a:lnTo>
                <a:lnTo>
                  <a:pt x="132207" y="1569720"/>
                </a:lnTo>
                <a:lnTo>
                  <a:pt x="201167" y="1567561"/>
                </a:lnTo>
                <a:lnTo>
                  <a:pt x="267588" y="1560830"/>
                </a:lnTo>
                <a:lnTo>
                  <a:pt x="333375" y="1550924"/>
                </a:lnTo>
                <a:lnTo>
                  <a:pt x="396621" y="1535938"/>
                </a:lnTo>
                <a:lnTo>
                  <a:pt x="458470" y="1518285"/>
                </a:lnTo>
                <a:lnTo>
                  <a:pt x="518413" y="1496187"/>
                </a:lnTo>
                <a:lnTo>
                  <a:pt x="575817" y="1471295"/>
                </a:lnTo>
                <a:lnTo>
                  <a:pt x="630682" y="1443101"/>
                </a:lnTo>
                <a:lnTo>
                  <a:pt x="683513" y="1411477"/>
                </a:lnTo>
                <a:lnTo>
                  <a:pt x="733171" y="1376680"/>
                </a:lnTo>
                <a:lnTo>
                  <a:pt x="779652" y="1339088"/>
                </a:lnTo>
                <a:lnTo>
                  <a:pt x="823467" y="1299210"/>
                </a:lnTo>
                <a:lnTo>
                  <a:pt x="864108" y="1256664"/>
                </a:lnTo>
                <a:lnTo>
                  <a:pt x="900176" y="1211834"/>
                </a:lnTo>
                <a:lnTo>
                  <a:pt x="933068" y="1164844"/>
                </a:lnTo>
                <a:lnTo>
                  <a:pt x="962787" y="1115568"/>
                </a:lnTo>
                <a:lnTo>
                  <a:pt x="988567" y="1064133"/>
                </a:lnTo>
                <a:lnTo>
                  <a:pt x="1009141" y="1011047"/>
                </a:lnTo>
                <a:lnTo>
                  <a:pt x="1025271" y="956818"/>
                </a:lnTo>
                <a:lnTo>
                  <a:pt x="1038225" y="901064"/>
                </a:lnTo>
                <a:lnTo>
                  <a:pt x="1045972" y="842899"/>
                </a:lnTo>
                <a:lnTo>
                  <a:pt x="1048512" y="784351"/>
                </a:lnTo>
                <a:lnTo>
                  <a:pt x="1045972" y="726186"/>
                </a:lnTo>
                <a:lnTo>
                  <a:pt x="1038225" y="668655"/>
                </a:lnTo>
                <a:lnTo>
                  <a:pt x="1025271" y="612901"/>
                </a:lnTo>
                <a:lnTo>
                  <a:pt x="1009141" y="558673"/>
                </a:lnTo>
                <a:lnTo>
                  <a:pt x="988567" y="504951"/>
                </a:lnTo>
                <a:lnTo>
                  <a:pt x="962787" y="454151"/>
                </a:lnTo>
                <a:lnTo>
                  <a:pt x="933068" y="404875"/>
                </a:lnTo>
                <a:lnTo>
                  <a:pt x="900176" y="357886"/>
                </a:lnTo>
                <a:lnTo>
                  <a:pt x="864108" y="311912"/>
                </a:lnTo>
                <a:lnTo>
                  <a:pt x="823467" y="269875"/>
                </a:lnTo>
                <a:lnTo>
                  <a:pt x="779652" y="229488"/>
                </a:lnTo>
                <a:lnTo>
                  <a:pt x="733171" y="192532"/>
                </a:lnTo>
                <a:lnTo>
                  <a:pt x="683513" y="157607"/>
                </a:lnTo>
                <a:lnTo>
                  <a:pt x="630682" y="126619"/>
                </a:lnTo>
                <a:lnTo>
                  <a:pt x="575817" y="97917"/>
                </a:lnTo>
                <a:lnTo>
                  <a:pt x="518413" y="73025"/>
                </a:lnTo>
                <a:lnTo>
                  <a:pt x="458470" y="51435"/>
                </a:lnTo>
                <a:lnTo>
                  <a:pt x="396621" y="33147"/>
                </a:lnTo>
                <a:lnTo>
                  <a:pt x="333375" y="18796"/>
                </a:lnTo>
                <a:lnTo>
                  <a:pt x="267588" y="8889"/>
                </a:lnTo>
                <a:lnTo>
                  <a:pt x="201167" y="2159"/>
                </a:lnTo>
                <a:lnTo>
                  <a:pt x="132207" y="0"/>
                </a:lnTo>
                <a:close/>
              </a:path>
            </a:pathLst>
          </a:custGeom>
          <a:solidFill>
            <a:srgbClr val="FF0000"/>
          </a:solidFill>
        </p:spPr>
        <p:txBody>
          <a:bodyPr wrap="square" lIns="0" tIns="0" rIns="0" bIns="0" rtlCol="0"/>
          <a:lstStyle/>
          <a:p>
            <a:endParaRPr/>
          </a:p>
        </p:txBody>
      </p:sp>
      <p:sp>
        <p:nvSpPr>
          <p:cNvPr id="6" name="object 6"/>
          <p:cNvSpPr/>
          <p:nvPr/>
        </p:nvSpPr>
        <p:spPr>
          <a:xfrm>
            <a:off x="2505455" y="1840992"/>
            <a:ext cx="2106168" cy="263651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2607564" y="1943100"/>
            <a:ext cx="3393948" cy="2763012"/>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4162044" y="2346960"/>
            <a:ext cx="2106168" cy="2636520"/>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4264152" y="2072639"/>
            <a:ext cx="3425952" cy="2763012"/>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5829300" y="1810511"/>
            <a:ext cx="2106168" cy="2636520"/>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5931408" y="1912620"/>
            <a:ext cx="3467099" cy="2793491"/>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7555992" y="2929127"/>
            <a:ext cx="2110740" cy="2058924"/>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7658100" y="3031235"/>
            <a:ext cx="1860803" cy="1808988"/>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2718816" y="2598407"/>
            <a:ext cx="690371" cy="633996"/>
          </a:xfrm>
          <a:prstGeom prst="rect">
            <a:avLst/>
          </a:prstGeom>
          <a:blipFill>
            <a:blip r:embed="rId11" cstate="print"/>
            <a:stretch>
              <a:fillRect/>
            </a:stretch>
          </a:blipFill>
        </p:spPr>
        <p:txBody>
          <a:bodyPr wrap="square" lIns="0" tIns="0" rIns="0" bIns="0" rtlCol="0"/>
          <a:lstStyle/>
          <a:p>
            <a:endParaRPr/>
          </a:p>
        </p:txBody>
      </p:sp>
      <p:sp>
        <p:nvSpPr>
          <p:cNvPr id="15" name="object 15"/>
          <p:cNvSpPr txBox="1"/>
          <p:nvPr/>
        </p:nvSpPr>
        <p:spPr>
          <a:xfrm>
            <a:off x="2887472" y="2679953"/>
            <a:ext cx="321310"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Arial"/>
                <a:cs typeface="Arial"/>
              </a:rPr>
              <a:t>01</a:t>
            </a:r>
            <a:endParaRPr sz="2100">
              <a:latin typeface="Arial"/>
              <a:cs typeface="Arial"/>
            </a:endParaRPr>
          </a:p>
        </p:txBody>
      </p:sp>
      <p:sp>
        <p:nvSpPr>
          <p:cNvPr id="16" name="object 16"/>
          <p:cNvSpPr/>
          <p:nvPr/>
        </p:nvSpPr>
        <p:spPr>
          <a:xfrm>
            <a:off x="6057900" y="2459735"/>
            <a:ext cx="690372" cy="635508"/>
          </a:xfrm>
          <a:prstGeom prst="rect">
            <a:avLst/>
          </a:prstGeom>
          <a:blipFill>
            <a:blip r:embed="rId12" cstate="print"/>
            <a:stretch>
              <a:fillRect/>
            </a:stretch>
          </a:blipFill>
        </p:spPr>
        <p:txBody>
          <a:bodyPr wrap="square" lIns="0" tIns="0" rIns="0" bIns="0" rtlCol="0"/>
          <a:lstStyle/>
          <a:p>
            <a:endParaRPr/>
          </a:p>
        </p:txBody>
      </p:sp>
      <p:sp>
        <p:nvSpPr>
          <p:cNvPr id="17" name="object 17"/>
          <p:cNvSpPr/>
          <p:nvPr/>
        </p:nvSpPr>
        <p:spPr>
          <a:xfrm>
            <a:off x="4384547" y="3683495"/>
            <a:ext cx="690372" cy="633996"/>
          </a:xfrm>
          <a:prstGeom prst="rect">
            <a:avLst/>
          </a:prstGeom>
          <a:blipFill>
            <a:blip r:embed="rId13" cstate="print"/>
            <a:stretch>
              <a:fillRect/>
            </a:stretch>
          </a:blipFill>
        </p:spPr>
        <p:txBody>
          <a:bodyPr wrap="square" lIns="0" tIns="0" rIns="0" bIns="0" rtlCol="0"/>
          <a:lstStyle/>
          <a:p>
            <a:endParaRPr/>
          </a:p>
        </p:txBody>
      </p:sp>
      <p:sp>
        <p:nvSpPr>
          <p:cNvPr id="18" name="object 18"/>
          <p:cNvSpPr txBox="1"/>
          <p:nvPr/>
        </p:nvSpPr>
        <p:spPr>
          <a:xfrm>
            <a:off x="4554473" y="3765295"/>
            <a:ext cx="321310" cy="345440"/>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Arial"/>
                <a:cs typeface="Arial"/>
              </a:rPr>
              <a:t>02</a:t>
            </a:r>
            <a:endParaRPr sz="2100">
              <a:latin typeface="Arial"/>
              <a:cs typeface="Arial"/>
            </a:endParaRPr>
          </a:p>
        </p:txBody>
      </p:sp>
      <p:sp>
        <p:nvSpPr>
          <p:cNvPr id="19" name="object 19"/>
          <p:cNvSpPr/>
          <p:nvPr/>
        </p:nvSpPr>
        <p:spPr>
          <a:xfrm>
            <a:off x="7805928" y="3316223"/>
            <a:ext cx="690372" cy="635507"/>
          </a:xfrm>
          <a:prstGeom prst="rect">
            <a:avLst/>
          </a:prstGeom>
          <a:blipFill>
            <a:blip r:embed="rId14" cstate="print"/>
            <a:stretch>
              <a:fillRect/>
            </a:stretch>
          </a:blipFill>
        </p:spPr>
        <p:txBody>
          <a:bodyPr wrap="square" lIns="0" tIns="0" rIns="0" bIns="0" rtlCol="0"/>
          <a:lstStyle/>
          <a:p>
            <a:endParaRPr/>
          </a:p>
        </p:txBody>
      </p:sp>
      <p:sp>
        <p:nvSpPr>
          <p:cNvPr id="20" name="object 20"/>
          <p:cNvSpPr/>
          <p:nvPr/>
        </p:nvSpPr>
        <p:spPr>
          <a:xfrm>
            <a:off x="6975347" y="3099816"/>
            <a:ext cx="292735" cy="105410"/>
          </a:xfrm>
          <a:custGeom>
            <a:avLst/>
            <a:gdLst/>
            <a:ahLst/>
            <a:cxnLst/>
            <a:rect l="l" t="t" r="r" b="b"/>
            <a:pathLst>
              <a:path w="292734" h="105410">
                <a:moveTo>
                  <a:pt x="82296" y="41656"/>
                </a:moveTo>
                <a:lnTo>
                  <a:pt x="79375" y="42163"/>
                </a:lnTo>
                <a:lnTo>
                  <a:pt x="77088" y="43561"/>
                </a:lnTo>
                <a:lnTo>
                  <a:pt x="31750" y="94487"/>
                </a:lnTo>
                <a:lnTo>
                  <a:pt x="4952" y="94487"/>
                </a:lnTo>
                <a:lnTo>
                  <a:pt x="3555" y="94869"/>
                </a:lnTo>
                <a:lnTo>
                  <a:pt x="2158" y="95631"/>
                </a:lnTo>
                <a:lnTo>
                  <a:pt x="1016" y="96520"/>
                </a:lnTo>
                <a:lnTo>
                  <a:pt x="0" y="97917"/>
                </a:lnTo>
                <a:lnTo>
                  <a:pt x="0" y="101726"/>
                </a:lnTo>
                <a:lnTo>
                  <a:pt x="1016" y="102870"/>
                </a:lnTo>
                <a:lnTo>
                  <a:pt x="2158" y="103759"/>
                </a:lnTo>
                <a:lnTo>
                  <a:pt x="3555" y="104648"/>
                </a:lnTo>
                <a:lnTo>
                  <a:pt x="4952" y="105156"/>
                </a:lnTo>
                <a:lnTo>
                  <a:pt x="34544" y="105156"/>
                </a:lnTo>
                <a:lnTo>
                  <a:pt x="36068" y="104648"/>
                </a:lnTo>
                <a:lnTo>
                  <a:pt x="37465" y="104267"/>
                </a:lnTo>
                <a:lnTo>
                  <a:pt x="80899" y="55118"/>
                </a:lnTo>
                <a:lnTo>
                  <a:pt x="94558" y="55118"/>
                </a:lnTo>
                <a:lnTo>
                  <a:pt x="85344" y="43942"/>
                </a:lnTo>
                <a:lnTo>
                  <a:pt x="84454" y="43053"/>
                </a:lnTo>
                <a:lnTo>
                  <a:pt x="82296" y="41656"/>
                </a:lnTo>
                <a:close/>
              </a:path>
              <a:path w="292734" h="105410">
                <a:moveTo>
                  <a:pt x="94558" y="55118"/>
                </a:moveTo>
                <a:lnTo>
                  <a:pt x="80899" y="55118"/>
                </a:lnTo>
                <a:lnTo>
                  <a:pt x="120142" y="102870"/>
                </a:lnTo>
                <a:lnTo>
                  <a:pt x="122300" y="104648"/>
                </a:lnTo>
                <a:lnTo>
                  <a:pt x="125222" y="104648"/>
                </a:lnTo>
                <a:lnTo>
                  <a:pt x="127634" y="103759"/>
                </a:lnTo>
                <a:lnTo>
                  <a:pt x="128524" y="103250"/>
                </a:lnTo>
                <a:lnTo>
                  <a:pt x="139077" y="91694"/>
                </a:lnTo>
                <a:lnTo>
                  <a:pt x="124713" y="91694"/>
                </a:lnTo>
                <a:lnTo>
                  <a:pt x="94558" y="55118"/>
                </a:lnTo>
                <a:close/>
              </a:path>
              <a:path w="292734" h="105410">
                <a:moveTo>
                  <a:pt x="212217" y="0"/>
                </a:moveTo>
                <a:lnTo>
                  <a:pt x="209423" y="0"/>
                </a:lnTo>
                <a:lnTo>
                  <a:pt x="207009" y="1143"/>
                </a:lnTo>
                <a:lnTo>
                  <a:pt x="124713" y="91694"/>
                </a:lnTo>
                <a:lnTo>
                  <a:pt x="139077" y="91694"/>
                </a:lnTo>
                <a:lnTo>
                  <a:pt x="211327" y="12573"/>
                </a:lnTo>
                <a:lnTo>
                  <a:pt x="226645" y="12573"/>
                </a:lnTo>
                <a:lnTo>
                  <a:pt x="214883" y="1143"/>
                </a:lnTo>
                <a:lnTo>
                  <a:pt x="214883" y="635"/>
                </a:lnTo>
                <a:lnTo>
                  <a:pt x="212217" y="0"/>
                </a:lnTo>
                <a:close/>
              </a:path>
              <a:path w="292734" h="105410">
                <a:moveTo>
                  <a:pt x="226645" y="12573"/>
                </a:moveTo>
                <a:lnTo>
                  <a:pt x="211327" y="12573"/>
                </a:lnTo>
                <a:lnTo>
                  <a:pt x="261620" y="61595"/>
                </a:lnTo>
                <a:lnTo>
                  <a:pt x="264032" y="62864"/>
                </a:lnTo>
                <a:lnTo>
                  <a:pt x="266573" y="62357"/>
                </a:lnTo>
                <a:lnTo>
                  <a:pt x="268985" y="61213"/>
                </a:lnTo>
                <a:lnTo>
                  <a:pt x="270001" y="60198"/>
                </a:lnTo>
                <a:lnTo>
                  <a:pt x="277458" y="49275"/>
                </a:lnTo>
                <a:lnTo>
                  <a:pt x="264413" y="49275"/>
                </a:lnTo>
                <a:lnTo>
                  <a:pt x="226645" y="12573"/>
                </a:lnTo>
                <a:close/>
              </a:path>
              <a:path w="292734" h="105410">
                <a:moveTo>
                  <a:pt x="287654" y="20700"/>
                </a:moveTo>
                <a:lnTo>
                  <a:pt x="284733" y="20955"/>
                </a:lnTo>
                <a:lnTo>
                  <a:pt x="282321" y="22860"/>
                </a:lnTo>
                <a:lnTo>
                  <a:pt x="264413" y="49275"/>
                </a:lnTo>
                <a:lnTo>
                  <a:pt x="277458" y="49275"/>
                </a:lnTo>
                <a:lnTo>
                  <a:pt x="291592" y="28575"/>
                </a:lnTo>
                <a:lnTo>
                  <a:pt x="292607" y="26543"/>
                </a:lnTo>
                <a:lnTo>
                  <a:pt x="291592" y="23749"/>
                </a:lnTo>
                <a:lnTo>
                  <a:pt x="289686" y="21462"/>
                </a:lnTo>
                <a:lnTo>
                  <a:pt x="287654" y="20700"/>
                </a:lnTo>
                <a:close/>
              </a:path>
            </a:pathLst>
          </a:custGeom>
          <a:solidFill>
            <a:srgbClr val="FFFFFF">
              <a:alpha val="39999"/>
            </a:srgbClr>
          </a:solidFill>
        </p:spPr>
        <p:txBody>
          <a:bodyPr wrap="square" lIns="0" tIns="0" rIns="0" bIns="0" rtlCol="0"/>
          <a:lstStyle/>
          <a:p>
            <a:endParaRPr/>
          </a:p>
        </p:txBody>
      </p:sp>
      <p:sp>
        <p:nvSpPr>
          <p:cNvPr id="21" name="object 21"/>
          <p:cNvSpPr/>
          <p:nvPr/>
        </p:nvSpPr>
        <p:spPr>
          <a:xfrm>
            <a:off x="6952488" y="3037332"/>
            <a:ext cx="349250" cy="210820"/>
          </a:xfrm>
          <a:custGeom>
            <a:avLst/>
            <a:gdLst/>
            <a:ahLst/>
            <a:cxnLst/>
            <a:rect l="l" t="t" r="r" b="b"/>
            <a:pathLst>
              <a:path w="349250" h="210819">
                <a:moveTo>
                  <a:pt x="170687" y="0"/>
                </a:moveTo>
                <a:lnTo>
                  <a:pt x="3555" y="0"/>
                </a:lnTo>
                <a:lnTo>
                  <a:pt x="2158" y="888"/>
                </a:lnTo>
                <a:lnTo>
                  <a:pt x="761" y="2285"/>
                </a:lnTo>
                <a:lnTo>
                  <a:pt x="0" y="3428"/>
                </a:lnTo>
                <a:lnTo>
                  <a:pt x="0" y="206628"/>
                </a:lnTo>
                <a:lnTo>
                  <a:pt x="761" y="208025"/>
                </a:lnTo>
                <a:lnTo>
                  <a:pt x="3555" y="209803"/>
                </a:lnTo>
                <a:lnTo>
                  <a:pt x="5460" y="210312"/>
                </a:lnTo>
                <a:lnTo>
                  <a:pt x="343280" y="210312"/>
                </a:lnTo>
                <a:lnTo>
                  <a:pt x="345185" y="209803"/>
                </a:lnTo>
                <a:lnTo>
                  <a:pt x="347979" y="208025"/>
                </a:lnTo>
                <a:lnTo>
                  <a:pt x="348487" y="206628"/>
                </a:lnTo>
                <a:lnTo>
                  <a:pt x="348995" y="204977"/>
                </a:lnTo>
                <a:lnTo>
                  <a:pt x="348995" y="199389"/>
                </a:lnTo>
                <a:lnTo>
                  <a:pt x="10540" y="199389"/>
                </a:lnTo>
                <a:lnTo>
                  <a:pt x="10540" y="10159"/>
                </a:lnTo>
                <a:lnTo>
                  <a:pt x="170687" y="10159"/>
                </a:lnTo>
                <a:lnTo>
                  <a:pt x="172084" y="9525"/>
                </a:lnTo>
                <a:lnTo>
                  <a:pt x="173481" y="8127"/>
                </a:lnTo>
                <a:lnTo>
                  <a:pt x="173989" y="6730"/>
                </a:lnTo>
                <a:lnTo>
                  <a:pt x="174497" y="4825"/>
                </a:lnTo>
                <a:lnTo>
                  <a:pt x="173989" y="3428"/>
                </a:lnTo>
                <a:lnTo>
                  <a:pt x="173481" y="2285"/>
                </a:lnTo>
                <a:lnTo>
                  <a:pt x="172084" y="888"/>
                </a:lnTo>
                <a:lnTo>
                  <a:pt x="170687" y="0"/>
                </a:lnTo>
                <a:close/>
              </a:path>
              <a:path w="349250" h="210819">
                <a:moveTo>
                  <a:pt x="345185" y="0"/>
                </a:moveTo>
                <a:lnTo>
                  <a:pt x="188848" y="0"/>
                </a:lnTo>
                <a:lnTo>
                  <a:pt x="187451" y="888"/>
                </a:lnTo>
                <a:lnTo>
                  <a:pt x="186435" y="2285"/>
                </a:lnTo>
                <a:lnTo>
                  <a:pt x="185546" y="3428"/>
                </a:lnTo>
                <a:lnTo>
                  <a:pt x="185038" y="4825"/>
                </a:lnTo>
                <a:lnTo>
                  <a:pt x="185546" y="6730"/>
                </a:lnTo>
                <a:lnTo>
                  <a:pt x="186435" y="8127"/>
                </a:lnTo>
                <a:lnTo>
                  <a:pt x="187451" y="9525"/>
                </a:lnTo>
                <a:lnTo>
                  <a:pt x="188848" y="10159"/>
                </a:lnTo>
                <a:lnTo>
                  <a:pt x="337692" y="10159"/>
                </a:lnTo>
                <a:lnTo>
                  <a:pt x="337692" y="199389"/>
                </a:lnTo>
                <a:lnTo>
                  <a:pt x="348995" y="199389"/>
                </a:lnTo>
                <a:lnTo>
                  <a:pt x="348995" y="4825"/>
                </a:lnTo>
                <a:lnTo>
                  <a:pt x="348487" y="3428"/>
                </a:lnTo>
                <a:lnTo>
                  <a:pt x="347979" y="2285"/>
                </a:lnTo>
                <a:lnTo>
                  <a:pt x="346582" y="888"/>
                </a:lnTo>
                <a:lnTo>
                  <a:pt x="345185" y="0"/>
                </a:lnTo>
                <a:close/>
              </a:path>
            </a:pathLst>
          </a:custGeom>
          <a:solidFill>
            <a:srgbClr val="FFFFFF">
              <a:alpha val="39999"/>
            </a:srgbClr>
          </a:solidFill>
        </p:spPr>
        <p:txBody>
          <a:bodyPr wrap="square" lIns="0" tIns="0" rIns="0" bIns="0" rtlCol="0"/>
          <a:lstStyle/>
          <a:p>
            <a:endParaRPr/>
          </a:p>
        </p:txBody>
      </p:sp>
      <p:sp>
        <p:nvSpPr>
          <p:cNvPr id="22" name="object 22"/>
          <p:cNvSpPr/>
          <p:nvPr/>
        </p:nvSpPr>
        <p:spPr>
          <a:xfrm>
            <a:off x="7115556" y="3005327"/>
            <a:ext cx="10795" cy="41275"/>
          </a:xfrm>
          <a:custGeom>
            <a:avLst/>
            <a:gdLst/>
            <a:ahLst/>
            <a:cxnLst/>
            <a:rect l="l" t="t" r="r" b="b"/>
            <a:pathLst>
              <a:path w="10795" h="41275">
                <a:moveTo>
                  <a:pt x="5207" y="0"/>
                </a:moveTo>
                <a:lnTo>
                  <a:pt x="0" y="5207"/>
                </a:lnTo>
                <a:lnTo>
                  <a:pt x="508" y="35941"/>
                </a:lnTo>
                <a:lnTo>
                  <a:pt x="508" y="37719"/>
                </a:lnTo>
                <a:lnTo>
                  <a:pt x="2286" y="40512"/>
                </a:lnTo>
                <a:lnTo>
                  <a:pt x="3683" y="41148"/>
                </a:lnTo>
                <a:lnTo>
                  <a:pt x="6985" y="41148"/>
                </a:lnTo>
                <a:lnTo>
                  <a:pt x="8382" y="40512"/>
                </a:lnTo>
                <a:lnTo>
                  <a:pt x="9778" y="39116"/>
                </a:lnTo>
                <a:lnTo>
                  <a:pt x="10668" y="35941"/>
                </a:lnTo>
                <a:lnTo>
                  <a:pt x="10668" y="5207"/>
                </a:lnTo>
                <a:lnTo>
                  <a:pt x="9778" y="2032"/>
                </a:lnTo>
                <a:lnTo>
                  <a:pt x="8382" y="1143"/>
                </a:lnTo>
                <a:lnTo>
                  <a:pt x="6985" y="508"/>
                </a:lnTo>
                <a:lnTo>
                  <a:pt x="5207" y="0"/>
                </a:lnTo>
                <a:close/>
              </a:path>
            </a:pathLst>
          </a:custGeom>
          <a:solidFill>
            <a:srgbClr val="FFFFFF">
              <a:alpha val="39999"/>
            </a:srgbClr>
          </a:solidFill>
        </p:spPr>
        <p:txBody>
          <a:bodyPr wrap="square" lIns="0" tIns="0" rIns="0" bIns="0" rtlCol="0"/>
          <a:lstStyle/>
          <a:p>
            <a:endParaRPr/>
          </a:p>
        </p:txBody>
      </p:sp>
      <p:sp>
        <p:nvSpPr>
          <p:cNvPr id="23" name="object 23"/>
          <p:cNvSpPr/>
          <p:nvPr/>
        </p:nvSpPr>
        <p:spPr>
          <a:xfrm>
            <a:off x="7115556" y="3258311"/>
            <a:ext cx="10795" cy="62865"/>
          </a:xfrm>
          <a:custGeom>
            <a:avLst/>
            <a:gdLst/>
            <a:ahLst/>
            <a:cxnLst/>
            <a:rect l="l" t="t" r="r" b="b"/>
            <a:pathLst>
              <a:path w="10795" h="62864">
                <a:moveTo>
                  <a:pt x="5207" y="0"/>
                </a:moveTo>
                <a:lnTo>
                  <a:pt x="3810" y="508"/>
                </a:lnTo>
                <a:lnTo>
                  <a:pt x="2286" y="888"/>
                </a:lnTo>
                <a:lnTo>
                  <a:pt x="508" y="3683"/>
                </a:lnTo>
                <a:lnTo>
                  <a:pt x="508" y="5461"/>
                </a:lnTo>
                <a:lnTo>
                  <a:pt x="0" y="57276"/>
                </a:lnTo>
                <a:lnTo>
                  <a:pt x="508" y="59054"/>
                </a:lnTo>
                <a:lnTo>
                  <a:pt x="1397" y="60198"/>
                </a:lnTo>
                <a:lnTo>
                  <a:pt x="2286" y="61087"/>
                </a:lnTo>
                <a:lnTo>
                  <a:pt x="3683" y="61975"/>
                </a:lnTo>
                <a:lnTo>
                  <a:pt x="5207" y="62484"/>
                </a:lnTo>
                <a:lnTo>
                  <a:pt x="6985" y="61975"/>
                </a:lnTo>
                <a:lnTo>
                  <a:pt x="9778" y="60198"/>
                </a:lnTo>
                <a:lnTo>
                  <a:pt x="10160" y="59054"/>
                </a:lnTo>
                <a:lnTo>
                  <a:pt x="10668" y="57276"/>
                </a:lnTo>
                <a:lnTo>
                  <a:pt x="10668" y="5461"/>
                </a:lnTo>
                <a:lnTo>
                  <a:pt x="9778" y="2286"/>
                </a:lnTo>
                <a:lnTo>
                  <a:pt x="8382" y="888"/>
                </a:lnTo>
                <a:lnTo>
                  <a:pt x="5207" y="0"/>
                </a:lnTo>
                <a:close/>
              </a:path>
            </a:pathLst>
          </a:custGeom>
          <a:solidFill>
            <a:srgbClr val="FFFFFF">
              <a:alpha val="39999"/>
            </a:srgbClr>
          </a:solidFill>
        </p:spPr>
        <p:txBody>
          <a:bodyPr wrap="square" lIns="0" tIns="0" rIns="0" bIns="0" rtlCol="0"/>
          <a:lstStyle/>
          <a:p>
            <a:endParaRPr/>
          </a:p>
        </p:txBody>
      </p:sp>
      <p:sp>
        <p:nvSpPr>
          <p:cNvPr id="24" name="object 24"/>
          <p:cNvSpPr/>
          <p:nvPr/>
        </p:nvSpPr>
        <p:spPr>
          <a:xfrm>
            <a:off x="7018019" y="3258311"/>
            <a:ext cx="33655" cy="83820"/>
          </a:xfrm>
          <a:custGeom>
            <a:avLst/>
            <a:gdLst/>
            <a:ahLst/>
            <a:cxnLst/>
            <a:rect l="l" t="t" r="r" b="b"/>
            <a:pathLst>
              <a:path w="33654" h="83820">
                <a:moveTo>
                  <a:pt x="29082" y="0"/>
                </a:moveTo>
                <a:lnTo>
                  <a:pt x="27558" y="0"/>
                </a:lnTo>
                <a:lnTo>
                  <a:pt x="25907" y="508"/>
                </a:lnTo>
                <a:lnTo>
                  <a:pt x="24383" y="888"/>
                </a:lnTo>
                <a:lnTo>
                  <a:pt x="22986" y="2286"/>
                </a:lnTo>
                <a:lnTo>
                  <a:pt x="22478" y="3683"/>
                </a:lnTo>
                <a:lnTo>
                  <a:pt x="0" y="77597"/>
                </a:lnTo>
                <a:lnTo>
                  <a:pt x="0" y="80517"/>
                </a:lnTo>
                <a:lnTo>
                  <a:pt x="1015" y="81914"/>
                </a:lnTo>
                <a:lnTo>
                  <a:pt x="2412" y="82930"/>
                </a:lnTo>
                <a:lnTo>
                  <a:pt x="3682" y="83820"/>
                </a:lnTo>
                <a:lnTo>
                  <a:pt x="7111" y="83820"/>
                </a:lnTo>
                <a:lnTo>
                  <a:pt x="8635" y="82930"/>
                </a:lnTo>
                <a:lnTo>
                  <a:pt x="10159" y="81534"/>
                </a:lnTo>
                <a:lnTo>
                  <a:pt x="10795" y="80390"/>
                </a:lnTo>
                <a:lnTo>
                  <a:pt x="33527" y="5079"/>
                </a:lnTo>
                <a:lnTo>
                  <a:pt x="33020" y="3683"/>
                </a:lnTo>
                <a:lnTo>
                  <a:pt x="32003" y="1904"/>
                </a:lnTo>
                <a:lnTo>
                  <a:pt x="31114" y="888"/>
                </a:lnTo>
                <a:lnTo>
                  <a:pt x="29082" y="0"/>
                </a:lnTo>
                <a:close/>
              </a:path>
            </a:pathLst>
          </a:custGeom>
          <a:solidFill>
            <a:srgbClr val="FFFFFF">
              <a:alpha val="39999"/>
            </a:srgbClr>
          </a:solidFill>
        </p:spPr>
        <p:txBody>
          <a:bodyPr wrap="square" lIns="0" tIns="0" rIns="0" bIns="0" rtlCol="0"/>
          <a:lstStyle/>
          <a:p>
            <a:endParaRPr/>
          </a:p>
        </p:txBody>
      </p:sp>
      <p:sp>
        <p:nvSpPr>
          <p:cNvPr id="25" name="object 25"/>
          <p:cNvSpPr/>
          <p:nvPr/>
        </p:nvSpPr>
        <p:spPr>
          <a:xfrm>
            <a:off x="7191756" y="3258311"/>
            <a:ext cx="33655" cy="83820"/>
          </a:xfrm>
          <a:custGeom>
            <a:avLst/>
            <a:gdLst/>
            <a:ahLst/>
            <a:cxnLst/>
            <a:rect l="l" t="t" r="r" b="b"/>
            <a:pathLst>
              <a:path w="33654" h="83820">
                <a:moveTo>
                  <a:pt x="5715" y="0"/>
                </a:moveTo>
                <a:lnTo>
                  <a:pt x="3683" y="0"/>
                </a:lnTo>
                <a:lnTo>
                  <a:pt x="2413" y="888"/>
                </a:lnTo>
                <a:lnTo>
                  <a:pt x="1016" y="1904"/>
                </a:lnTo>
                <a:lnTo>
                  <a:pt x="0" y="3683"/>
                </a:lnTo>
                <a:lnTo>
                  <a:pt x="0" y="6730"/>
                </a:lnTo>
                <a:lnTo>
                  <a:pt x="22478" y="80390"/>
                </a:lnTo>
                <a:lnTo>
                  <a:pt x="22987" y="81534"/>
                </a:lnTo>
                <a:lnTo>
                  <a:pt x="24384" y="82930"/>
                </a:lnTo>
                <a:lnTo>
                  <a:pt x="25908" y="83820"/>
                </a:lnTo>
                <a:lnTo>
                  <a:pt x="29083" y="83820"/>
                </a:lnTo>
                <a:lnTo>
                  <a:pt x="31115" y="82930"/>
                </a:lnTo>
                <a:lnTo>
                  <a:pt x="32003" y="81914"/>
                </a:lnTo>
                <a:lnTo>
                  <a:pt x="33020" y="80517"/>
                </a:lnTo>
                <a:lnTo>
                  <a:pt x="33527" y="78993"/>
                </a:lnTo>
                <a:lnTo>
                  <a:pt x="33020" y="77597"/>
                </a:lnTo>
                <a:lnTo>
                  <a:pt x="10541" y="3683"/>
                </a:lnTo>
                <a:lnTo>
                  <a:pt x="10160" y="2286"/>
                </a:lnTo>
                <a:lnTo>
                  <a:pt x="8636" y="888"/>
                </a:lnTo>
                <a:lnTo>
                  <a:pt x="7112" y="508"/>
                </a:lnTo>
                <a:lnTo>
                  <a:pt x="5715" y="0"/>
                </a:lnTo>
                <a:close/>
              </a:path>
            </a:pathLst>
          </a:custGeom>
          <a:solidFill>
            <a:srgbClr val="FFFFFF">
              <a:alpha val="39999"/>
            </a:srgbClr>
          </a:solidFill>
        </p:spPr>
        <p:txBody>
          <a:bodyPr wrap="square" lIns="0" tIns="0" rIns="0" bIns="0" rtlCol="0"/>
          <a:lstStyle/>
          <a:p>
            <a:endParaRPr/>
          </a:p>
        </p:txBody>
      </p:sp>
      <p:sp>
        <p:nvSpPr>
          <p:cNvPr id="26" name="object 26"/>
          <p:cNvSpPr/>
          <p:nvPr/>
        </p:nvSpPr>
        <p:spPr>
          <a:xfrm>
            <a:off x="6952488" y="3263646"/>
            <a:ext cx="349250" cy="0"/>
          </a:xfrm>
          <a:custGeom>
            <a:avLst/>
            <a:gdLst/>
            <a:ahLst/>
            <a:cxnLst/>
            <a:rect l="l" t="t" r="r" b="b"/>
            <a:pathLst>
              <a:path w="349250">
                <a:moveTo>
                  <a:pt x="0" y="0"/>
                </a:moveTo>
                <a:lnTo>
                  <a:pt x="348995" y="0"/>
                </a:lnTo>
              </a:path>
            </a:pathLst>
          </a:custGeom>
          <a:ln w="10667">
            <a:solidFill>
              <a:srgbClr val="FFFFFF"/>
            </a:solidFill>
          </a:ln>
        </p:spPr>
        <p:txBody>
          <a:bodyPr wrap="square" lIns="0" tIns="0" rIns="0" bIns="0" rtlCol="0"/>
          <a:lstStyle/>
          <a:p>
            <a:endParaRPr/>
          </a:p>
        </p:txBody>
      </p:sp>
      <p:sp>
        <p:nvSpPr>
          <p:cNvPr id="27" name="object 27"/>
          <p:cNvSpPr/>
          <p:nvPr/>
        </p:nvSpPr>
        <p:spPr>
          <a:xfrm>
            <a:off x="5228844" y="4053840"/>
            <a:ext cx="401320" cy="295910"/>
          </a:xfrm>
          <a:custGeom>
            <a:avLst/>
            <a:gdLst/>
            <a:ahLst/>
            <a:cxnLst/>
            <a:rect l="l" t="t" r="r" b="b"/>
            <a:pathLst>
              <a:path w="401320" h="295910">
                <a:moveTo>
                  <a:pt x="394842" y="284480"/>
                </a:moveTo>
                <a:lnTo>
                  <a:pt x="5968" y="284480"/>
                </a:lnTo>
                <a:lnTo>
                  <a:pt x="4063" y="284988"/>
                </a:lnTo>
                <a:lnTo>
                  <a:pt x="2158" y="285750"/>
                </a:lnTo>
                <a:lnTo>
                  <a:pt x="1015" y="286639"/>
                </a:lnTo>
                <a:lnTo>
                  <a:pt x="507" y="288417"/>
                </a:lnTo>
                <a:lnTo>
                  <a:pt x="0" y="290322"/>
                </a:lnTo>
                <a:lnTo>
                  <a:pt x="507" y="292227"/>
                </a:lnTo>
                <a:lnTo>
                  <a:pt x="1015" y="293370"/>
                </a:lnTo>
                <a:lnTo>
                  <a:pt x="2158" y="294767"/>
                </a:lnTo>
                <a:lnTo>
                  <a:pt x="4063" y="295656"/>
                </a:lnTo>
                <a:lnTo>
                  <a:pt x="396493" y="295656"/>
                </a:lnTo>
                <a:lnTo>
                  <a:pt x="397890" y="294767"/>
                </a:lnTo>
                <a:lnTo>
                  <a:pt x="399414" y="293370"/>
                </a:lnTo>
                <a:lnTo>
                  <a:pt x="400303" y="292227"/>
                </a:lnTo>
                <a:lnTo>
                  <a:pt x="400811" y="290322"/>
                </a:lnTo>
                <a:lnTo>
                  <a:pt x="400303" y="288417"/>
                </a:lnTo>
                <a:lnTo>
                  <a:pt x="399414" y="286639"/>
                </a:lnTo>
                <a:lnTo>
                  <a:pt x="397890" y="285750"/>
                </a:lnTo>
                <a:lnTo>
                  <a:pt x="396493" y="284988"/>
                </a:lnTo>
                <a:lnTo>
                  <a:pt x="394842" y="284480"/>
                </a:lnTo>
                <a:close/>
              </a:path>
              <a:path w="401320" h="295910">
                <a:moveTo>
                  <a:pt x="225170" y="0"/>
                </a:moveTo>
                <a:lnTo>
                  <a:pt x="175132" y="0"/>
                </a:lnTo>
                <a:lnTo>
                  <a:pt x="168909" y="1143"/>
                </a:lnTo>
                <a:lnTo>
                  <a:pt x="163829" y="3429"/>
                </a:lnTo>
                <a:lnTo>
                  <a:pt x="160273" y="7620"/>
                </a:lnTo>
                <a:lnTo>
                  <a:pt x="157352" y="12954"/>
                </a:lnTo>
                <a:lnTo>
                  <a:pt x="151383" y="15112"/>
                </a:lnTo>
                <a:lnTo>
                  <a:pt x="145922" y="18796"/>
                </a:lnTo>
                <a:lnTo>
                  <a:pt x="141604" y="23622"/>
                </a:lnTo>
                <a:lnTo>
                  <a:pt x="138683" y="29464"/>
                </a:lnTo>
                <a:lnTo>
                  <a:pt x="138048" y="36195"/>
                </a:lnTo>
                <a:lnTo>
                  <a:pt x="138048" y="66293"/>
                </a:lnTo>
                <a:lnTo>
                  <a:pt x="138683" y="72009"/>
                </a:lnTo>
                <a:lnTo>
                  <a:pt x="141604" y="76962"/>
                </a:lnTo>
                <a:lnTo>
                  <a:pt x="145414" y="80645"/>
                </a:lnTo>
                <a:lnTo>
                  <a:pt x="150494" y="83185"/>
                </a:lnTo>
                <a:lnTo>
                  <a:pt x="150494" y="94996"/>
                </a:lnTo>
                <a:lnTo>
                  <a:pt x="151383" y="103759"/>
                </a:lnTo>
                <a:lnTo>
                  <a:pt x="153542" y="112903"/>
                </a:lnTo>
                <a:lnTo>
                  <a:pt x="157860" y="120523"/>
                </a:lnTo>
                <a:lnTo>
                  <a:pt x="162940" y="127635"/>
                </a:lnTo>
                <a:lnTo>
                  <a:pt x="162940" y="139192"/>
                </a:lnTo>
                <a:lnTo>
                  <a:pt x="161925" y="139192"/>
                </a:lnTo>
                <a:lnTo>
                  <a:pt x="160781" y="139700"/>
                </a:lnTo>
                <a:lnTo>
                  <a:pt x="118363" y="153162"/>
                </a:lnTo>
                <a:lnTo>
                  <a:pt x="80771" y="260223"/>
                </a:lnTo>
                <a:lnTo>
                  <a:pt x="80771" y="268732"/>
                </a:lnTo>
                <a:lnTo>
                  <a:pt x="82676" y="277368"/>
                </a:lnTo>
                <a:lnTo>
                  <a:pt x="87248" y="284480"/>
                </a:lnTo>
                <a:lnTo>
                  <a:pt x="111378" y="284480"/>
                </a:lnTo>
                <a:lnTo>
                  <a:pt x="105917" y="283591"/>
                </a:lnTo>
                <a:lnTo>
                  <a:pt x="100583" y="281305"/>
                </a:lnTo>
                <a:lnTo>
                  <a:pt x="96519" y="277876"/>
                </a:lnTo>
                <a:lnTo>
                  <a:pt x="93725" y="273177"/>
                </a:lnTo>
                <a:lnTo>
                  <a:pt x="92455" y="267843"/>
                </a:lnTo>
                <a:lnTo>
                  <a:pt x="92455" y="262509"/>
                </a:lnTo>
                <a:lnTo>
                  <a:pt x="108965" y="178181"/>
                </a:lnTo>
                <a:lnTo>
                  <a:pt x="156971" y="152654"/>
                </a:lnTo>
                <a:lnTo>
                  <a:pt x="169263" y="152654"/>
                </a:lnTo>
                <a:lnTo>
                  <a:pt x="168655" y="150368"/>
                </a:lnTo>
                <a:lnTo>
                  <a:pt x="170814" y="150368"/>
                </a:lnTo>
                <a:lnTo>
                  <a:pt x="172211" y="149733"/>
                </a:lnTo>
                <a:lnTo>
                  <a:pt x="173735" y="148336"/>
                </a:lnTo>
                <a:lnTo>
                  <a:pt x="174625" y="146939"/>
                </a:lnTo>
                <a:lnTo>
                  <a:pt x="174625" y="137414"/>
                </a:lnTo>
                <a:lnTo>
                  <a:pt x="237235" y="137414"/>
                </a:lnTo>
                <a:lnTo>
                  <a:pt x="237235" y="133477"/>
                </a:lnTo>
                <a:lnTo>
                  <a:pt x="199135" y="133477"/>
                </a:lnTo>
                <a:lnTo>
                  <a:pt x="189483" y="131572"/>
                </a:lnTo>
                <a:lnTo>
                  <a:pt x="161925" y="94996"/>
                </a:lnTo>
                <a:lnTo>
                  <a:pt x="161925" y="69342"/>
                </a:lnTo>
                <a:lnTo>
                  <a:pt x="150494" y="69342"/>
                </a:lnTo>
                <a:lnTo>
                  <a:pt x="149986" y="68072"/>
                </a:lnTo>
                <a:lnTo>
                  <a:pt x="149478" y="66293"/>
                </a:lnTo>
                <a:lnTo>
                  <a:pt x="149478" y="36195"/>
                </a:lnTo>
                <a:lnTo>
                  <a:pt x="150875" y="31242"/>
                </a:lnTo>
                <a:lnTo>
                  <a:pt x="153542" y="27305"/>
                </a:lnTo>
                <a:lnTo>
                  <a:pt x="157352" y="24511"/>
                </a:lnTo>
                <a:lnTo>
                  <a:pt x="162432" y="23622"/>
                </a:lnTo>
                <a:lnTo>
                  <a:pt x="164337" y="23114"/>
                </a:lnTo>
                <a:lnTo>
                  <a:pt x="168909" y="16002"/>
                </a:lnTo>
                <a:lnTo>
                  <a:pt x="169798" y="14351"/>
                </a:lnTo>
                <a:lnTo>
                  <a:pt x="171322" y="12954"/>
                </a:lnTo>
                <a:lnTo>
                  <a:pt x="173227" y="12065"/>
                </a:lnTo>
                <a:lnTo>
                  <a:pt x="175132" y="11557"/>
                </a:lnTo>
                <a:lnTo>
                  <a:pt x="252523" y="11557"/>
                </a:lnTo>
                <a:lnTo>
                  <a:pt x="251840" y="10668"/>
                </a:lnTo>
                <a:lnTo>
                  <a:pt x="244347" y="4826"/>
                </a:lnTo>
                <a:lnTo>
                  <a:pt x="235457" y="1143"/>
                </a:lnTo>
                <a:lnTo>
                  <a:pt x="225170" y="0"/>
                </a:lnTo>
                <a:close/>
              </a:path>
              <a:path w="401320" h="295910">
                <a:moveTo>
                  <a:pt x="275335" y="193929"/>
                </a:moveTo>
                <a:lnTo>
                  <a:pt x="124840" y="193929"/>
                </a:lnTo>
                <a:lnTo>
                  <a:pt x="120268" y="194818"/>
                </a:lnTo>
                <a:lnTo>
                  <a:pt x="116458" y="197231"/>
                </a:lnTo>
                <a:lnTo>
                  <a:pt x="113791" y="201168"/>
                </a:lnTo>
                <a:lnTo>
                  <a:pt x="112981" y="205105"/>
                </a:lnTo>
                <a:lnTo>
                  <a:pt x="112902" y="284480"/>
                </a:lnTo>
                <a:lnTo>
                  <a:pt x="124840" y="284480"/>
                </a:lnTo>
                <a:lnTo>
                  <a:pt x="124332" y="284099"/>
                </a:lnTo>
                <a:lnTo>
                  <a:pt x="124332" y="205486"/>
                </a:lnTo>
                <a:lnTo>
                  <a:pt x="124840" y="205105"/>
                </a:lnTo>
                <a:lnTo>
                  <a:pt x="287438" y="205105"/>
                </a:lnTo>
                <a:lnTo>
                  <a:pt x="286511" y="201168"/>
                </a:lnTo>
                <a:lnTo>
                  <a:pt x="284098" y="197231"/>
                </a:lnTo>
                <a:lnTo>
                  <a:pt x="280034" y="194818"/>
                </a:lnTo>
                <a:lnTo>
                  <a:pt x="275335" y="193929"/>
                </a:lnTo>
                <a:close/>
              </a:path>
              <a:path w="401320" h="295910">
                <a:moveTo>
                  <a:pt x="287438" y="205105"/>
                </a:moveTo>
                <a:lnTo>
                  <a:pt x="275716" y="205105"/>
                </a:lnTo>
                <a:lnTo>
                  <a:pt x="275716" y="284480"/>
                </a:lnTo>
                <a:lnTo>
                  <a:pt x="287527" y="284480"/>
                </a:lnTo>
                <a:lnTo>
                  <a:pt x="287438" y="205105"/>
                </a:lnTo>
                <a:close/>
              </a:path>
              <a:path w="401320" h="295910">
                <a:moveTo>
                  <a:pt x="280828" y="152654"/>
                </a:moveTo>
                <a:lnTo>
                  <a:pt x="243458" y="152654"/>
                </a:lnTo>
                <a:lnTo>
                  <a:pt x="278638" y="163830"/>
                </a:lnTo>
                <a:lnTo>
                  <a:pt x="284606" y="167005"/>
                </a:lnTo>
                <a:lnTo>
                  <a:pt x="288925" y="171958"/>
                </a:lnTo>
                <a:lnTo>
                  <a:pt x="291083" y="178181"/>
                </a:lnTo>
                <a:lnTo>
                  <a:pt x="307847" y="262509"/>
                </a:lnTo>
                <a:lnTo>
                  <a:pt x="308355" y="267843"/>
                </a:lnTo>
                <a:lnTo>
                  <a:pt x="306958" y="273177"/>
                </a:lnTo>
                <a:lnTo>
                  <a:pt x="303783" y="277876"/>
                </a:lnTo>
                <a:lnTo>
                  <a:pt x="299465" y="281305"/>
                </a:lnTo>
                <a:lnTo>
                  <a:pt x="294893" y="283591"/>
                </a:lnTo>
                <a:lnTo>
                  <a:pt x="289432" y="284480"/>
                </a:lnTo>
                <a:lnTo>
                  <a:pt x="313308" y="284480"/>
                </a:lnTo>
                <a:lnTo>
                  <a:pt x="317626" y="277368"/>
                </a:lnTo>
                <a:lnTo>
                  <a:pt x="320039" y="268732"/>
                </a:lnTo>
                <a:lnTo>
                  <a:pt x="319531" y="260223"/>
                </a:lnTo>
                <a:lnTo>
                  <a:pt x="302767" y="176149"/>
                </a:lnTo>
                <a:lnTo>
                  <a:pt x="282447" y="153162"/>
                </a:lnTo>
                <a:lnTo>
                  <a:pt x="280828" y="152654"/>
                </a:lnTo>
                <a:close/>
              </a:path>
              <a:path w="401320" h="295910">
                <a:moveTo>
                  <a:pt x="169263" y="152654"/>
                </a:moveTo>
                <a:lnTo>
                  <a:pt x="156971" y="152654"/>
                </a:lnTo>
                <a:lnTo>
                  <a:pt x="159765" y="162179"/>
                </a:lnTo>
                <a:lnTo>
                  <a:pt x="200025" y="186817"/>
                </a:lnTo>
                <a:lnTo>
                  <a:pt x="210819" y="185801"/>
                </a:lnTo>
                <a:lnTo>
                  <a:pt x="220598" y="182372"/>
                </a:lnTo>
                <a:lnTo>
                  <a:pt x="229488" y="177037"/>
                </a:lnTo>
                <a:lnTo>
                  <a:pt x="230833" y="175641"/>
                </a:lnTo>
                <a:lnTo>
                  <a:pt x="200025" y="175641"/>
                </a:lnTo>
                <a:lnTo>
                  <a:pt x="190880" y="174244"/>
                </a:lnTo>
                <a:lnTo>
                  <a:pt x="182498" y="170561"/>
                </a:lnTo>
                <a:lnTo>
                  <a:pt x="175640" y="165227"/>
                </a:lnTo>
                <a:lnTo>
                  <a:pt x="170814" y="158496"/>
                </a:lnTo>
                <a:lnTo>
                  <a:pt x="169263" y="152654"/>
                </a:lnTo>
                <a:close/>
              </a:path>
              <a:path w="401320" h="295910">
                <a:moveTo>
                  <a:pt x="237235" y="137922"/>
                </a:moveTo>
                <a:lnTo>
                  <a:pt x="225678" y="137922"/>
                </a:lnTo>
                <a:lnTo>
                  <a:pt x="225678" y="145034"/>
                </a:lnTo>
                <a:lnTo>
                  <a:pt x="226186" y="146939"/>
                </a:lnTo>
                <a:lnTo>
                  <a:pt x="227075" y="148336"/>
                </a:lnTo>
                <a:lnTo>
                  <a:pt x="228091" y="149733"/>
                </a:lnTo>
                <a:lnTo>
                  <a:pt x="229742" y="150368"/>
                </a:lnTo>
                <a:lnTo>
                  <a:pt x="231647" y="150368"/>
                </a:lnTo>
                <a:lnTo>
                  <a:pt x="229488" y="158496"/>
                </a:lnTo>
                <a:lnTo>
                  <a:pt x="224662" y="165227"/>
                </a:lnTo>
                <a:lnTo>
                  <a:pt x="218312" y="170561"/>
                </a:lnTo>
                <a:lnTo>
                  <a:pt x="209930" y="174244"/>
                </a:lnTo>
                <a:lnTo>
                  <a:pt x="200025" y="175641"/>
                </a:lnTo>
                <a:lnTo>
                  <a:pt x="230833" y="175641"/>
                </a:lnTo>
                <a:lnTo>
                  <a:pt x="235965" y="170307"/>
                </a:lnTo>
                <a:lnTo>
                  <a:pt x="241045" y="162179"/>
                </a:lnTo>
                <a:lnTo>
                  <a:pt x="243458" y="152654"/>
                </a:lnTo>
                <a:lnTo>
                  <a:pt x="280828" y="152654"/>
                </a:lnTo>
                <a:lnTo>
                  <a:pt x="239521" y="139700"/>
                </a:lnTo>
                <a:lnTo>
                  <a:pt x="238632" y="139192"/>
                </a:lnTo>
                <a:lnTo>
                  <a:pt x="237235" y="139192"/>
                </a:lnTo>
                <a:lnTo>
                  <a:pt x="237235" y="137922"/>
                </a:lnTo>
                <a:close/>
              </a:path>
              <a:path w="401320" h="295910">
                <a:moveTo>
                  <a:pt x="237235" y="137414"/>
                </a:moveTo>
                <a:lnTo>
                  <a:pt x="174625" y="137414"/>
                </a:lnTo>
                <a:lnTo>
                  <a:pt x="182117" y="141097"/>
                </a:lnTo>
                <a:lnTo>
                  <a:pt x="190500" y="143637"/>
                </a:lnTo>
                <a:lnTo>
                  <a:pt x="198881" y="144526"/>
                </a:lnTo>
                <a:lnTo>
                  <a:pt x="200025" y="144526"/>
                </a:lnTo>
                <a:lnTo>
                  <a:pt x="209422" y="143637"/>
                </a:lnTo>
                <a:lnTo>
                  <a:pt x="217804" y="141605"/>
                </a:lnTo>
                <a:lnTo>
                  <a:pt x="225678" y="137922"/>
                </a:lnTo>
                <a:lnTo>
                  <a:pt x="237235" y="137922"/>
                </a:lnTo>
                <a:lnTo>
                  <a:pt x="237235" y="137414"/>
                </a:lnTo>
                <a:close/>
              </a:path>
              <a:path w="401320" h="295910">
                <a:moveTo>
                  <a:pt x="248449" y="53721"/>
                </a:moveTo>
                <a:lnTo>
                  <a:pt x="231647" y="53721"/>
                </a:lnTo>
                <a:lnTo>
                  <a:pt x="233552" y="54229"/>
                </a:lnTo>
                <a:lnTo>
                  <a:pt x="235457" y="55118"/>
                </a:lnTo>
                <a:lnTo>
                  <a:pt x="236981" y="56261"/>
                </a:lnTo>
                <a:lnTo>
                  <a:pt x="237616" y="58166"/>
                </a:lnTo>
                <a:lnTo>
                  <a:pt x="238125" y="60452"/>
                </a:lnTo>
                <a:lnTo>
                  <a:pt x="238125" y="96647"/>
                </a:lnTo>
                <a:lnTo>
                  <a:pt x="214121" y="130683"/>
                </a:lnTo>
                <a:lnTo>
                  <a:pt x="199135" y="133477"/>
                </a:lnTo>
                <a:lnTo>
                  <a:pt x="237235" y="133477"/>
                </a:lnTo>
                <a:lnTo>
                  <a:pt x="237235" y="128651"/>
                </a:lnTo>
                <a:lnTo>
                  <a:pt x="242950" y="121412"/>
                </a:lnTo>
                <a:lnTo>
                  <a:pt x="246506" y="113792"/>
                </a:lnTo>
                <a:lnTo>
                  <a:pt x="249427" y="105156"/>
                </a:lnTo>
                <a:lnTo>
                  <a:pt x="249935" y="96647"/>
                </a:lnTo>
                <a:lnTo>
                  <a:pt x="249935" y="83185"/>
                </a:lnTo>
                <a:lnTo>
                  <a:pt x="254888" y="80645"/>
                </a:lnTo>
                <a:lnTo>
                  <a:pt x="259206" y="76962"/>
                </a:lnTo>
                <a:lnTo>
                  <a:pt x="261365" y="72009"/>
                </a:lnTo>
                <a:lnTo>
                  <a:pt x="261840" y="69342"/>
                </a:lnTo>
                <a:lnTo>
                  <a:pt x="249935" y="69342"/>
                </a:lnTo>
                <a:lnTo>
                  <a:pt x="249935" y="60452"/>
                </a:lnTo>
                <a:lnTo>
                  <a:pt x="248919" y="54737"/>
                </a:lnTo>
                <a:lnTo>
                  <a:pt x="248449" y="53721"/>
                </a:lnTo>
                <a:close/>
              </a:path>
              <a:path w="401320" h="295910">
                <a:moveTo>
                  <a:pt x="231647" y="42418"/>
                </a:moveTo>
                <a:lnTo>
                  <a:pt x="168909" y="42418"/>
                </a:lnTo>
                <a:lnTo>
                  <a:pt x="162940" y="43307"/>
                </a:lnTo>
                <a:lnTo>
                  <a:pt x="157860" y="46101"/>
                </a:lnTo>
                <a:lnTo>
                  <a:pt x="154050" y="49530"/>
                </a:lnTo>
                <a:lnTo>
                  <a:pt x="151383" y="54737"/>
                </a:lnTo>
                <a:lnTo>
                  <a:pt x="150494" y="60452"/>
                </a:lnTo>
                <a:lnTo>
                  <a:pt x="150494" y="69342"/>
                </a:lnTo>
                <a:lnTo>
                  <a:pt x="161925" y="69342"/>
                </a:lnTo>
                <a:lnTo>
                  <a:pt x="161925" y="60452"/>
                </a:lnTo>
                <a:lnTo>
                  <a:pt x="162432" y="58166"/>
                </a:lnTo>
                <a:lnTo>
                  <a:pt x="163448" y="56261"/>
                </a:lnTo>
                <a:lnTo>
                  <a:pt x="164845" y="55118"/>
                </a:lnTo>
                <a:lnTo>
                  <a:pt x="166750" y="54229"/>
                </a:lnTo>
                <a:lnTo>
                  <a:pt x="168909" y="53721"/>
                </a:lnTo>
                <a:lnTo>
                  <a:pt x="248449" y="53721"/>
                </a:lnTo>
                <a:lnTo>
                  <a:pt x="246506" y="49530"/>
                </a:lnTo>
                <a:lnTo>
                  <a:pt x="242442" y="46101"/>
                </a:lnTo>
                <a:lnTo>
                  <a:pt x="237235" y="43307"/>
                </a:lnTo>
                <a:lnTo>
                  <a:pt x="231647" y="42418"/>
                </a:lnTo>
                <a:close/>
              </a:path>
              <a:path w="401320" h="295910">
                <a:moveTo>
                  <a:pt x="252523" y="11557"/>
                </a:moveTo>
                <a:lnTo>
                  <a:pt x="225170" y="11557"/>
                </a:lnTo>
                <a:lnTo>
                  <a:pt x="233552" y="12954"/>
                </a:lnTo>
                <a:lnTo>
                  <a:pt x="240537" y="16002"/>
                </a:lnTo>
                <a:lnTo>
                  <a:pt x="245998" y="21336"/>
                </a:lnTo>
                <a:lnTo>
                  <a:pt x="249427" y="28067"/>
                </a:lnTo>
                <a:lnTo>
                  <a:pt x="250825" y="36195"/>
                </a:lnTo>
                <a:lnTo>
                  <a:pt x="250825" y="68072"/>
                </a:lnTo>
                <a:lnTo>
                  <a:pt x="249935" y="69342"/>
                </a:lnTo>
                <a:lnTo>
                  <a:pt x="261840" y="69342"/>
                </a:lnTo>
                <a:lnTo>
                  <a:pt x="262381" y="66293"/>
                </a:lnTo>
                <a:lnTo>
                  <a:pt x="262381" y="36195"/>
                </a:lnTo>
                <a:lnTo>
                  <a:pt x="261365" y="26416"/>
                </a:lnTo>
                <a:lnTo>
                  <a:pt x="257301" y="17780"/>
                </a:lnTo>
                <a:lnTo>
                  <a:pt x="252523" y="11557"/>
                </a:lnTo>
                <a:close/>
              </a:path>
            </a:pathLst>
          </a:custGeom>
          <a:solidFill>
            <a:srgbClr val="FFFFFF">
              <a:alpha val="30195"/>
            </a:srgbClr>
          </a:solidFill>
        </p:spPr>
        <p:txBody>
          <a:bodyPr wrap="square" lIns="0" tIns="0" rIns="0" bIns="0" rtlCol="0"/>
          <a:lstStyle/>
          <a:p>
            <a:endParaRPr/>
          </a:p>
        </p:txBody>
      </p:sp>
      <p:sp>
        <p:nvSpPr>
          <p:cNvPr id="28" name="object 28"/>
          <p:cNvSpPr/>
          <p:nvPr/>
        </p:nvSpPr>
        <p:spPr>
          <a:xfrm>
            <a:off x="5411723" y="4283964"/>
            <a:ext cx="36830" cy="35560"/>
          </a:xfrm>
          <a:custGeom>
            <a:avLst/>
            <a:gdLst/>
            <a:ahLst/>
            <a:cxnLst/>
            <a:rect l="l" t="t" r="r" b="b"/>
            <a:pathLst>
              <a:path w="36829" h="35560">
                <a:moveTo>
                  <a:pt x="17906" y="0"/>
                </a:moveTo>
                <a:lnTo>
                  <a:pt x="0" y="17272"/>
                </a:lnTo>
                <a:lnTo>
                  <a:pt x="1015" y="23113"/>
                </a:lnTo>
                <a:lnTo>
                  <a:pt x="3048" y="27940"/>
                </a:lnTo>
                <a:lnTo>
                  <a:pt x="7365" y="31623"/>
                </a:lnTo>
                <a:lnTo>
                  <a:pt x="12446" y="34417"/>
                </a:lnTo>
                <a:lnTo>
                  <a:pt x="17906" y="35052"/>
                </a:lnTo>
                <a:lnTo>
                  <a:pt x="24129" y="34417"/>
                </a:lnTo>
                <a:lnTo>
                  <a:pt x="29210" y="31623"/>
                </a:lnTo>
                <a:lnTo>
                  <a:pt x="32765" y="27940"/>
                </a:lnTo>
                <a:lnTo>
                  <a:pt x="35045" y="24003"/>
                </a:lnTo>
                <a:lnTo>
                  <a:pt x="17906" y="24003"/>
                </a:lnTo>
                <a:lnTo>
                  <a:pt x="16255" y="23494"/>
                </a:lnTo>
                <a:lnTo>
                  <a:pt x="14350" y="22606"/>
                </a:lnTo>
                <a:lnTo>
                  <a:pt x="12953" y="21209"/>
                </a:lnTo>
                <a:lnTo>
                  <a:pt x="11937" y="19558"/>
                </a:lnTo>
                <a:lnTo>
                  <a:pt x="11429" y="17272"/>
                </a:lnTo>
                <a:lnTo>
                  <a:pt x="11937" y="15493"/>
                </a:lnTo>
                <a:lnTo>
                  <a:pt x="12953" y="13843"/>
                </a:lnTo>
                <a:lnTo>
                  <a:pt x="14350" y="12446"/>
                </a:lnTo>
                <a:lnTo>
                  <a:pt x="16255" y="11556"/>
                </a:lnTo>
                <a:lnTo>
                  <a:pt x="17906" y="11049"/>
                </a:lnTo>
                <a:lnTo>
                  <a:pt x="35045" y="11049"/>
                </a:lnTo>
                <a:lnTo>
                  <a:pt x="32765" y="7112"/>
                </a:lnTo>
                <a:lnTo>
                  <a:pt x="29210" y="3048"/>
                </a:lnTo>
                <a:lnTo>
                  <a:pt x="24129" y="888"/>
                </a:lnTo>
                <a:lnTo>
                  <a:pt x="17906" y="0"/>
                </a:lnTo>
                <a:close/>
              </a:path>
              <a:path w="36829" h="35560">
                <a:moveTo>
                  <a:pt x="35045" y="11049"/>
                </a:moveTo>
                <a:lnTo>
                  <a:pt x="17906" y="11049"/>
                </a:lnTo>
                <a:lnTo>
                  <a:pt x="20320" y="11556"/>
                </a:lnTo>
                <a:lnTo>
                  <a:pt x="22225" y="12446"/>
                </a:lnTo>
                <a:lnTo>
                  <a:pt x="23622" y="13843"/>
                </a:lnTo>
                <a:lnTo>
                  <a:pt x="24637" y="15493"/>
                </a:lnTo>
                <a:lnTo>
                  <a:pt x="24891" y="17272"/>
                </a:lnTo>
                <a:lnTo>
                  <a:pt x="24637" y="19558"/>
                </a:lnTo>
                <a:lnTo>
                  <a:pt x="23622" y="21209"/>
                </a:lnTo>
                <a:lnTo>
                  <a:pt x="22225" y="22606"/>
                </a:lnTo>
                <a:lnTo>
                  <a:pt x="20320" y="23494"/>
                </a:lnTo>
                <a:lnTo>
                  <a:pt x="17906" y="24003"/>
                </a:lnTo>
                <a:lnTo>
                  <a:pt x="35045" y="24003"/>
                </a:lnTo>
                <a:lnTo>
                  <a:pt x="35560" y="23113"/>
                </a:lnTo>
                <a:lnTo>
                  <a:pt x="36575" y="17272"/>
                </a:lnTo>
                <a:lnTo>
                  <a:pt x="35560" y="11937"/>
                </a:lnTo>
                <a:lnTo>
                  <a:pt x="35045" y="11049"/>
                </a:lnTo>
                <a:close/>
              </a:path>
            </a:pathLst>
          </a:custGeom>
          <a:solidFill>
            <a:srgbClr val="FFFFFF">
              <a:alpha val="30195"/>
            </a:srgbClr>
          </a:solidFill>
        </p:spPr>
        <p:txBody>
          <a:bodyPr wrap="square" lIns="0" tIns="0" rIns="0" bIns="0" rtlCol="0"/>
          <a:lstStyle/>
          <a:p>
            <a:endParaRPr/>
          </a:p>
        </p:txBody>
      </p:sp>
      <p:sp>
        <p:nvSpPr>
          <p:cNvPr id="29" name="object 29"/>
          <p:cNvSpPr/>
          <p:nvPr/>
        </p:nvSpPr>
        <p:spPr>
          <a:xfrm>
            <a:off x="3578352" y="3009900"/>
            <a:ext cx="295910" cy="326390"/>
          </a:xfrm>
          <a:custGeom>
            <a:avLst/>
            <a:gdLst/>
            <a:ahLst/>
            <a:cxnLst/>
            <a:rect l="l" t="t" r="r" b="b"/>
            <a:pathLst>
              <a:path w="295910" h="326389">
                <a:moveTo>
                  <a:pt x="282194" y="94614"/>
                </a:moveTo>
                <a:lnTo>
                  <a:pt x="38481" y="94614"/>
                </a:lnTo>
                <a:lnTo>
                  <a:pt x="37592" y="99060"/>
                </a:lnTo>
                <a:lnTo>
                  <a:pt x="35687" y="112522"/>
                </a:lnTo>
                <a:lnTo>
                  <a:pt x="35687" y="125984"/>
                </a:lnTo>
                <a:lnTo>
                  <a:pt x="37084" y="139573"/>
                </a:lnTo>
                <a:lnTo>
                  <a:pt x="0" y="203580"/>
                </a:lnTo>
                <a:lnTo>
                  <a:pt x="40894" y="212725"/>
                </a:lnTo>
                <a:lnTo>
                  <a:pt x="40894" y="278891"/>
                </a:lnTo>
                <a:lnTo>
                  <a:pt x="95250" y="278891"/>
                </a:lnTo>
                <a:lnTo>
                  <a:pt x="95250" y="326136"/>
                </a:lnTo>
                <a:lnTo>
                  <a:pt x="225044" y="326136"/>
                </a:lnTo>
                <a:lnTo>
                  <a:pt x="225044" y="315849"/>
                </a:lnTo>
                <a:lnTo>
                  <a:pt x="105790" y="315849"/>
                </a:lnTo>
                <a:lnTo>
                  <a:pt x="105790" y="268350"/>
                </a:lnTo>
                <a:lnTo>
                  <a:pt x="51435" y="268350"/>
                </a:lnTo>
                <a:lnTo>
                  <a:pt x="51435" y="204088"/>
                </a:lnTo>
                <a:lnTo>
                  <a:pt x="16763" y="196341"/>
                </a:lnTo>
                <a:lnTo>
                  <a:pt x="48387" y="141350"/>
                </a:lnTo>
                <a:lnTo>
                  <a:pt x="47878" y="139573"/>
                </a:lnTo>
                <a:lnTo>
                  <a:pt x="46482" y="127888"/>
                </a:lnTo>
                <a:lnTo>
                  <a:pt x="46482" y="116204"/>
                </a:lnTo>
                <a:lnTo>
                  <a:pt x="47878" y="105283"/>
                </a:lnTo>
                <a:lnTo>
                  <a:pt x="283787" y="105283"/>
                </a:lnTo>
                <a:lnTo>
                  <a:pt x="282701" y="99060"/>
                </a:lnTo>
                <a:lnTo>
                  <a:pt x="282194" y="94614"/>
                </a:lnTo>
                <a:close/>
              </a:path>
              <a:path w="295910" h="326389">
                <a:moveTo>
                  <a:pt x="283787" y="105283"/>
                </a:moveTo>
                <a:lnTo>
                  <a:pt x="272923" y="105283"/>
                </a:lnTo>
                <a:lnTo>
                  <a:pt x="274320" y="121158"/>
                </a:lnTo>
                <a:lnTo>
                  <a:pt x="274197" y="141350"/>
                </a:lnTo>
                <a:lnTo>
                  <a:pt x="265430" y="186182"/>
                </a:lnTo>
                <a:lnTo>
                  <a:pt x="240792" y="225298"/>
                </a:lnTo>
                <a:lnTo>
                  <a:pt x="214502" y="247396"/>
                </a:lnTo>
                <a:lnTo>
                  <a:pt x="214502" y="315849"/>
                </a:lnTo>
                <a:lnTo>
                  <a:pt x="225044" y="315849"/>
                </a:lnTo>
                <a:lnTo>
                  <a:pt x="225044" y="253237"/>
                </a:lnTo>
                <a:lnTo>
                  <a:pt x="238633" y="242315"/>
                </a:lnTo>
                <a:lnTo>
                  <a:pt x="269367" y="203580"/>
                </a:lnTo>
                <a:lnTo>
                  <a:pt x="284225" y="156717"/>
                </a:lnTo>
                <a:lnTo>
                  <a:pt x="285114" y="121158"/>
                </a:lnTo>
                <a:lnTo>
                  <a:pt x="284607" y="109982"/>
                </a:lnTo>
                <a:lnTo>
                  <a:pt x="283787" y="105283"/>
                </a:lnTo>
                <a:close/>
              </a:path>
              <a:path w="295910" h="326389">
                <a:moveTo>
                  <a:pt x="78994" y="0"/>
                </a:moveTo>
                <a:lnTo>
                  <a:pt x="40894" y="17907"/>
                </a:lnTo>
                <a:lnTo>
                  <a:pt x="30225" y="47244"/>
                </a:lnTo>
                <a:lnTo>
                  <a:pt x="31114" y="56896"/>
                </a:lnTo>
                <a:lnTo>
                  <a:pt x="34036" y="65659"/>
                </a:lnTo>
                <a:lnTo>
                  <a:pt x="38100" y="73787"/>
                </a:lnTo>
                <a:lnTo>
                  <a:pt x="44069" y="80645"/>
                </a:lnTo>
                <a:lnTo>
                  <a:pt x="51435" y="86867"/>
                </a:lnTo>
                <a:lnTo>
                  <a:pt x="51435" y="94614"/>
                </a:lnTo>
                <a:lnTo>
                  <a:pt x="62737" y="94614"/>
                </a:lnTo>
                <a:lnTo>
                  <a:pt x="62737" y="80645"/>
                </a:lnTo>
                <a:lnTo>
                  <a:pt x="59817" y="79248"/>
                </a:lnTo>
                <a:lnTo>
                  <a:pt x="53339" y="74802"/>
                </a:lnTo>
                <a:lnTo>
                  <a:pt x="48387" y="68961"/>
                </a:lnTo>
                <a:lnTo>
                  <a:pt x="44069" y="62611"/>
                </a:lnTo>
                <a:lnTo>
                  <a:pt x="41910" y="54990"/>
                </a:lnTo>
                <a:lnTo>
                  <a:pt x="40894" y="47244"/>
                </a:lnTo>
                <a:lnTo>
                  <a:pt x="42418" y="37719"/>
                </a:lnTo>
                <a:lnTo>
                  <a:pt x="78994" y="10287"/>
                </a:lnTo>
                <a:lnTo>
                  <a:pt x="109220" y="10287"/>
                </a:lnTo>
                <a:lnTo>
                  <a:pt x="100330" y="4952"/>
                </a:lnTo>
                <a:lnTo>
                  <a:pt x="90043" y="1397"/>
                </a:lnTo>
                <a:lnTo>
                  <a:pt x="78994" y="0"/>
                </a:lnTo>
                <a:close/>
              </a:path>
              <a:path w="295910" h="326389">
                <a:moveTo>
                  <a:pt x="78994" y="31496"/>
                </a:moveTo>
                <a:lnTo>
                  <a:pt x="72517" y="32892"/>
                </a:lnTo>
                <a:lnTo>
                  <a:pt x="67310" y="36575"/>
                </a:lnTo>
                <a:lnTo>
                  <a:pt x="64135" y="41528"/>
                </a:lnTo>
                <a:lnTo>
                  <a:pt x="62737" y="47244"/>
                </a:lnTo>
                <a:lnTo>
                  <a:pt x="63246" y="52197"/>
                </a:lnTo>
                <a:lnTo>
                  <a:pt x="65532" y="56896"/>
                </a:lnTo>
                <a:lnTo>
                  <a:pt x="69214" y="59816"/>
                </a:lnTo>
                <a:lnTo>
                  <a:pt x="73278" y="62229"/>
                </a:lnTo>
                <a:lnTo>
                  <a:pt x="73278" y="94614"/>
                </a:lnTo>
                <a:lnTo>
                  <a:pt x="84074" y="94614"/>
                </a:lnTo>
                <a:lnTo>
                  <a:pt x="84074" y="62229"/>
                </a:lnTo>
                <a:lnTo>
                  <a:pt x="88519" y="59816"/>
                </a:lnTo>
                <a:lnTo>
                  <a:pt x="91948" y="56896"/>
                </a:lnTo>
                <a:lnTo>
                  <a:pt x="94100" y="52704"/>
                </a:lnTo>
                <a:lnTo>
                  <a:pt x="78994" y="52704"/>
                </a:lnTo>
                <a:lnTo>
                  <a:pt x="77088" y="52197"/>
                </a:lnTo>
                <a:lnTo>
                  <a:pt x="75692" y="51688"/>
                </a:lnTo>
                <a:lnTo>
                  <a:pt x="74168" y="50291"/>
                </a:lnTo>
                <a:lnTo>
                  <a:pt x="73787" y="49149"/>
                </a:lnTo>
                <a:lnTo>
                  <a:pt x="73278" y="47244"/>
                </a:lnTo>
                <a:lnTo>
                  <a:pt x="73787" y="45847"/>
                </a:lnTo>
                <a:lnTo>
                  <a:pt x="74168" y="44069"/>
                </a:lnTo>
                <a:lnTo>
                  <a:pt x="75692" y="43307"/>
                </a:lnTo>
                <a:lnTo>
                  <a:pt x="77088" y="42417"/>
                </a:lnTo>
                <a:lnTo>
                  <a:pt x="94070" y="42417"/>
                </a:lnTo>
                <a:lnTo>
                  <a:pt x="93852" y="41528"/>
                </a:lnTo>
                <a:lnTo>
                  <a:pt x="90550" y="36575"/>
                </a:lnTo>
                <a:lnTo>
                  <a:pt x="84962" y="32892"/>
                </a:lnTo>
                <a:lnTo>
                  <a:pt x="78994" y="31496"/>
                </a:lnTo>
                <a:close/>
              </a:path>
              <a:path w="295910" h="326389">
                <a:moveTo>
                  <a:pt x="109220" y="10287"/>
                </a:moveTo>
                <a:lnTo>
                  <a:pt x="78994" y="10287"/>
                </a:lnTo>
                <a:lnTo>
                  <a:pt x="89026" y="11684"/>
                </a:lnTo>
                <a:lnTo>
                  <a:pt x="97917" y="15875"/>
                </a:lnTo>
                <a:lnTo>
                  <a:pt x="105790" y="21209"/>
                </a:lnTo>
                <a:lnTo>
                  <a:pt x="111378" y="28828"/>
                </a:lnTo>
                <a:lnTo>
                  <a:pt x="115570" y="37719"/>
                </a:lnTo>
                <a:lnTo>
                  <a:pt x="117094" y="47244"/>
                </a:lnTo>
                <a:lnTo>
                  <a:pt x="116077" y="54990"/>
                </a:lnTo>
                <a:lnTo>
                  <a:pt x="95250" y="80645"/>
                </a:lnTo>
                <a:lnTo>
                  <a:pt x="95250" y="94614"/>
                </a:lnTo>
                <a:lnTo>
                  <a:pt x="105790" y="94614"/>
                </a:lnTo>
                <a:lnTo>
                  <a:pt x="105790" y="86867"/>
                </a:lnTo>
                <a:lnTo>
                  <a:pt x="113284" y="80645"/>
                </a:lnTo>
                <a:lnTo>
                  <a:pt x="119252" y="73405"/>
                </a:lnTo>
                <a:lnTo>
                  <a:pt x="123951" y="65277"/>
                </a:lnTo>
                <a:lnTo>
                  <a:pt x="126619" y="56387"/>
                </a:lnTo>
                <a:lnTo>
                  <a:pt x="141224" y="49149"/>
                </a:lnTo>
                <a:lnTo>
                  <a:pt x="153225" y="49149"/>
                </a:lnTo>
                <a:lnTo>
                  <a:pt x="152176" y="46862"/>
                </a:lnTo>
                <a:lnTo>
                  <a:pt x="127635" y="46862"/>
                </a:lnTo>
                <a:lnTo>
                  <a:pt x="126364" y="36067"/>
                </a:lnTo>
                <a:lnTo>
                  <a:pt x="122555" y="26035"/>
                </a:lnTo>
                <a:lnTo>
                  <a:pt x="116586" y="17525"/>
                </a:lnTo>
                <a:lnTo>
                  <a:pt x="109220" y="10287"/>
                </a:lnTo>
                <a:close/>
              </a:path>
              <a:path w="295910" h="326389">
                <a:moveTo>
                  <a:pt x="153225" y="49149"/>
                </a:moveTo>
                <a:lnTo>
                  <a:pt x="141224" y="49149"/>
                </a:lnTo>
                <a:lnTo>
                  <a:pt x="148209" y="63626"/>
                </a:lnTo>
                <a:lnTo>
                  <a:pt x="141477" y="64770"/>
                </a:lnTo>
                <a:lnTo>
                  <a:pt x="136017" y="68072"/>
                </a:lnTo>
                <a:lnTo>
                  <a:pt x="131445" y="72389"/>
                </a:lnTo>
                <a:lnTo>
                  <a:pt x="128524" y="77850"/>
                </a:lnTo>
                <a:lnTo>
                  <a:pt x="127635" y="84327"/>
                </a:lnTo>
                <a:lnTo>
                  <a:pt x="127635" y="94614"/>
                </a:lnTo>
                <a:lnTo>
                  <a:pt x="138430" y="94614"/>
                </a:lnTo>
                <a:lnTo>
                  <a:pt x="138430" y="84327"/>
                </a:lnTo>
                <a:lnTo>
                  <a:pt x="139319" y="80137"/>
                </a:lnTo>
                <a:lnTo>
                  <a:pt x="141477" y="76580"/>
                </a:lnTo>
                <a:lnTo>
                  <a:pt x="145287" y="74295"/>
                </a:lnTo>
                <a:lnTo>
                  <a:pt x="149351" y="73787"/>
                </a:lnTo>
                <a:lnTo>
                  <a:pt x="203708" y="73787"/>
                </a:lnTo>
                <a:lnTo>
                  <a:pt x="210185" y="72389"/>
                </a:lnTo>
                <a:lnTo>
                  <a:pt x="216408" y="69850"/>
                </a:lnTo>
                <a:lnTo>
                  <a:pt x="220980" y="64770"/>
                </a:lnTo>
                <a:lnTo>
                  <a:pt x="222002" y="63119"/>
                </a:lnTo>
                <a:lnTo>
                  <a:pt x="159638" y="63119"/>
                </a:lnTo>
                <a:lnTo>
                  <a:pt x="153225" y="49149"/>
                </a:lnTo>
                <a:close/>
              </a:path>
              <a:path w="295910" h="326389">
                <a:moveTo>
                  <a:pt x="164719" y="73787"/>
                </a:moveTo>
                <a:lnTo>
                  <a:pt x="152781" y="73787"/>
                </a:lnTo>
                <a:lnTo>
                  <a:pt x="162560" y="94614"/>
                </a:lnTo>
                <a:lnTo>
                  <a:pt x="174498" y="94614"/>
                </a:lnTo>
                <a:lnTo>
                  <a:pt x="164719" y="73787"/>
                </a:lnTo>
                <a:close/>
              </a:path>
              <a:path w="295910" h="326389">
                <a:moveTo>
                  <a:pt x="197231" y="73787"/>
                </a:moveTo>
                <a:lnTo>
                  <a:pt x="185293" y="73787"/>
                </a:lnTo>
                <a:lnTo>
                  <a:pt x="194818" y="94614"/>
                </a:lnTo>
                <a:lnTo>
                  <a:pt x="207137" y="94614"/>
                </a:lnTo>
                <a:lnTo>
                  <a:pt x="197231" y="73787"/>
                </a:lnTo>
                <a:close/>
              </a:path>
              <a:path w="295910" h="326389">
                <a:moveTo>
                  <a:pt x="295656" y="0"/>
                </a:moveTo>
                <a:lnTo>
                  <a:pt x="264033" y="23113"/>
                </a:lnTo>
                <a:lnTo>
                  <a:pt x="232410" y="94614"/>
                </a:lnTo>
                <a:lnTo>
                  <a:pt x="244221" y="94614"/>
                </a:lnTo>
                <a:lnTo>
                  <a:pt x="271525" y="33274"/>
                </a:lnTo>
                <a:lnTo>
                  <a:pt x="295656" y="33274"/>
                </a:lnTo>
                <a:lnTo>
                  <a:pt x="295656" y="28448"/>
                </a:lnTo>
                <a:lnTo>
                  <a:pt x="285114" y="28448"/>
                </a:lnTo>
                <a:lnTo>
                  <a:pt x="278892" y="25653"/>
                </a:lnTo>
                <a:lnTo>
                  <a:pt x="285114" y="21209"/>
                </a:lnTo>
                <a:lnTo>
                  <a:pt x="295656" y="21209"/>
                </a:lnTo>
                <a:lnTo>
                  <a:pt x="295656" y="0"/>
                </a:lnTo>
                <a:close/>
              </a:path>
              <a:path w="295910" h="326389">
                <a:moveTo>
                  <a:pt x="295656" y="33274"/>
                </a:moveTo>
                <a:lnTo>
                  <a:pt x="271525" y="33274"/>
                </a:lnTo>
                <a:lnTo>
                  <a:pt x="283718" y="39115"/>
                </a:lnTo>
                <a:lnTo>
                  <a:pt x="259461" y="94614"/>
                </a:lnTo>
                <a:lnTo>
                  <a:pt x="271525" y="94614"/>
                </a:lnTo>
                <a:lnTo>
                  <a:pt x="295656" y="37719"/>
                </a:lnTo>
                <a:lnTo>
                  <a:pt x="295656" y="33274"/>
                </a:lnTo>
                <a:close/>
              </a:path>
              <a:path w="295910" h="326389">
                <a:moveTo>
                  <a:pt x="174650" y="17525"/>
                </a:moveTo>
                <a:lnTo>
                  <a:pt x="147700" y="17525"/>
                </a:lnTo>
                <a:lnTo>
                  <a:pt x="169037" y="26542"/>
                </a:lnTo>
                <a:lnTo>
                  <a:pt x="163957" y="29337"/>
                </a:lnTo>
                <a:lnTo>
                  <a:pt x="180086" y="63119"/>
                </a:lnTo>
                <a:lnTo>
                  <a:pt x="192277" y="63119"/>
                </a:lnTo>
                <a:lnTo>
                  <a:pt x="178308" y="34289"/>
                </a:lnTo>
                <a:lnTo>
                  <a:pt x="194818" y="26035"/>
                </a:lnTo>
                <a:lnTo>
                  <a:pt x="174650" y="17525"/>
                </a:lnTo>
                <a:close/>
              </a:path>
              <a:path w="295910" h="326389">
                <a:moveTo>
                  <a:pt x="225044" y="31496"/>
                </a:moveTo>
                <a:lnTo>
                  <a:pt x="214502" y="31496"/>
                </a:lnTo>
                <a:lnTo>
                  <a:pt x="214502" y="52704"/>
                </a:lnTo>
                <a:lnTo>
                  <a:pt x="213487" y="56896"/>
                </a:lnTo>
                <a:lnTo>
                  <a:pt x="211200" y="59816"/>
                </a:lnTo>
                <a:lnTo>
                  <a:pt x="208025" y="62229"/>
                </a:lnTo>
                <a:lnTo>
                  <a:pt x="203708" y="63119"/>
                </a:lnTo>
                <a:lnTo>
                  <a:pt x="222002" y="63119"/>
                </a:lnTo>
                <a:lnTo>
                  <a:pt x="224282" y="59436"/>
                </a:lnTo>
                <a:lnTo>
                  <a:pt x="225044" y="52704"/>
                </a:lnTo>
                <a:lnTo>
                  <a:pt x="225044" y="31496"/>
                </a:lnTo>
                <a:close/>
              </a:path>
              <a:path w="295910" h="326389">
                <a:moveTo>
                  <a:pt x="94070" y="42417"/>
                </a:moveTo>
                <a:lnTo>
                  <a:pt x="80899" y="42417"/>
                </a:lnTo>
                <a:lnTo>
                  <a:pt x="82169" y="43307"/>
                </a:lnTo>
                <a:lnTo>
                  <a:pt x="83058" y="44069"/>
                </a:lnTo>
                <a:lnTo>
                  <a:pt x="84074" y="45847"/>
                </a:lnTo>
                <a:lnTo>
                  <a:pt x="84074" y="49149"/>
                </a:lnTo>
                <a:lnTo>
                  <a:pt x="83058" y="50291"/>
                </a:lnTo>
                <a:lnTo>
                  <a:pt x="82169" y="51688"/>
                </a:lnTo>
                <a:lnTo>
                  <a:pt x="80899" y="52197"/>
                </a:lnTo>
                <a:lnTo>
                  <a:pt x="78994" y="52704"/>
                </a:lnTo>
                <a:lnTo>
                  <a:pt x="94100" y="52704"/>
                </a:lnTo>
                <a:lnTo>
                  <a:pt x="94361" y="52197"/>
                </a:lnTo>
                <a:lnTo>
                  <a:pt x="95250" y="47244"/>
                </a:lnTo>
                <a:lnTo>
                  <a:pt x="94070" y="42417"/>
                </a:lnTo>
                <a:close/>
              </a:path>
              <a:path w="295910" h="326389">
                <a:moveTo>
                  <a:pt x="140335" y="3048"/>
                </a:moveTo>
                <a:lnTo>
                  <a:pt x="127635" y="46862"/>
                </a:lnTo>
                <a:lnTo>
                  <a:pt x="152176" y="46862"/>
                </a:lnTo>
                <a:lnTo>
                  <a:pt x="147744" y="37211"/>
                </a:lnTo>
                <a:lnTo>
                  <a:pt x="141477" y="37211"/>
                </a:lnTo>
                <a:lnTo>
                  <a:pt x="147700" y="17525"/>
                </a:lnTo>
                <a:lnTo>
                  <a:pt x="174650" y="17525"/>
                </a:lnTo>
                <a:lnTo>
                  <a:pt x="140335" y="3048"/>
                </a:lnTo>
                <a:close/>
              </a:path>
              <a:path w="295910" h="326389">
                <a:moveTo>
                  <a:pt x="146812" y="35178"/>
                </a:moveTo>
                <a:lnTo>
                  <a:pt x="141477" y="37211"/>
                </a:lnTo>
                <a:lnTo>
                  <a:pt x="147744" y="37211"/>
                </a:lnTo>
                <a:lnTo>
                  <a:pt x="146812" y="35178"/>
                </a:lnTo>
                <a:close/>
              </a:path>
              <a:path w="295910" h="326389">
                <a:moveTo>
                  <a:pt x="236347" y="0"/>
                </a:moveTo>
                <a:lnTo>
                  <a:pt x="203708" y="0"/>
                </a:lnTo>
                <a:lnTo>
                  <a:pt x="203708" y="31496"/>
                </a:lnTo>
                <a:lnTo>
                  <a:pt x="236347" y="31496"/>
                </a:lnTo>
                <a:lnTo>
                  <a:pt x="236347" y="21209"/>
                </a:lnTo>
                <a:lnTo>
                  <a:pt x="214502" y="21209"/>
                </a:lnTo>
                <a:lnTo>
                  <a:pt x="214502" y="10287"/>
                </a:lnTo>
                <a:lnTo>
                  <a:pt x="236347" y="10287"/>
                </a:lnTo>
                <a:lnTo>
                  <a:pt x="236347" y="0"/>
                </a:lnTo>
                <a:close/>
              </a:path>
              <a:path w="295910" h="326389">
                <a:moveTo>
                  <a:pt x="295656" y="21209"/>
                </a:moveTo>
                <a:lnTo>
                  <a:pt x="285114" y="21209"/>
                </a:lnTo>
                <a:lnTo>
                  <a:pt x="285114" y="28448"/>
                </a:lnTo>
                <a:lnTo>
                  <a:pt x="295656" y="28448"/>
                </a:lnTo>
                <a:lnTo>
                  <a:pt x="295656" y="21209"/>
                </a:lnTo>
                <a:close/>
              </a:path>
              <a:path w="295910" h="326389">
                <a:moveTo>
                  <a:pt x="236347" y="10287"/>
                </a:moveTo>
                <a:lnTo>
                  <a:pt x="225044" y="10287"/>
                </a:lnTo>
                <a:lnTo>
                  <a:pt x="225044" y="21209"/>
                </a:lnTo>
                <a:lnTo>
                  <a:pt x="236347" y="21209"/>
                </a:lnTo>
                <a:lnTo>
                  <a:pt x="236347" y="10287"/>
                </a:lnTo>
                <a:close/>
              </a:path>
            </a:pathLst>
          </a:custGeom>
          <a:solidFill>
            <a:srgbClr val="FFB91F"/>
          </a:solidFill>
        </p:spPr>
        <p:txBody>
          <a:bodyPr wrap="square" lIns="0" tIns="0" rIns="0" bIns="0" rtlCol="0"/>
          <a:lstStyle/>
          <a:p>
            <a:endParaRPr/>
          </a:p>
        </p:txBody>
      </p:sp>
      <p:sp>
        <p:nvSpPr>
          <p:cNvPr id="30" name="object 30"/>
          <p:cNvSpPr/>
          <p:nvPr/>
        </p:nvSpPr>
        <p:spPr>
          <a:xfrm>
            <a:off x="3640835" y="3130295"/>
            <a:ext cx="55244" cy="27940"/>
          </a:xfrm>
          <a:custGeom>
            <a:avLst/>
            <a:gdLst/>
            <a:ahLst/>
            <a:cxnLst/>
            <a:rect l="l" t="t" r="r" b="b"/>
            <a:pathLst>
              <a:path w="55245" h="27939">
                <a:moveTo>
                  <a:pt x="10667" y="0"/>
                </a:moveTo>
                <a:lnTo>
                  <a:pt x="0" y="0"/>
                </a:lnTo>
                <a:lnTo>
                  <a:pt x="1015" y="7619"/>
                </a:lnTo>
                <a:lnTo>
                  <a:pt x="27050" y="27431"/>
                </a:lnTo>
                <a:lnTo>
                  <a:pt x="34543" y="26415"/>
                </a:lnTo>
                <a:lnTo>
                  <a:pt x="41275" y="24256"/>
                </a:lnTo>
                <a:lnTo>
                  <a:pt x="46354" y="19812"/>
                </a:lnTo>
                <a:lnTo>
                  <a:pt x="49024" y="16637"/>
                </a:lnTo>
                <a:lnTo>
                  <a:pt x="27050" y="16637"/>
                </a:lnTo>
                <a:lnTo>
                  <a:pt x="21971" y="15620"/>
                </a:lnTo>
                <a:lnTo>
                  <a:pt x="17399" y="13715"/>
                </a:lnTo>
                <a:lnTo>
                  <a:pt x="13969" y="10540"/>
                </a:lnTo>
                <a:lnTo>
                  <a:pt x="11556" y="5587"/>
                </a:lnTo>
                <a:lnTo>
                  <a:pt x="10667" y="0"/>
                </a:lnTo>
                <a:close/>
              </a:path>
              <a:path w="55245" h="27939">
                <a:moveTo>
                  <a:pt x="54863" y="0"/>
                </a:moveTo>
                <a:lnTo>
                  <a:pt x="43561" y="0"/>
                </a:lnTo>
                <a:lnTo>
                  <a:pt x="42544" y="5587"/>
                </a:lnTo>
                <a:lnTo>
                  <a:pt x="40386" y="10540"/>
                </a:lnTo>
                <a:lnTo>
                  <a:pt x="36956" y="13715"/>
                </a:lnTo>
                <a:lnTo>
                  <a:pt x="32385" y="15620"/>
                </a:lnTo>
                <a:lnTo>
                  <a:pt x="27050" y="16637"/>
                </a:lnTo>
                <a:lnTo>
                  <a:pt x="49024" y="16637"/>
                </a:lnTo>
                <a:lnTo>
                  <a:pt x="51053" y="14224"/>
                </a:lnTo>
                <a:lnTo>
                  <a:pt x="53848" y="7619"/>
                </a:lnTo>
                <a:lnTo>
                  <a:pt x="54863" y="0"/>
                </a:lnTo>
                <a:close/>
              </a:path>
            </a:pathLst>
          </a:custGeom>
          <a:solidFill>
            <a:srgbClr val="FFB91F"/>
          </a:solidFill>
        </p:spPr>
        <p:txBody>
          <a:bodyPr wrap="square" lIns="0" tIns="0" rIns="0" bIns="0" rtlCol="0"/>
          <a:lstStyle/>
          <a:p>
            <a:endParaRPr/>
          </a:p>
        </p:txBody>
      </p:sp>
      <p:sp>
        <p:nvSpPr>
          <p:cNvPr id="31" name="object 31"/>
          <p:cNvSpPr/>
          <p:nvPr/>
        </p:nvSpPr>
        <p:spPr>
          <a:xfrm>
            <a:off x="8807195" y="4245864"/>
            <a:ext cx="48895" cy="47625"/>
          </a:xfrm>
          <a:custGeom>
            <a:avLst/>
            <a:gdLst/>
            <a:ahLst/>
            <a:cxnLst/>
            <a:rect l="l" t="t" r="r" b="b"/>
            <a:pathLst>
              <a:path w="48895" h="47625">
                <a:moveTo>
                  <a:pt x="24637" y="0"/>
                </a:moveTo>
                <a:lnTo>
                  <a:pt x="0" y="23749"/>
                </a:lnTo>
                <a:lnTo>
                  <a:pt x="1015" y="31368"/>
                </a:lnTo>
                <a:lnTo>
                  <a:pt x="4825" y="37592"/>
                </a:lnTo>
                <a:lnTo>
                  <a:pt x="9778" y="42925"/>
                </a:lnTo>
                <a:lnTo>
                  <a:pt x="16763" y="46100"/>
                </a:lnTo>
                <a:lnTo>
                  <a:pt x="24637" y="47243"/>
                </a:lnTo>
                <a:lnTo>
                  <a:pt x="32003" y="46100"/>
                </a:lnTo>
                <a:lnTo>
                  <a:pt x="38988" y="42925"/>
                </a:lnTo>
                <a:lnTo>
                  <a:pt x="43942" y="37592"/>
                </a:lnTo>
                <a:lnTo>
                  <a:pt x="44797" y="36194"/>
                </a:lnTo>
                <a:lnTo>
                  <a:pt x="24637" y="36194"/>
                </a:lnTo>
                <a:lnTo>
                  <a:pt x="19557" y="35306"/>
                </a:lnTo>
                <a:lnTo>
                  <a:pt x="15239" y="32766"/>
                </a:lnTo>
                <a:lnTo>
                  <a:pt x="12700" y="28575"/>
                </a:lnTo>
                <a:lnTo>
                  <a:pt x="11683" y="23749"/>
                </a:lnTo>
                <a:lnTo>
                  <a:pt x="12700" y="18923"/>
                </a:lnTo>
                <a:lnTo>
                  <a:pt x="15239" y="15240"/>
                </a:lnTo>
                <a:lnTo>
                  <a:pt x="19557" y="12700"/>
                </a:lnTo>
                <a:lnTo>
                  <a:pt x="24637" y="11303"/>
                </a:lnTo>
                <a:lnTo>
                  <a:pt x="44797" y="11303"/>
                </a:lnTo>
                <a:lnTo>
                  <a:pt x="43942" y="9906"/>
                </a:lnTo>
                <a:lnTo>
                  <a:pt x="38988" y="4572"/>
                </a:lnTo>
                <a:lnTo>
                  <a:pt x="32003" y="1397"/>
                </a:lnTo>
                <a:lnTo>
                  <a:pt x="24637" y="0"/>
                </a:lnTo>
                <a:close/>
              </a:path>
              <a:path w="48895" h="47625">
                <a:moveTo>
                  <a:pt x="44797" y="11303"/>
                </a:moveTo>
                <a:lnTo>
                  <a:pt x="24637" y="11303"/>
                </a:lnTo>
                <a:lnTo>
                  <a:pt x="29209" y="12700"/>
                </a:lnTo>
                <a:lnTo>
                  <a:pt x="33527" y="15240"/>
                </a:lnTo>
                <a:lnTo>
                  <a:pt x="36068" y="18923"/>
                </a:lnTo>
                <a:lnTo>
                  <a:pt x="37083" y="23749"/>
                </a:lnTo>
                <a:lnTo>
                  <a:pt x="36068" y="28575"/>
                </a:lnTo>
                <a:lnTo>
                  <a:pt x="33527" y="32766"/>
                </a:lnTo>
                <a:lnTo>
                  <a:pt x="29209" y="35306"/>
                </a:lnTo>
                <a:lnTo>
                  <a:pt x="24637" y="36194"/>
                </a:lnTo>
                <a:lnTo>
                  <a:pt x="44797" y="36194"/>
                </a:lnTo>
                <a:lnTo>
                  <a:pt x="47751" y="31368"/>
                </a:lnTo>
                <a:lnTo>
                  <a:pt x="48768" y="23749"/>
                </a:lnTo>
                <a:lnTo>
                  <a:pt x="47751" y="16129"/>
                </a:lnTo>
                <a:lnTo>
                  <a:pt x="44797" y="11303"/>
                </a:lnTo>
                <a:close/>
              </a:path>
            </a:pathLst>
          </a:custGeom>
          <a:solidFill>
            <a:srgbClr val="000000">
              <a:alpha val="39999"/>
            </a:srgbClr>
          </a:solidFill>
        </p:spPr>
        <p:txBody>
          <a:bodyPr wrap="square" lIns="0" tIns="0" rIns="0" bIns="0" rtlCol="0"/>
          <a:lstStyle/>
          <a:p>
            <a:endParaRPr/>
          </a:p>
        </p:txBody>
      </p:sp>
      <p:sp>
        <p:nvSpPr>
          <p:cNvPr id="32" name="object 32"/>
          <p:cNvSpPr/>
          <p:nvPr/>
        </p:nvSpPr>
        <p:spPr>
          <a:xfrm>
            <a:off x="8656319" y="4101084"/>
            <a:ext cx="349250" cy="337185"/>
          </a:xfrm>
          <a:custGeom>
            <a:avLst/>
            <a:gdLst/>
            <a:ahLst/>
            <a:cxnLst/>
            <a:rect l="l" t="t" r="r" b="b"/>
            <a:pathLst>
              <a:path w="349250" h="337185">
                <a:moveTo>
                  <a:pt x="49529" y="174244"/>
                </a:moveTo>
                <a:lnTo>
                  <a:pt x="37973" y="174244"/>
                </a:lnTo>
                <a:lnTo>
                  <a:pt x="39497" y="190373"/>
                </a:lnTo>
                <a:lnTo>
                  <a:pt x="56641" y="236093"/>
                </a:lnTo>
                <a:lnTo>
                  <a:pt x="90297" y="272669"/>
                </a:lnTo>
                <a:lnTo>
                  <a:pt x="135254" y="295148"/>
                </a:lnTo>
                <a:lnTo>
                  <a:pt x="168782" y="300482"/>
                </a:lnTo>
                <a:lnTo>
                  <a:pt x="168782" y="336804"/>
                </a:lnTo>
                <a:lnTo>
                  <a:pt x="180212" y="336804"/>
                </a:lnTo>
                <a:lnTo>
                  <a:pt x="180212" y="300482"/>
                </a:lnTo>
                <a:lnTo>
                  <a:pt x="197484" y="298831"/>
                </a:lnTo>
                <a:lnTo>
                  <a:pt x="213740" y="295148"/>
                </a:lnTo>
                <a:lnTo>
                  <a:pt x="229488" y="289306"/>
                </a:lnTo>
                <a:lnTo>
                  <a:pt x="168782" y="289306"/>
                </a:lnTo>
                <a:lnTo>
                  <a:pt x="149605" y="287020"/>
                </a:lnTo>
                <a:lnTo>
                  <a:pt x="99695" y="265684"/>
                </a:lnTo>
                <a:lnTo>
                  <a:pt x="64261" y="225679"/>
                </a:lnTo>
                <a:lnTo>
                  <a:pt x="51815" y="192532"/>
                </a:lnTo>
                <a:lnTo>
                  <a:pt x="49529" y="174244"/>
                </a:lnTo>
                <a:close/>
              </a:path>
              <a:path w="349250" h="337185">
                <a:moveTo>
                  <a:pt x="86995" y="174244"/>
                </a:moveTo>
                <a:lnTo>
                  <a:pt x="75056" y="174244"/>
                </a:lnTo>
                <a:lnTo>
                  <a:pt x="76961" y="188087"/>
                </a:lnTo>
                <a:lnTo>
                  <a:pt x="94614" y="225679"/>
                </a:lnTo>
                <a:lnTo>
                  <a:pt x="126873" y="252984"/>
                </a:lnTo>
                <a:lnTo>
                  <a:pt x="168782" y="264287"/>
                </a:lnTo>
                <a:lnTo>
                  <a:pt x="168782" y="289306"/>
                </a:lnTo>
                <a:lnTo>
                  <a:pt x="180212" y="289306"/>
                </a:lnTo>
                <a:lnTo>
                  <a:pt x="180212" y="264287"/>
                </a:lnTo>
                <a:lnTo>
                  <a:pt x="196469" y="262001"/>
                </a:lnTo>
                <a:lnTo>
                  <a:pt x="211835" y="257556"/>
                </a:lnTo>
                <a:lnTo>
                  <a:pt x="221061" y="252984"/>
                </a:lnTo>
                <a:lnTo>
                  <a:pt x="168782" y="252984"/>
                </a:lnTo>
                <a:lnTo>
                  <a:pt x="154431" y="250825"/>
                </a:lnTo>
                <a:lnTo>
                  <a:pt x="117601" y="232791"/>
                </a:lnTo>
                <a:lnTo>
                  <a:pt x="93725" y="200660"/>
                </a:lnTo>
                <a:lnTo>
                  <a:pt x="88900" y="187579"/>
                </a:lnTo>
                <a:lnTo>
                  <a:pt x="86995" y="174244"/>
                </a:lnTo>
                <a:close/>
              </a:path>
              <a:path w="349250" h="337185">
                <a:moveTo>
                  <a:pt x="311403" y="174244"/>
                </a:moveTo>
                <a:lnTo>
                  <a:pt x="299338" y="174244"/>
                </a:lnTo>
                <a:lnTo>
                  <a:pt x="297179" y="192532"/>
                </a:lnTo>
                <a:lnTo>
                  <a:pt x="291846" y="209677"/>
                </a:lnTo>
                <a:lnTo>
                  <a:pt x="262762" y="253873"/>
                </a:lnTo>
                <a:lnTo>
                  <a:pt x="217297" y="282194"/>
                </a:lnTo>
                <a:lnTo>
                  <a:pt x="180212" y="289306"/>
                </a:lnTo>
                <a:lnTo>
                  <a:pt x="229488" y="289306"/>
                </a:lnTo>
                <a:lnTo>
                  <a:pt x="271018" y="262001"/>
                </a:lnTo>
                <a:lnTo>
                  <a:pt x="299720" y="221234"/>
                </a:lnTo>
                <a:lnTo>
                  <a:pt x="309499" y="190373"/>
                </a:lnTo>
                <a:lnTo>
                  <a:pt x="311403" y="174244"/>
                </a:lnTo>
                <a:close/>
              </a:path>
              <a:path w="349250" h="337185">
                <a:moveTo>
                  <a:pt x="180212" y="228346"/>
                </a:moveTo>
                <a:lnTo>
                  <a:pt x="168782" y="228346"/>
                </a:lnTo>
                <a:lnTo>
                  <a:pt x="168782" y="252984"/>
                </a:lnTo>
                <a:lnTo>
                  <a:pt x="180212" y="252984"/>
                </a:lnTo>
                <a:lnTo>
                  <a:pt x="180212" y="228346"/>
                </a:lnTo>
                <a:close/>
              </a:path>
              <a:path w="349250" h="337185">
                <a:moveTo>
                  <a:pt x="273938" y="174244"/>
                </a:moveTo>
                <a:lnTo>
                  <a:pt x="261747" y="174244"/>
                </a:lnTo>
                <a:lnTo>
                  <a:pt x="260096" y="187579"/>
                </a:lnTo>
                <a:lnTo>
                  <a:pt x="255777" y="200660"/>
                </a:lnTo>
                <a:lnTo>
                  <a:pt x="231139" y="232791"/>
                </a:lnTo>
                <a:lnTo>
                  <a:pt x="194563" y="250825"/>
                </a:lnTo>
                <a:lnTo>
                  <a:pt x="180212" y="252984"/>
                </a:lnTo>
                <a:lnTo>
                  <a:pt x="221061" y="252984"/>
                </a:lnTo>
                <a:lnTo>
                  <a:pt x="259587" y="218440"/>
                </a:lnTo>
                <a:lnTo>
                  <a:pt x="271525" y="189992"/>
                </a:lnTo>
                <a:lnTo>
                  <a:pt x="273938" y="174244"/>
                </a:lnTo>
                <a:close/>
              </a:path>
              <a:path w="349250" h="337185">
                <a:moveTo>
                  <a:pt x="112140" y="163068"/>
                </a:moveTo>
                <a:lnTo>
                  <a:pt x="0" y="163068"/>
                </a:lnTo>
                <a:lnTo>
                  <a:pt x="0" y="174244"/>
                </a:lnTo>
                <a:lnTo>
                  <a:pt x="112140" y="174244"/>
                </a:lnTo>
                <a:lnTo>
                  <a:pt x="112140" y="163068"/>
                </a:lnTo>
                <a:close/>
              </a:path>
              <a:path w="349250" h="337185">
                <a:moveTo>
                  <a:pt x="348996" y="163068"/>
                </a:moveTo>
                <a:lnTo>
                  <a:pt x="236854" y="163068"/>
                </a:lnTo>
                <a:lnTo>
                  <a:pt x="236854" y="174244"/>
                </a:lnTo>
                <a:lnTo>
                  <a:pt x="348996" y="174244"/>
                </a:lnTo>
                <a:lnTo>
                  <a:pt x="348996" y="163068"/>
                </a:lnTo>
                <a:close/>
              </a:path>
              <a:path w="349250" h="337185">
                <a:moveTo>
                  <a:pt x="180212" y="0"/>
                </a:moveTo>
                <a:lnTo>
                  <a:pt x="168782" y="0"/>
                </a:lnTo>
                <a:lnTo>
                  <a:pt x="168782" y="36195"/>
                </a:lnTo>
                <a:lnTo>
                  <a:pt x="151510" y="37973"/>
                </a:lnTo>
                <a:lnTo>
                  <a:pt x="104266" y="54610"/>
                </a:lnTo>
                <a:lnTo>
                  <a:pt x="66166" y="87376"/>
                </a:lnTo>
                <a:lnTo>
                  <a:pt x="43560" y="130175"/>
                </a:lnTo>
                <a:lnTo>
                  <a:pt x="37973" y="163068"/>
                </a:lnTo>
                <a:lnTo>
                  <a:pt x="49529" y="163068"/>
                </a:lnTo>
                <a:lnTo>
                  <a:pt x="51434" y="145923"/>
                </a:lnTo>
                <a:lnTo>
                  <a:pt x="55752" y="129921"/>
                </a:lnTo>
                <a:lnTo>
                  <a:pt x="80136" y="88265"/>
                </a:lnTo>
                <a:lnTo>
                  <a:pt x="118999" y="59563"/>
                </a:lnTo>
                <a:lnTo>
                  <a:pt x="168782" y="47498"/>
                </a:lnTo>
                <a:lnTo>
                  <a:pt x="229488" y="47498"/>
                </a:lnTo>
                <a:lnTo>
                  <a:pt x="213740" y="41656"/>
                </a:lnTo>
                <a:lnTo>
                  <a:pt x="197484" y="37973"/>
                </a:lnTo>
                <a:lnTo>
                  <a:pt x="180212" y="36195"/>
                </a:lnTo>
                <a:lnTo>
                  <a:pt x="180212" y="0"/>
                </a:lnTo>
                <a:close/>
              </a:path>
              <a:path w="349250" h="337185">
                <a:moveTo>
                  <a:pt x="180212" y="47498"/>
                </a:moveTo>
                <a:lnTo>
                  <a:pt x="168782" y="47498"/>
                </a:lnTo>
                <a:lnTo>
                  <a:pt x="168782" y="72517"/>
                </a:lnTo>
                <a:lnTo>
                  <a:pt x="152019" y="74803"/>
                </a:lnTo>
                <a:lnTo>
                  <a:pt x="109727" y="94996"/>
                </a:lnTo>
                <a:lnTo>
                  <a:pt x="82423" y="131572"/>
                </a:lnTo>
                <a:lnTo>
                  <a:pt x="75056" y="163068"/>
                </a:lnTo>
                <a:lnTo>
                  <a:pt x="86995" y="163068"/>
                </a:lnTo>
                <a:lnTo>
                  <a:pt x="88900" y="148717"/>
                </a:lnTo>
                <a:lnTo>
                  <a:pt x="93218" y="135763"/>
                </a:lnTo>
                <a:lnTo>
                  <a:pt x="117348" y="103759"/>
                </a:lnTo>
                <a:lnTo>
                  <a:pt x="154431" y="85979"/>
                </a:lnTo>
                <a:lnTo>
                  <a:pt x="168782" y="83566"/>
                </a:lnTo>
                <a:lnTo>
                  <a:pt x="221614" y="83566"/>
                </a:lnTo>
                <a:lnTo>
                  <a:pt x="208406" y="77851"/>
                </a:lnTo>
                <a:lnTo>
                  <a:pt x="194563" y="74295"/>
                </a:lnTo>
                <a:lnTo>
                  <a:pt x="180212" y="72517"/>
                </a:lnTo>
                <a:lnTo>
                  <a:pt x="180212" y="47498"/>
                </a:lnTo>
                <a:close/>
              </a:path>
              <a:path w="349250" h="337185">
                <a:moveTo>
                  <a:pt x="221614" y="83566"/>
                </a:moveTo>
                <a:lnTo>
                  <a:pt x="180212" y="83566"/>
                </a:lnTo>
                <a:lnTo>
                  <a:pt x="194563" y="85979"/>
                </a:lnTo>
                <a:lnTo>
                  <a:pt x="208152" y="89916"/>
                </a:lnTo>
                <a:lnTo>
                  <a:pt x="240919" y="113284"/>
                </a:lnTo>
                <a:lnTo>
                  <a:pt x="260096" y="149225"/>
                </a:lnTo>
                <a:lnTo>
                  <a:pt x="261747" y="163068"/>
                </a:lnTo>
                <a:lnTo>
                  <a:pt x="273938" y="163068"/>
                </a:lnTo>
                <a:lnTo>
                  <a:pt x="261747" y="122809"/>
                </a:lnTo>
                <a:lnTo>
                  <a:pt x="233552" y="90805"/>
                </a:lnTo>
                <a:lnTo>
                  <a:pt x="221614" y="83566"/>
                </a:lnTo>
                <a:close/>
              </a:path>
              <a:path w="349250" h="337185">
                <a:moveTo>
                  <a:pt x="229488" y="47498"/>
                </a:moveTo>
                <a:lnTo>
                  <a:pt x="180212" y="47498"/>
                </a:lnTo>
                <a:lnTo>
                  <a:pt x="199389" y="49530"/>
                </a:lnTo>
                <a:lnTo>
                  <a:pt x="217297" y="54610"/>
                </a:lnTo>
                <a:lnTo>
                  <a:pt x="262762" y="82931"/>
                </a:lnTo>
                <a:lnTo>
                  <a:pt x="291846" y="127127"/>
                </a:lnTo>
                <a:lnTo>
                  <a:pt x="299338" y="163068"/>
                </a:lnTo>
                <a:lnTo>
                  <a:pt x="311403" y="163068"/>
                </a:lnTo>
                <a:lnTo>
                  <a:pt x="299720" y="115062"/>
                </a:lnTo>
                <a:lnTo>
                  <a:pt x="271018" y="74803"/>
                </a:lnTo>
                <a:lnTo>
                  <a:pt x="244348" y="54610"/>
                </a:lnTo>
                <a:lnTo>
                  <a:pt x="229488" y="47498"/>
                </a:lnTo>
                <a:close/>
              </a:path>
              <a:path w="349250" h="337185">
                <a:moveTo>
                  <a:pt x="180212" y="83566"/>
                </a:moveTo>
                <a:lnTo>
                  <a:pt x="168782" y="83566"/>
                </a:lnTo>
                <a:lnTo>
                  <a:pt x="168782" y="108458"/>
                </a:lnTo>
                <a:lnTo>
                  <a:pt x="180212" y="108458"/>
                </a:lnTo>
                <a:lnTo>
                  <a:pt x="180212" y="83566"/>
                </a:lnTo>
                <a:close/>
              </a:path>
            </a:pathLst>
          </a:custGeom>
          <a:solidFill>
            <a:srgbClr val="000000">
              <a:alpha val="39999"/>
            </a:srgbClr>
          </a:solidFill>
        </p:spPr>
        <p:txBody>
          <a:bodyPr wrap="square" lIns="0" tIns="0" rIns="0" bIns="0" rtlCol="0"/>
          <a:lstStyle/>
          <a:p>
            <a:endParaRPr/>
          </a:p>
        </p:txBody>
      </p:sp>
      <p:sp>
        <p:nvSpPr>
          <p:cNvPr id="33" name="object 33"/>
          <p:cNvSpPr txBox="1"/>
          <p:nvPr/>
        </p:nvSpPr>
        <p:spPr>
          <a:xfrm>
            <a:off x="3316604" y="2626233"/>
            <a:ext cx="926465" cy="620395"/>
          </a:xfrm>
          <a:prstGeom prst="rect">
            <a:avLst/>
          </a:prstGeom>
        </p:spPr>
        <p:txBody>
          <a:bodyPr vert="horz" wrap="square" lIns="0" tIns="57785" rIns="0" bIns="0" rtlCol="0">
            <a:spAutoFit/>
          </a:bodyPr>
          <a:lstStyle/>
          <a:p>
            <a:pPr marL="12700" marR="5080">
              <a:lnSpc>
                <a:spcPct val="80100"/>
              </a:lnSpc>
              <a:spcBef>
                <a:spcPts val="455"/>
              </a:spcBef>
            </a:pPr>
            <a:r>
              <a:rPr sz="1500" b="1" spc="-10" dirty="0">
                <a:solidFill>
                  <a:srgbClr val="FFFFFF"/>
                </a:solidFill>
                <a:latin typeface="Arial"/>
                <a:cs typeface="Arial"/>
              </a:rPr>
              <a:t>Account  </a:t>
            </a:r>
            <a:r>
              <a:rPr sz="1500" b="1" spc="-5" dirty="0">
                <a:solidFill>
                  <a:srgbClr val="FFFFFF"/>
                </a:solidFill>
                <a:latin typeface="Arial"/>
                <a:cs typeface="Arial"/>
              </a:rPr>
              <a:t>O</a:t>
            </a:r>
            <a:r>
              <a:rPr sz="1500" b="1" spc="-10" dirty="0">
                <a:solidFill>
                  <a:srgbClr val="FFFFFF"/>
                </a:solidFill>
                <a:latin typeface="Arial"/>
                <a:cs typeface="Arial"/>
              </a:rPr>
              <a:t>p</a:t>
            </a:r>
            <a:r>
              <a:rPr sz="1500" b="1" dirty="0">
                <a:solidFill>
                  <a:srgbClr val="FFFFFF"/>
                </a:solidFill>
                <a:latin typeface="Arial"/>
                <a:cs typeface="Arial"/>
              </a:rPr>
              <a:t>er</a:t>
            </a:r>
            <a:r>
              <a:rPr sz="1500" b="1" spc="5" dirty="0">
                <a:solidFill>
                  <a:srgbClr val="FFFFFF"/>
                </a:solidFill>
                <a:latin typeface="Arial"/>
                <a:cs typeface="Arial"/>
              </a:rPr>
              <a:t>a</a:t>
            </a:r>
            <a:r>
              <a:rPr sz="1500" b="1" dirty="0">
                <a:solidFill>
                  <a:srgbClr val="FFFFFF"/>
                </a:solidFill>
                <a:latin typeface="Arial"/>
                <a:cs typeface="Arial"/>
              </a:rPr>
              <a:t>ti</a:t>
            </a:r>
            <a:r>
              <a:rPr sz="1500" b="1" spc="-10" dirty="0">
                <a:solidFill>
                  <a:srgbClr val="FFFFFF"/>
                </a:solidFill>
                <a:latin typeface="Arial"/>
                <a:cs typeface="Arial"/>
              </a:rPr>
              <a:t>o</a:t>
            </a:r>
            <a:r>
              <a:rPr sz="1500" b="1" dirty="0">
                <a:solidFill>
                  <a:srgbClr val="FFFFFF"/>
                </a:solidFill>
                <a:latin typeface="Arial"/>
                <a:cs typeface="Arial"/>
              </a:rPr>
              <a:t>n  Related</a:t>
            </a:r>
            <a:endParaRPr sz="1500">
              <a:latin typeface="Arial"/>
              <a:cs typeface="Arial"/>
            </a:endParaRPr>
          </a:p>
        </p:txBody>
      </p:sp>
      <p:sp>
        <p:nvSpPr>
          <p:cNvPr id="34" name="object 34"/>
          <p:cNvSpPr txBox="1"/>
          <p:nvPr/>
        </p:nvSpPr>
        <p:spPr>
          <a:xfrm>
            <a:off x="6228079" y="2480795"/>
            <a:ext cx="1109345" cy="653415"/>
          </a:xfrm>
          <a:prstGeom prst="rect">
            <a:avLst/>
          </a:prstGeom>
        </p:spPr>
        <p:txBody>
          <a:bodyPr vert="horz" wrap="square" lIns="0" tIns="73660" rIns="0" bIns="0" rtlCol="0">
            <a:spAutoFit/>
          </a:bodyPr>
          <a:lstStyle/>
          <a:p>
            <a:pPr marL="12700">
              <a:lnSpc>
                <a:spcPct val="100000"/>
              </a:lnSpc>
              <a:spcBef>
                <a:spcPts val="580"/>
              </a:spcBef>
            </a:pPr>
            <a:r>
              <a:rPr sz="2100" b="1" spc="-10" dirty="0">
                <a:solidFill>
                  <a:srgbClr val="FFFFFF"/>
                </a:solidFill>
                <a:latin typeface="Arial"/>
                <a:cs typeface="Arial"/>
              </a:rPr>
              <a:t>03</a:t>
            </a:r>
            <a:endParaRPr sz="2100">
              <a:latin typeface="Arial"/>
              <a:cs typeface="Arial"/>
            </a:endParaRPr>
          </a:p>
          <a:p>
            <a:pPr marL="104775">
              <a:lnSpc>
                <a:spcPct val="100000"/>
              </a:lnSpc>
              <a:spcBef>
                <a:spcPts val="320"/>
              </a:spcBef>
            </a:pPr>
            <a:r>
              <a:rPr sz="1350" b="1" spc="-5" dirty="0">
                <a:solidFill>
                  <a:srgbClr val="FFFFFF"/>
                </a:solidFill>
                <a:latin typeface="Arial"/>
                <a:cs typeface="Arial"/>
              </a:rPr>
              <a:t>Diversion</a:t>
            </a:r>
            <a:r>
              <a:rPr sz="1350" b="1" spc="-60" dirty="0">
                <a:solidFill>
                  <a:srgbClr val="FFFFFF"/>
                </a:solidFill>
                <a:latin typeface="Arial"/>
                <a:cs typeface="Arial"/>
              </a:rPr>
              <a:t> </a:t>
            </a:r>
            <a:r>
              <a:rPr sz="1350" b="1" dirty="0">
                <a:solidFill>
                  <a:srgbClr val="FFFFFF"/>
                </a:solidFill>
                <a:latin typeface="Arial"/>
                <a:cs typeface="Arial"/>
              </a:rPr>
              <a:t>of</a:t>
            </a:r>
            <a:endParaRPr sz="1350">
              <a:latin typeface="Arial"/>
              <a:cs typeface="Arial"/>
            </a:endParaRPr>
          </a:p>
        </p:txBody>
      </p:sp>
      <p:sp>
        <p:nvSpPr>
          <p:cNvPr id="35" name="object 35"/>
          <p:cNvSpPr txBox="1"/>
          <p:nvPr/>
        </p:nvSpPr>
        <p:spPr>
          <a:xfrm>
            <a:off x="6320154" y="3066415"/>
            <a:ext cx="494665" cy="232410"/>
          </a:xfrm>
          <a:prstGeom prst="rect">
            <a:avLst/>
          </a:prstGeom>
        </p:spPr>
        <p:txBody>
          <a:bodyPr vert="horz" wrap="square" lIns="0" tIns="13335" rIns="0" bIns="0" rtlCol="0">
            <a:spAutoFit/>
          </a:bodyPr>
          <a:lstStyle/>
          <a:p>
            <a:pPr marL="12700">
              <a:lnSpc>
                <a:spcPct val="100000"/>
              </a:lnSpc>
              <a:spcBef>
                <a:spcPts val="105"/>
              </a:spcBef>
            </a:pPr>
            <a:r>
              <a:rPr sz="1350" b="1" dirty="0">
                <a:solidFill>
                  <a:srgbClr val="FFFFFF"/>
                </a:solidFill>
                <a:latin typeface="Arial"/>
                <a:cs typeface="Arial"/>
              </a:rPr>
              <a:t>funds</a:t>
            </a:r>
            <a:endParaRPr sz="1350">
              <a:latin typeface="Arial"/>
              <a:cs typeface="Arial"/>
            </a:endParaRPr>
          </a:p>
        </p:txBody>
      </p:sp>
      <p:sp>
        <p:nvSpPr>
          <p:cNvPr id="36" name="object 36"/>
          <p:cNvSpPr txBox="1"/>
          <p:nvPr/>
        </p:nvSpPr>
        <p:spPr>
          <a:xfrm>
            <a:off x="4983860" y="3811346"/>
            <a:ext cx="896619" cy="561975"/>
          </a:xfrm>
          <a:prstGeom prst="rect">
            <a:avLst/>
          </a:prstGeom>
        </p:spPr>
        <p:txBody>
          <a:bodyPr vert="horz" wrap="square" lIns="0" tIns="52705" rIns="0" bIns="0" rtlCol="0">
            <a:spAutoFit/>
          </a:bodyPr>
          <a:lstStyle/>
          <a:p>
            <a:pPr marL="12700" marR="5080" algn="just">
              <a:lnSpc>
                <a:spcPts val="1300"/>
              </a:lnSpc>
              <a:spcBef>
                <a:spcPts val="415"/>
              </a:spcBef>
            </a:pPr>
            <a:r>
              <a:rPr sz="1350" b="1" dirty="0">
                <a:solidFill>
                  <a:srgbClr val="FFFFFF"/>
                </a:solidFill>
                <a:latin typeface="Arial"/>
                <a:cs typeface="Arial"/>
              </a:rPr>
              <a:t>Document  Concea</a:t>
            </a:r>
            <a:r>
              <a:rPr sz="1350" b="1" spc="-10" dirty="0">
                <a:solidFill>
                  <a:srgbClr val="FFFFFF"/>
                </a:solidFill>
                <a:latin typeface="Arial"/>
                <a:cs typeface="Arial"/>
              </a:rPr>
              <a:t>l</a:t>
            </a:r>
            <a:r>
              <a:rPr sz="1350" b="1" dirty="0">
                <a:solidFill>
                  <a:srgbClr val="FFFFFF"/>
                </a:solidFill>
                <a:latin typeface="Arial"/>
                <a:cs typeface="Arial"/>
              </a:rPr>
              <a:t>ed  or</a:t>
            </a:r>
            <a:r>
              <a:rPr sz="1350" b="1" spc="-90" dirty="0">
                <a:solidFill>
                  <a:srgbClr val="FFFFFF"/>
                </a:solidFill>
                <a:latin typeface="Arial"/>
                <a:cs typeface="Arial"/>
              </a:rPr>
              <a:t> </a:t>
            </a:r>
            <a:r>
              <a:rPr sz="1350" b="1" dirty="0">
                <a:solidFill>
                  <a:srgbClr val="FFFFFF"/>
                </a:solidFill>
                <a:latin typeface="Arial"/>
                <a:cs typeface="Arial"/>
              </a:rPr>
              <a:t>falsified</a:t>
            </a:r>
            <a:endParaRPr sz="1350">
              <a:latin typeface="Arial"/>
              <a:cs typeface="Arial"/>
            </a:endParaRPr>
          </a:p>
        </p:txBody>
      </p:sp>
      <p:sp>
        <p:nvSpPr>
          <p:cNvPr id="37" name="object 37"/>
          <p:cNvSpPr txBox="1"/>
          <p:nvPr/>
        </p:nvSpPr>
        <p:spPr>
          <a:xfrm>
            <a:off x="7975854" y="3398646"/>
            <a:ext cx="1466850" cy="578485"/>
          </a:xfrm>
          <a:prstGeom prst="rect">
            <a:avLst/>
          </a:prstGeom>
        </p:spPr>
        <p:txBody>
          <a:bodyPr vert="horz" wrap="square" lIns="0" tIns="12700" rIns="0" bIns="0" rtlCol="0">
            <a:spAutoFit/>
          </a:bodyPr>
          <a:lstStyle/>
          <a:p>
            <a:pPr marL="12700">
              <a:lnSpc>
                <a:spcPct val="100000"/>
              </a:lnSpc>
              <a:spcBef>
                <a:spcPts val="100"/>
              </a:spcBef>
            </a:pPr>
            <a:r>
              <a:rPr sz="2100" b="1" spc="-10" dirty="0">
                <a:solidFill>
                  <a:srgbClr val="FFFFFF"/>
                </a:solidFill>
                <a:latin typeface="Arial"/>
                <a:cs typeface="Arial"/>
              </a:rPr>
              <a:t>04</a:t>
            </a:r>
            <a:endParaRPr sz="2100">
              <a:latin typeface="Arial"/>
              <a:cs typeface="Arial"/>
            </a:endParaRPr>
          </a:p>
          <a:p>
            <a:pPr marL="21590">
              <a:lnSpc>
                <a:spcPct val="100000"/>
              </a:lnSpc>
              <a:spcBef>
                <a:spcPts val="30"/>
              </a:spcBef>
            </a:pPr>
            <a:r>
              <a:rPr sz="1500" b="1" spc="-5" dirty="0">
                <a:solidFill>
                  <a:srgbClr val="FFFFFF"/>
                </a:solidFill>
                <a:latin typeface="Arial"/>
                <a:cs typeface="Arial"/>
              </a:rPr>
              <a:t>Security</a:t>
            </a:r>
            <a:r>
              <a:rPr sz="1500" b="1" spc="-55" dirty="0">
                <a:solidFill>
                  <a:srgbClr val="FFFFFF"/>
                </a:solidFill>
                <a:latin typeface="Arial"/>
                <a:cs typeface="Arial"/>
              </a:rPr>
              <a:t> </a:t>
            </a:r>
            <a:r>
              <a:rPr sz="1500" b="1" dirty="0">
                <a:solidFill>
                  <a:srgbClr val="FFFFFF"/>
                </a:solidFill>
                <a:latin typeface="Arial"/>
                <a:cs typeface="Arial"/>
              </a:rPr>
              <a:t>related</a:t>
            </a:r>
            <a:endParaRPr sz="1500">
              <a:latin typeface="Arial"/>
              <a:cs typeface="Arial"/>
            </a:endParaRPr>
          </a:p>
        </p:txBody>
      </p:sp>
      <p:sp>
        <p:nvSpPr>
          <p:cNvPr id="38" name="object 38"/>
          <p:cNvSpPr txBox="1">
            <a:spLocks noGrp="1"/>
          </p:cNvSpPr>
          <p:nvPr>
            <p:ph type="title"/>
          </p:nvPr>
        </p:nvSpPr>
        <p:spPr>
          <a:xfrm>
            <a:off x="1748153" y="1066799"/>
            <a:ext cx="7059041" cy="443711"/>
          </a:xfrm>
          <a:prstGeom prst="rect">
            <a:avLst/>
          </a:prstGeom>
        </p:spPr>
        <p:txBody>
          <a:bodyPr vert="horz" wrap="square" lIns="0" tIns="12700" rIns="0" bIns="0" rtlCol="0">
            <a:spAutoFit/>
          </a:bodyPr>
          <a:lstStyle/>
          <a:p>
            <a:pPr marL="12700">
              <a:lnSpc>
                <a:spcPct val="100000"/>
              </a:lnSpc>
              <a:spcBef>
                <a:spcPts val="100"/>
              </a:spcBef>
            </a:pPr>
            <a:r>
              <a:rPr lang="en-IN" sz="2800" spc="-85" dirty="0" smtClean="0">
                <a:latin typeface="Trebuchet MS"/>
                <a:cs typeface="Trebuchet MS"/>
              </a:rPr>
              <a:t>                                     </a:t>
            </a:r>
            <a:r>
              <a:rPr sz="2800" spc="-85" dirty="0" smtClean="0">
                <a:latin typeface="Trebuchet MS"/>
                <a:cs typeface="Trebuchet MS"/>
              </a:rPr>
              <a:t>What</a:t>
            </a:r>
            <a:r>
              <a:rPr sz="2800" spc="-480" dirty="0" smtClean="0">
                <a:latin typeface="Trebuchet MS"/>
                <a:cs typeface="Trebuchet MS"/>
              </a:rPr>
              <a:t> </a:t>
            </a:r>
            <a:r>
              <a:rPr sz="2800" spc="-125" dirty="0">
                <a:latin typeface="Trebuchet MS"/>
                <a:cs typeface="Trebuchet MS"/>
              </a:rPr>
              <a:t>we </a:t>
            </a:r>
            <a:r>
              <a:rPr sz="2800" spc="-145" dirty="0">
                <a:latin typeface="Trebuchet MS"/>
                <a:cs typeface="Trebuchet MS"/>
              </a:rPr>
              <a:t>will </a:t>
            </a:r>
            <a:r>
              <a:rPr sz="2800" spc="-150" dirty="0">
                <a:latin typeface="Trebuchet MS"/>
                <a:cs typeface="Trebuchet MS"/>
              </a:rPr>
              <a:t>talk </a:t>
            </a:r>
            <a:r>
              <a:rPr sz="2800" spc="-100" dirty="0">
                <a:latin typeface="Trebuchet MS"/>
                <a:cs typeface="Trebuchet MS"/>
              </a:rPr>
              <a:t>about</a:t>
            </a:r>
            <a:endParaRPr sz="2800" dirty="0">
              <a:latin typeface="Trebuchet MS"/>
              <a:cs typeface="Trebuchet MS"/>
            </a:endParaRPr>
          </a:p>
        </p:txBody>
      </p:sp>
      <p:sp>
        <p:nvSpPr>
          <p:cNvPr id="40" name="Down Arrow 39"/>
          <p:cNvSpPr/>
          <p:nvPr/>
        </p:nvSpPr>
        <p:spPr>
          <a:xfrm>
            <a:off x="8588502" y="1524000"/>
            <a:ext cx="631698" cy="13914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Date Placeholder 38"/>
          <p:cNvSpPr>
            <a:spLocks noGrp="1"/>
          </p:cNvSpPr>
          <p:nvPr>
            <p:ph type="dt" sz="half" idx="6"/>
          </p:nvPr>
        </p:nvSpPr>
        <p:spPr/>
        <p:txBody>
          <a:bodyPr/>
          <a:lstStyle/>
          <a:p>
            <a:r>
              <a:rPr lang="en-US" smtClean="0"/>
              <a:t>01/04/2018 DOON</a:t>
            </a:r>
            <a:endParaRPr lang="en-US"/>
          </a:p>
        </p:txBody>
      </p:sp>
      <p:sp>
        <p:nvSpPr>
          <p:cNvPr id="41" name="Footer Placeholder 40"/>
          <p:cNvSpPr>
            <a:spLocks noGrp="1"/>
          </p:cNvSpPr>
          <p:nvPr>
            <p:ph type="ftr" sz="quarter" idx="5"/>
          </p:nvPr>
        </p:nvSpPr>
        <p:spPr/>
        <p:txBody>
          <a:bodyPr/>
          <a:lstStyle/>
          <a:p>
            <a:r>
              <a:rPr lang="en-IN" smtClean="0"/>
              <a:t>CA Amresh Overview of Bank Audits 18</a:t>
            </a:r>
            <a:endParaRPr lang="en-IN"/>
          </a:p>
        </p:txBody>
      </p:sp>
      <p:sp>
        <p:nvSpPr>
          <p:cNvPr id="42" name="Slide Number Placeholder 41"/>
          <p:cNvSpPr>
            <a:spLocks noGrp="1"/>
          </p:cNvSpPr>
          <p:nvPr>
            <p:ph type="sldNum" sz="quarter" idx="7"/>
          </p:nvPr>
        </p:nvSpPr>
        <p:spPr/>
        <p:txBody>
          <a:bodyPr/>
          <a:lstStyle/>
          <a:p>
            <a:fld id="{B6F15528-21DE-4FAA-801E-634DDDAF4B2B}" type="slidenum">
              <a:rPr lang="en-IN" smtClean="0"/>
              <a:pPr/>
              <a:t>54</a:t>
            </a:fld>
            <a:endParaRPr lang="en-IN"/>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582923" y="1126236"/>
            <a:ext cx="7954009" cy="4837430"/>
          </a:xfrm>
          <a:custGeom>
            <a:avLst/>
            <a:gdLst/>
            <a:ahLst/>
            <a:cxnLst/>
            <a:rect l="l" t="t" r="r" b="b"/>
            <a:pathLst>
              <a:path w="7954009" h="4837430">
                <a:moveTo>
                  <a:pt x="7147559" y="0"/>
                </a:moveTo>
                <a:lnTo>
                  <a:pt x="0" y="0"/>
                </a:lnTo>
                <a:lnTo>
                  <a:pt x="0" y="4837176"/>
                </a:lnTo>
                <a:lnTo>
                  <a:pt x="7147559" y="4837176"/>
                </a:lnTo>
                <a:lnTo>
                  <a:pt x="7194931" y="4835807"/>
                </a:lnTo>
                <a:lnTo>
                  <a:pt x="7241581" y="4831751"/>
                </a:lnTo>
                <a:lnTo>
                  <a:pt x="7287435" y="4825085"/>
                </a:lnTo>
                <a:lnTo>
                  <a:pt x="7332417" y="4815883"/>
                </a:lnTo>
                <a:lnTo>
                  <a:pt x="7376451" y="4804220"/>
                </a:lnTo>
                <a:lnTo>
                  <a:pt x="7419461" y="4790174"/>
                </a:lnTo>
                <a:lnTo>
                  <a:pt x="7461373" y="4773819"/>
                </a:lnTo>
                <a:lnTo>
                  <a:pt x="7502109" y="4755231"/>
                </a:lnTo>
                <a:lnTo>
                  <a:pt x="7541596" y="4734485"/>
                </a:lnTo>
                <a:lnTo>
                  <a:pt x="7579757" y="4711657"/>
                </a:lnTo>
                <a:lnTo>
                  <a:pt x="7616517" y="4686823"/>
                </a:lnTo>
                <a:lnTo>
                  <a:pt x="7651799" y="4660059"/>
                </a:lnTo>
                <a:lnTo>
                  <a:pt x="7685529" y="4631440"/>
                </a:lnTo>
                <a:lnTo>
                  <a:pt x="7717631" y="4601041"/>
                </a:lnTo>
                <a:lnTo>
                  <a:pt x="7748029" y="4568939"/>
                </a:lnTo>
                <a:lnTo>
                  <a:pt x="7776647" y="4535208"/>
                </a:lnTo>
                <a:lnTo>
                  <a:pt x="7803411" y="4499926"/>
                </a:lnTo>
                <a:lnTo>
                  <a:pt x="7828243" y="4463166"/>
                </a:lnTo>
                <a:lnTo>
                  <a:pt x="7851070" y="4425005"/>
                </a:lnTo>
                <a:lnTo>
                  <a:pt x="7871815" y="4385518"/>
                </a:lnTo>
                <a:lnTo>
                  <a:pt x="7890402" y="4344782"/>
                </a:lnTo>
                <a:lnTo>
                  <a:pt x="7906757" y="4302871"/>
                </a:lnTo>
                <a:lnTo>
                  <a:pt x="7920802" y="4259861"/>
                </a:lnTo>
                <a:lnTo>
                  <a:pt x="7932464" y="4215829"/>
                </a:lnTo>
                <a:lnTo>
                  <a:pt x="7941666" y="4170849"/>
                </a:lnTo>
                <a:lnTo>
                  <a:pt x="7948332" y="4124997"/>
                </a:lnTo>
                <a:lnTo>
                  <a:pt x="7952387" y="4078348"/>
                </a:lnTo>
                <a:lnTo>
                  <a:pt x="7953756" y="4030979"/>
                </a:lnTo>
                <a:lnTo>
                  <a:pt x="7953756" y="806196"/>
                </a:lnTo>
                <a:lnTo>
                  <a:pt x="7952387" y="758824"/>
                </a:lnTo>
                <a:lnTo>
                  <a:pt x="7948332" y="712174"/>
                </a:lnTo>
                <a:lnTo>
                  <a:pt x="7941666" y="666320"/>
                </a:lnTo>
                <a:lnTo>
                  <a:pt x="7932464" y="621338"/>
                </a:lnTo>
                <a:lnTo>
                  <a:pt x="7920802" y="577304"/>
                </a:lnTo>
                <a:lnTo>
                  <a:pt x="7906757" y="534294"/>
                </a:lnTo>
                <a:lnTo>
                  <a:pt x="7890402" y="492382"/>
                </a:lnTo>
                <a:lnTo>
                  <a:pt x="7871815" y="451646"/>
                </a:lnTo>
                <a:lnTo>
                  <a:pt x="7851070" y="412159"/>
                </a:lnTo>
                <a:lnTo>
                  <a:pt x="7828243" y="373998"/>
                </a:lnTo>
                <a:lnTo>
                  <a:pt x="7803411" y="337238"/>
                </a:lnTo>
                <a:lnTo>
                  <a:pt x="7776647" y="301956"/>
                </a:lnTo>
                <a:lnTo>
                  <a:pt x="7748029" y="268226"/>
                </a:lnTo>
                <a:lnTo>
                  <a:pt x="7717631" y="236124"/>
                </a:lnTo>
                <a:lnTo>
                  <a:pt x="7685529" y="205726"/>
                </a:lnTo>
                <a:lnTo>
                  <a:pt x="7651799" y="177108"/>
                </a:lnTo>
                <a:lnTo>
                  <a:pt x="7616517" y="150344"/>
                </a:lnTo>
                <a:lnTo>
                  <a:pt x="7579757" y="125512"/>
                </a:lnTo>
                <a:lnTo>
                  <a:pt x="7541596" y="102685"/>
                </a:lnTo>
                <a:lnTo>
                  <a:pt x="7502109" y="81940"/>
                </a:lnTo>
                <a:lnTo>
                  <a:pt x="7461373" y="63353"/>
                </a:lnTo>
                <a:lnTo>
                  <a:pt x="7419461" y="46998"/>
                </a:lnTo>
                <a:lnTo>
                  <a:pt x="7376451" y="32953"/>
                </a:lnTo>
                <a:lnTo>
                  <a:pt x="7332417" y="21291"/>
                </a:lnTo>
                <a:lnTo>
                  <a:pt x="7287435" y="12089"/>
                </a:lnTo>
                <a:lnTo>
                  <a:pt x="7241581" y="5423"/>
                </a:lnTo>
                <a:lnTo>
                  <a:pt x="7194931" y="1368"/>
                </a:lnTo>
                <a:lnTo>
                  <a:pt x="7147559" y="0"/>
                </a:lnTo>
                <a:close/>
              </a:path>
            </a:pathLst>
          </a:custGeom>
          <a:solidFill>
            <a:srgbClr val="D4E2CF">
              <a:alpha val="90194"/>
            </a:srgbClr>
          </a:solidFill>
        </p:spPr>
        <p:txBody>
          <a:bodyPr wrap="square" lIns="0" tIns="0" rIns="0" bIns="0" rtlCol="0"/>
          <a:lstStyle/>
          <a:p>
            <a:endParaRPr/>
          </a:p>
        </p:txBody>
      </p:sp>
      <p:sp>
        <p:nvSpPr>
          <p:cNvPr id="3" name="object 3"/>
          <p:cNvSpPr/>
          <p:nvPr/>
        </p:nvSpPr>
        <p:spPr>
          <a:xfrm>
            <a:off x="3582923" y="1126236"/>
            <a:ext cx="7954009" cy="4837430"/>
          </a:xfrm>
          <a:custGeom>
            <a:avLst/>
            <a:gdLst/>
            <a:ahLst/>
            <a:cxnLst/>
            <a:rect l="l" t="t" r="r" b="b"/>
            <a:pathLst>
              <a:path w="7954009" h="4837430">
                <a:moveTo>
                  <a:pt x="7953756" y="806196"/>
                </a:moveTo>
                <a:lnTo>
                  <a:pt x="7953756" y="4030979"/>
                </a:lnTo>
                <a:lnTo>
                  <a:pt x="7952387" y="4078348"/>
                </a:lnTo>
                <a:lnTo>
                  <a:pt x="7948332" y="4124997"/>
                </a:lnTo>
                <a:lnTo>
                  <a:pt x="7941666" y="4170849"/>
                </a:lnTo>
                <a:lnTo>
                  <a:pt x="7932464" y="4215829"/>
                </a:lnTo>
                <a:lnTo>
                  <a:pt x="7920802" y="4259861"/>
                </a:lnTo>
                <a:lnTo>
                  <a:pt x="7906757" y="4302871"/>
                </a:lnTo>
                <a:lnTo>
                  <a:pt x="7890402" y="4344782"/>
                </a:lnTo>
                <a:lnTo>
                  <a:pt x="7871815" y="4385518"/>
                </a:lnTo>
                <a:lnTo>
                  <a:pt x="7851070" y="4425005"/>
                </a:lnTo>
                <a:lnTo>
                  <a:pt x="7828243" y="4463166"/>
                </a:lnTo>
                <a:lnTo>
                  <a:pt x="7803411" y="4499926"/>
                </a:lnTo>
                <a:lnTo>
                  <a:pt x="7776647" y="4535208"/>
                </a:lnTo>
                <a:lnTo>
                  <a:pt x="7748029" y="4568939"/>
                </a:lnTo>
                <a:lnTo>
                  <a:pt x="7717631" y="4601041"/>
                </a:lnTo>
                <a:lnTo>
                  <a:pt x="7685529" y="4631440"/>
                </a:lnTo>
                <a:lnTo>
                  <a:pt x="7651799" y="4660059"/>
                </a:lnTo>
                <a:lnTo>
                  <a:pt x="7616517" y="4686823"/>
                </a:lnTo>
                <a:lnTo>
                  <a:pt x="7579757" y="4711657"/>
                </a:lnTo>
                <a:lnTo>
                  <a:pt x="7541596" y="4734485"/>
                </a:lnTo>
                <a:lnTo>
                  <a:pt x="7502109" y="4755231"/>
                </a:lnTo>
                <a:lnTo>
                  <a:pt x="7461373" y="4773819"/>
                </a:lnTo>
                <a:lnTo>
                  <a:pt x="7419461" y="4790174"/>
                </a:lnTo>
                <a:lnTo>
                  <a:pt x="7376451" y="4804220"/>
                </a:lnTo>
                <a:lnTo>
                  <a:pt x="7332417" y="4815883"/>
                </a:lnTo>
                <a:lnTo>
                  <a:pt x="7287435" y="4825085"/>
                </a:lnTo>
                <a:lnTo>
                  <a:pt x="7241581" y="4831751"/>
                </a:lnTo>
                <a:lnTo>
                  <a:pt x="7194931" y="4835807"/>
                </a:lnTo>
                <a:lnTo>
                  <a:pt x="7147559" y="4837176"/>
                </a:lnTo>
                <a:lnTo>
                  <a:pt x="0" y="4837176"/>
                </a:lnTo>
                <a:lnTo>
                  <a:pt x="0" y="0"/>
                </a:lnTo>
                <a:lnTo>
                  <a:pt x="7147559" y="0"/>
                </a:lnTo>
                <a:lnTo>
                  <a:pt x="7194931" y="1368"/>
                </a:lnTo>
                <a:lnTo>
                  <a:pt x="7241581" y="5423"/>
                </a:lnTo>
                <a:lnTo>
                  <a:pt x="7287435" y="12089"/>
                </a:lnTo>
                <a:lnTo>
                  <a:pt x="7332417" y="21291"/>
                </a:lnTo>
                <a:lnTo>
                  <a:pt x="7376451" y="32953"/>
                </a:lnTo>
                <a:lnTo>
                  <a:pt x="7419461" y="46998"/>
                </a:lnTo>
                <a:lnTo>
                  <a:pt x="7461373" y="63353"/>
                </a:lnTo>
                <a:lnTo>
                  <a:pt x="7502109" y="81940"/>
                </a:lnTo>
                <a:lnTo>
                  <a:pt x="7541596" y="102685"/>
                </a:lnTo>
                <a:lnTo>
                  <a:pt x="7579757" y="125512"/>
                </a:lnTo>
                <a:lnTo>
                  <a:pt x="7616517" y="150344"/>
                </a:lnTo>
                <a:lnTo>
                  <a:pt x="7651799" y="177108"/>
                </a:lnTo>
                <a:lnTo>
                  <a:pt x="7685529" y="205726"/>
                </a:lnTo>
                <a:lnTo>
                  <a:pt x="7717631" y="236124"/>
                </a:lnTo>
                <a:lnTo>
                  <a:pt x="7748029" y="268226"/>
                </a:lnTo>
                <a:lnTo>
                  <a:pt x="7776647" y="301956"/>
                </a:lnTo>
                <a:lnTo>
                  <a:pt x="7803411" y="337238"/>
                </a:lnTo>
                <a:lnTo>
                  <a:pt x="7828243" y="373998"/>
                </a:lnTo>
                <a:lnTo>
                  <a:pt x="7851070" y="412159"/>
                </a:lnTo>
                <a:lnTo>
                  <a:pt x="7871815" y="451646"/>
                </a:lnTo>
                <a:lnTo>
                  <a:pt x="7890402" y="492382"/>
                </a:lnTo>
                <a:lnTo>
                  <a:pt x="7906757" y="534294"/>
                </a:lnTo>
                <a:lnTo>
                  <a:pt x="7920802" y="577304"/>
                </a:lnTo>
                <a:lnTo>
                  <a:pt x="7932464" y="621338"/>
                </a:lnTo>
                <a:lnTo>
                  <a:pt x="7941666" y="666320"/>
                </a:lnTo>
                <a:lnTo>
                  <a:pt x="7948332" y="712174"/>
                </a:lnTo>
                <a:lnTo>
                  <a:pt x="7952387" y="758824"/>
                </a:lnTo>
                <a:lnTo>
                  <a:pt x="7953756" y="806196"/>
                </a:lnTo>
                <a:close/>
              </a:path>
            </a:pathLst>
          </a:custGeom>
          <a:ln w="12192">
            <a:solidFill>
              <a:srgbClr val="D4E2CF"/>
            </a:solidFill>
          </a:ln>
        </p:spPr>
        <p:txBody>
          <a:bodyPr wrap="square" lIns="0" tIns="0" rIns="0" bIns="0" rtlCol="0"/>
          <a:lstStyle/>
          <a:p>
            <a:endParaRPr/>
          </a:p>
        </p:txBody>
      </p:sp>
      <p:sp>
        <p:nvSpPr>
          <p:cNvPr id="4" name="object 4"/>
          <p:cNvSpPr txBox="1"/>
          <p:nvPr/>
        </p:nvSpPr>
        <p:spPr>
          <a:xfrm>
            <a:off x="3818635" y="1615006"/>
            <a:ext cx="6040755" cy="1141095"/>
          </a:xfrm>
          <a:prstGeom prst="rect">
            <a:avLst/>
          </a:prstGeom>
        </p:spPr>
        <p:txBody>
          <a:bodyPr vert="horz" wrap="square" lIns="0" tIns="36830" rIns="0" bIns="0" rtlCol="0">
            <a:spAutoFit/>
          </a:bodyPr>
          <a:lstStyle/>
          <a:p>
            <a:pPr marL="12700">
              <a:lnSpc>
                <a:spcPct val="100000"/>
              </a:lnSpc>
              <a:spcBef>
                <a:spcPts val="290"/>
              </a:spcBef>
            </a:pPr>
            <a:r>
              <a:rPr sz="2400" b="1" spc="-125" dirty="0">
                <a:latin typeface="Trebuchet MS"/>
                <a:cs typeface="Trebuchet MS"/>
              </a:rPr>
              <a:t>Risk</a:t>
            </a:r>
            <a:endParaRPr sz="2400">
              <a:latin typeface="Trebuchet MS"/>
              <a:cs typeface="Trebuchet MS"/>
            </a:endParaRPr>
          </a:p>
          <a:p>
            <a:pPr marL="12700">
              <a:lnSpc>
                <a:spcPts val="2760"/>
              </a:lnSpc>
              <a:spcBef>
                <a:spcPts val="190"/>
              </a:spcBef>
            </a:pPr>
            <a:r>
              <a:rPr sz="2400" spc="-70" dirty="0">
                <a:latin typeface="Arial"/>
                <a:cs typeface="Arial"/>
              </a:rPr>
              <a:t>Borrower </a:t>
            </a:r>
            <a:r>
              <a:rPr sz="2400" spc="-140" dirty="0">
                <a:latin typeface="Arial"/>
                <a:cs typeface="Arial"/>
              </a:rPr>
              <a:t>does </a:t>
            </a:r>
            <a:r>
              <a:rPr sz="2400" spc="-10" dirty="0">
                <a:latin typeface="Arial"/>
                <a:cs typeface="Arial"/>
              </a:rPr>
              <a:t>not </a:t>
            </a:r>
            <a:r>
              <a:rPr sz="2400" spc="-25" dirty="0">
                <a:latin typeface="Arial"/>
                <a:cs typeface="Arial"/>
              </a:rPr>
              <a:t>permit </a:t>
            </a:r>
            <a:r>
              <a:rPr sz="2400" spc="-110" dirty="0">
                <a:latin typeface="Arial"/>
                <a:cs typeface="Arial"/>
              </a:rPr>
              <a:t>stock </a:t>
            </a:r>
            <a:r>
              <a:rPr sz="2400" spc="-75" dirty="0">
                <a:latin typeface="Arial"/>
                <a:cs typeface="Arial"/>
              </a:rPr>
              <a:t>audits </a:t>
            </a:r>
            <a:r>
              <a:rPr sz="2400" spc="260" dirty="0">
                <a:latin typeface="Arial"/>
                <a:cs typeface="Arial"/>
              </a:rPr>
              <a:t>/</a:t>
            </a:r>
            <a:r>
              <a:rPr sz="2400" spc="-475" dirty="0">
                <a:latin typeface="Arial"/>
                <a:cs typeface="Arial"/>
              </a:rPr>
              <a:t> </a:t>
            </a:r>
            <a:r>
              <a:rPr sz="2400" spc="-95" dirty="0">
                <a:latin typeface="Arial"/>
                <a:cs typeface="Arial"/>
              </a:rPr>
              <a:t>godown</a:t>
            </a:r>
            <a:endParaRPr sz="2400">
              <a:latin typeface="Arial"/>
              <a:cs typeface="Arial"/>
            </a:endParaRPr>
          </a:p>
          <a:p>
            <a:pPr marL="241300">
              <a:lnSpc>
                <a:spcPts val="2760"/>
              </a:lnSpc>
            </a:pPr>
            <a:r>
              <a:rPr sz="2400" spc="-90" dirty="0">
                <a:latin typeface="Arial"/>
                <a:cs typeface="Arial"/>
              </a:rPr>
              <a:t>inspections</a:t>
            </a:r>
            <a:endParaRPr sz="2400">
              <a:latin typeface="Arial"/>
              <a:cs typeface="Arial"/>
            </a:endParaRPr>
          </a:p>
        </p:txBody>
      </p:sp>
      <p:sp>
        <p:nvSpPr>
          <p:cNvPr id="5" name="object 5"/>
          <p:cNvSpPr txBox="1"/>
          <p:nvPr/>
        </p:nvSpPr>
        <p:spPr>
          <a:xfrm>
            <a:off x="3818635" y="3121645"/>
            <a:ext cx="6880859" cy="1868170"/>
          </a:xfrm>
          <a:prstGeom prst="rect">
            <a:avLst/>
          </a:prstGeom>
        </p:spPr>
        <p:txBody>
          <a:bodyPr vert="horz" wrap="square" lIns="0" tIns="37465" rIns="0" bIns="0" rtlCol="0">
            <a:spAutoFit/>
          </a:bodyPr>
          <a:lstStyle/>
          <a:p>
            <a:pPr marL="12700">
              <a:lnSpc>
                <a:spcPct val="100000"/>
              </a:lnSpc>
              <a:spcBef>
                <a:spcPts val="295"/>
              </a:spcBef>
            </a:pPr>
            <a:r>
              <a:rPr sz="2400" b="1" spc="-114" dirty="0">
                <a:latin typeface="Trebuchet MS"/>
                <a:cs typeface="Trebuchet MS"/>
              </a:rPr>
              <a:t>Audit</a:t>
            </a:r>
            <a:endParaRPr sz="2400">
              <a:latin typeface="Trebuchet MS"/>
              <a:cs typeface="Trebuchet MS"/>
            </a:endParaRPr>
          </a:p>
          <a:p>
            <a:pPr marL="241300" marR="126364" indent="-228600">
              <a:lnSpc>
                <a:spcPts val="2640"/>
              </a:lnSpc>
              <a:spcBef>
                <a:spcPts val="480"/>
              </a:spcBef>
              <a:buChar char="•"/>
              <a:tabLst>
                <a:tab pos="241300" algn="l"/>
              </a:tabLst>
            </a:pPr>
            <a:r>
              <a:rPr sz="2400" spc="-100" dirty="0">
                <a:latin typeface="Arial"/>
                <a:cs typeface="Arial"/>
              </a:rPr>
              <a:t>Understand </a:t>
            </a:r>
            <a:r>
              <a:rPr sz="2400" spc="-114" dirty="0">
                <a:latin typeface="Arial"/>
                <a:cs typeface="Arial"/>
              </a:rPr>
              <a:t>bank </a:t>
            </a:r>
            <a:r>
              <a:rPr sz="2400" spc="-75" dirty="0">
                <a:latin typeface="Arial"/>
                <a:cs typeface="Arial"/>
              </a:rPr>
              <a:t>policy on </a:t>
            </a:r>
            <a:r>
              <a:rPr sz="2400" spc="-114" dirty="0">
                <a:latin typeface="Arial"/>
                <a:cs typeface="Arial"/>
              </a:rPr>
              <a:t>stock </a:t>
            </a:r>
            <a:r>
              <a:rPr sz="2400" spc="-75" dirty="0">
                <a:latin typeface="Arial"/>
                <a:cs typeface="Arial"/>
              </a:rPr>
              <a:t>audits </a:t>
            </a:r>
            <a:r>
              <a:rPr sz="2400" spc="260" dirty="0">
                <a:latin typeface="Arial"/>
                <a:cs typeface="Arial"/>
              </a:rPr>
              <a:t>/</a:t>
            </a:r>
            <a:r>
              <a:rPr sz="2400" spc="-375" dirty="0">
                <a:latin typeface="Arial"/>
                <a:cs typeface="Arial"/>
              </a:rPr>
              <a:t> </a:t>
            </a:r>
            <a:r>
              <a:rPr sz="2400" spc="-90" dirty="0">
                <a:latin typeface="Arial"/>
                <a:cs typeface="Arial"/>
              </a:rPr>
              <a:t>inspections  </a:t>
            </a:r>
            <a:r>
              <a:rPr sz="2400" spc="-114" dirty="0">
                <a:latin typeface="Arial"/>
                <a:cs typeface="Arial"/>
              </a:rPr>
              <a:t>and </a:t>
            </a:r>
            <a:r>
              <a:rPr sz="2400" spc="-95" dirty="0">
                <a:latin typeface="Arial"/>
                <a:cs typeface="Arial"/>
              </a:rPr>
              <a:t>maintenance </a:t>
            </a:r>
            <a:r>
              <a:rPr sz="2400" spc="-5" dirty="0">
                <a:latin typeface="Arial"/>
                <a:cs typeface="Arial"/>
              </a:rPr>
              <a:t>of </a:t>
            </a:r>
            <a:r>
              <a:rPr sz="2400" spc="-110" dirty="0">
                <a:latin typeface="Arial"/>
                <a:cs typeface="Arial"/>
              </a:rPr>
              <a:t>records </a:t>
            </a:r>
            <a:r>
              <a:rPr sz="2400" spc="-60" dirty="0">
                <a:latin typeface="Arial"/>
                <a:cs typeface="Arial"/>
              </a:rPr>
              <a:t>relating </a:t>
            </a:r>
            <a:r>
              <a:rPr sz="2400" spc="20" dirty="0">
                <a:latin typeface="Arial"/>
                <a:cs typeface="Arial"/>
              </a:rPr>
              <a:t>to</a:t>
            </a:r>
            <a:r>
              <a:rPr sz="2400" spc="-509" dirty="0">
                <a:latin typeface="Arial"/>
                <a:cs typeface="Arial"/>
              </a:rPr>
              <a:t> </a:t>
            </a:r>
            <a:r>
              <a:rPr sz="2400" spc="-30" dirty="0">
                <a:latin typeface="Arial"/>
                <a:cs typeface="Arial"/>
              </a:rPr>
              <a:t>the </a:t>
            </a:r>
            <a:r>
              <a:rPr sz="2400" spc="-175" dirty="0">
                <a:latin typeface="Arial"/>
                <a:cs typeface="Arial"/>
              </a:rPr>
              <a:t>same</a:t>
            </a:r>
            <a:endParaRPr sz="2400">
              <a:latin typeface="Arial"/>
              <a:cs typeface="Arial"/>
            </a:endParaRPr>
          </a:p>
          <a:p>
            <a:pPr marL="241300" marR="5080" indent="-228600">
              <a:lnSpc>
                <a:spcPts val="2640"/>
              </a:lnSpc>
              <a:spcBef>
                <a:spcPts val="434"/>
              </a:spcBef>
              <a:buChar char="•"/>
              <a:tabLst>
                <a:tab pos="241300" algn="l"/>
              </a:tabLst>
            </a:pPr>
            <a:r>
              <a:rPr sz="2400" spc="-150" dirty="0">
                <a:latin typeface="Arial"/>
                <a:cs typeface="Arial"/>
              </a:rPr>
              <a:t>Review </a:t>
            </a:r>
            <a:r>
              <a:rPr sz="2400" spc="-215" dirty="0">
                <a:latin typeface="Arial"/>
                <a:cs typeface="Arial"/>
              </a:rPr>
              <a:t>cases </a:t>
            </a:r>
            <a:r>
              <a:rPr sz="2400" spc="-75" dirty="0">
                <a:latin typeface="Arial"/>
                <a:cs typeface="Arial"/>
              </a:rPr>
              <a:t>where </a:t>
            </a:r>
            <a:r>
              <a:rPr sz="2400" spc="-110" dirty="0">
                <a:latin typeface="Arial"/>
                <a:cs typeface="Arial"/>
              </a:rPr>
              <a:t>stock </a:t>
            </a:r>
            <a:r>
              <a:rPr sz="2400" spc="-75" dirty="0">
                <a:latin typeface="Arial"/>
                <a:cs typeface="Arial"/>
              </a:rPr>
              <a:t>audits </a:t>
            </a:r>
            <a:r>
              <a:rPr sz="2400" spc="260" dirty="0">
                <a:latin typeface="Arial"/>
                <a:cs typeface="Arial"/>
              </a:rPr>
              <a:t>/</a:t>
            </a:r>
            <a:r>
              <a:rPr sz="2400" spc="-215" dirty="0">
                <a:latin typeface="Arial"/>
                <a:cs typeface="Arial"/>
              </a:rPr>
              <a:t> </a:t>
            </a:r>
            <a:r>
              <a:rPr sz="2400" spc="-90" dirty="0">
                <a:latin typeface="Arial"/>
                <a:cs typeface="Arial"/>
              </a:rPr>
              <a:t>inspections </a:t>
            </a:r>
            <a:r>
              <a:rPr sz="2400" spc="-110" dirty="0">
                <a:latin typeface="Arial"/>
                <a:cs typeface="Arial"/>
              </a:rPr>
              <a:t>are </a:t>
            </a:r>
            <a:r>
              <a:rPr sz="2400" spc="-10" dirty="0">
                <a:latin typeface="Arial"/>
                <a:cs typeface="Arial"/>
              </a:rPr>
              <a:t>not  </a:t>
            </a:r>
            <a:r>
              <a:rPr sz="2400" spc="-95" dirty="0">
                <a:latin typeface="Arial"/>
                <a:cs typeface="Arial"/>
              </a:rPr>
              <a:t>done </a:t>
            </a:r>
            <a:r>
              <a:rPr sz="2400" spc="-114" dirty="0">
                <a:latin typeface="Arial"/>
                <a:cs typeface="Arial"/>
              </a:rPr>
              <a:t>and </a:t>
            </a:r>
            <a:r>
              <a:rPr sz="2400" spc="-140" dirty="0">
                <a:latin typeface="Arial"/>
                <a:cs typeface="Arial"/>
              </a:rPr>
              <a:t>check </a:t>
            </a:r>
            <a:r>
              <a:rPr sz="2400" spc="-10" dirty="0">
                <a:latin typeface="Arial"/>
                <a:cs typeface="Arial"/>
              </a:rPr>
              <a:t>for </a:t>
            </a:r>
            <a:r>
              <a:rPr sz="2400" spc="-155" dirty="0">
                <a:latin typeface="Arial"/>
                <a:cs typeface="Arial"/>
              </a:rPr>
              <a:t>lapses </a:t>
            </a:r>
            <a:r>
              <a:rPr sz="2400" spc="-114" dirty="0">
                <a:latin typeface="Arial"/>
                <a:cs typeface="Arial"/>
              </a:rPr>
              <a:t>and </a:t>
            </a:r>
            <a:r>
              <a:rPr sz="2400" spc="-125" dirty="0">
                <a:latin typeface="Arial"/>
                <a:cs typeface="Arial"/>
              </a:rPr>
              <a:t>reason</a:t>
            </a:r>
            <a:r>
              <a:rPr sz="2400" spc="-275" dirty="0">
                <a:latin typeface="Arial"/>
                <a:cs typeface="Arial"/>
              </a:rPr>
              <a:t> </a:t>
            </a:r>
            <a:r>
              <a:rPr sz="2400" spc="-35" dirty="0">
                <a:latin typeface="Arial"/>
                <a:cs typeface="Arial"/>
              </a:rPr>
              <a:t>therefor</a:t>
            </a:r>
            <a:endParaRPr sz="2400">
              <a:latin typeface="Arial"/>
              <a:cs typeface="Arial"/>
            </a:endParaRPr>
          </a:p>
        </p:txBody>
      </p:sp>
      <p:sp>
        <p:nvSpPr>
          <p:cNvPr id="6" name="object 6"/>
          <p:cNvSpPr/>
          <p:nvPr/>
        </p:nvSpPr>
        <p:spPr>
          <a:xfrm>
            <a:off x="807719" y="1124711"/>
            <a:ext cx="2656840" cy="1329055"/>
          </a:xfrm>
          <a:custGeom>
            <a:avLst/>
            <a:gdLst/>
            <a:ahLst/>
            <a:cxnLst/>
            <a:rect l="l" t="t" r="r" b="b"/>
            <a:pathLst>
              <a:path w="2656840" h="1329055">
                <a:moveTo>
                  <a:pt x="2434844" y="0"/>
                </a:moveTo>
                <a:lnTo>
                  <a:pt x="221488" y="0"/>
                </a:lnTo>
                <a:lnTo>
                  <a:pt x="176849" y="4500"/>
                </a:lnTo>
                <a:lnTo>
                  <a:pt x="135274" y="17408"/>
                </a:lnTo>
                <a:lnTo>
                  <a:pt x="97651" y="37832"/>
                </a:lnTo>
                <a:lnTo>
                  <a:pt x="64871" y="64881"/>
                </a:lnTo>
                <a:lnTo>
                  <a:pt x="37826" y="97662"/>
                </a:lnTo>
                <a:lnTo>
                  <a:pt x="17405" y="135284"/>
                </a:lnTo>
                <a:lnTo>
                  <a:pt x="4499" y="176857"/>
                </a:lnTo>
                <a:lnTo>
                  <a:pt x="0" y="221487"/>
                </a:lnTo>
                <a:lnTo>
                  <a:pt x="0" y="1107439"/>
                </a:lnTo>
                <a:lnTo>
                  <a:pt x="4499" y="1152070"/>
                </a:lnTo>
                <a:lnTo>
                  <a:pt x="17405" y="1193643"/>
                </a:lnTo>
                <a:lnTo>
                  <a:pt x="37826" y="1231265"/>
                </a:lnTo>
                <a:lnTo>
                  <a:pt x="64871" y="1264046"/>
                </a:lnTo>
                <a:lnTo>
                  <a:pt x="97651" y="1291095"/>
                </a:lnTo>
                <a:lnTo>
                  <a:pt x="135274" y="1311519"/>
                </a:lnTo>
                <a:lnTo>
                  <a:pt x="176849" y="1324427"/>
                </a:lnTo>
                <a:lnTo>
                  <a:pt x="221488" y="1328927"/>
                </a:lnTo>
                <a:lnTo>
                  <a:pt x="2434844" y="1328927"/>
                </a:lnTo>
                <a:lnTo>
                  <a:pt x="2479474" y="1324427"/>
                </a:lnTo>
                <a:lnTo>
                  <a:pt x="2521047" y="1311519"/>
                </a:lnTo>
                <a:lnTo>
                  <a:pt x="2558669" y="1291095"/>
                </a:lnTo>
                <a:lnTo>
                  <a:pt x="2591450" y="1264046"/>
                </a:lnTo>
                <a:lnTo>
                  <a:pt x="2618499" y="1231265"/>
                </a:lnTo>
                <a:lnTo>
                  <a:pt x="2638923" y="1193643"/>
                </a:lnTo>
                <a:lnTo>
                  <a:pt x="2651831" y="1152070"/>
                </a:lnTo>
                <a:lnTo>
                  <a:pt x="2656332" y="1107439"/>
                </a:lnTo>
                <a:lnTo>
                  <a:pt x="2656332" y="221487"/>
                </a:lnTo>
                <a:lnTo>
                  <a:pt x="2651831" y="176857"/>
                </a:lnTo>
                <a:lnTo>
                  <a:pt x="2638923" y="135284"/>
                </a:lnTo>
                <a:lnTo>
                  <a:pt x="2618499" y="97662"/>
                </a:lnTo>
                <a:lnTo>
                  <a:pt x="2591450" y="64881"/>
                </a:lnTo>
                <a:lnTo>
                  <a:pt x="2558669" y="37832"/>
                </a:lnTo>
                <a:lnTo>
                  <a:pt x="2521047" y="17408"/>
                </a:lnTo>
                <a:lnTo>
                  <a:pt x="2479474" y="4500"/>
                </a:lnTo>
                <a:lnTo>
                  <a:pt x="2434844" y="0"/>
                </a:lnTo>
                <a:close/>
              </a:path>
            </a:pathLst>
          </a:custGeom>
          <a:solidFill>
            <a:srgbClr val="6FAC46">
              <a:alpha val="90194"/>
            </a:srgbClr>
          </a:solidFill>
        </p:spPr>
        <p:txBody>
          <a:bodyPr wrap="square" lIns="0" tIns="0" rIns="0" bIns="0" rtlCol="0"/>
          <a:lstStyle/>
          <a:p>
            <a:endParaRPr/>
          </a:p>
        </p:txBody>
      </p:sp>
      <p:sp>
        <p:nvSpPr>
          <p:cNvPr id="7" name="object 7"/>
          <p:cNvSpPr txBox="1"/>
          <p:nvPr/>
        </p:nvSpPr>
        <p:spPr>
          <a:xfrm>
            <a:off x="1053490" y="1222628"/>
            <a:ext cx="2165350" cy="1061085"/>
          </a:xfrm>
          <a:prstGeom prst="rect">
            <a:avLst/>
          </a:prstGeom>
        </p:spPr>
        <p:txBody>
          <a:bodyPr vert="horz" wrap="square" lIns="0" tIns="43815" rIns="0" bIns="0" rtlCol="0">
            <a:spAutoFit/>
          </a:bodyPr>
          <a:lstStyle/>
          <a:p>
            <a:pPr marL="12700" marR="5080" algn="ctr">
              <a:lnSpc>
                <a:spcPct val="91500"/>
              </a:lnSpc>
              <a:spcBef>
                <a:spcPts val="345"/>
              </a:spcBef>
            </a:pPr>
            <a:r>
              <a:rPr sz="2400" spc="-100" dirty="0">
                <a:solidFill>
                  <a:srgbClr val="FFFFFF"/>
                </a:solidFill>
                <a:latin typeface="Arial"/>
                <a:cs typeface="Arial"/>
              </a:rPr>
              <a:t>Postponement</a:t>
            </a:r>
            <a:r>
              <a:rPr sz="2400" spc="-200" dirty="0">
                <a:solidFill>
                  <a:srgbClr val="FFFFFF"/>
                </a:solidFill>
                <a:latin typeface="Arial"/>
                <a:cs typeface="Arial"/>
              </a:rPr>
              <a:t> </a:t>
            </a:r>
            <a:r>
              <a:rPr sz="2400" spc="-10" dirty="0">
                <a:solidFill>
                  <a:srgbClr val="FFFFFF"/>
                </a:solidFill>
                <a:latin typeface="Arial"/>
                <a:cs typeface="Arial"/>
              </a:rPr>
              <a:t>of  </a:t>
            </a:r>
            <a:r>
              <a:rPr sz="2400" spc="-75" dirty="0">
                <a:solidFill>
                  <a:srgbClr val="FFFFFF"/>
                </a:solidFill>
                <a:latin typeface="Arial"/>
                <a:cs typeface="Arial"/>
              </a:rPr>
              <a:t>audits </a:t>
            </a:r>
            <a:r>
              <a:rPr sz="2400" spc="-114" dirty="0">
                <a:solidFill>
                  <a:srgbClr val="FFFFFF"/>
                </a:solidFill>
                <a:latin typeface="Arial"/>
                <a:cs typeface="Arial"/>
              </a:rPr>
              <a:t>and  </a:t>
            </a:r>
            <a:r>
              <a:rPr sz="2400" spc="-90" dirty="0">
                <a:solidFill>
                  <a:srgbClr val="FFFFFF"/>
                </a:solidFill>
                <a:latin typeface="Arial"/>
                <a:cs typeface="Arial"/>
              </a:rPr>
              <a:t>inspections</a:t>
            </a:r>
            <a:endParaRPr sz="2400">
              <a:latin typeface="Arial"/>
              <a:cs typeface="Arial"/>
            </a:endParaRPr>
          </a:p>
        </p:txBody>
      </p:sp>
      <p:sp>
        <p:nvSpPr>
          <p:cNvPr id="8" name="object 8"/>
          <p:cNvSpPr/>
          <p:nvPr/>
        </p:nvSpPr>
        <p:spPr>
          <a:xfrm>
            <a:off x="0" y="0"/>
            <a:ext cx="12189460" cy="762000"/>
          </a:xfrm>
          <a:custGeom>
            <a:avLst/>
            <a:gdLst/>
            <a:ahLst/>
            <a:cxnLst/>
            <a:rect l="l" t="t" r="r" b="b"/>
            <a:pathLst>
              <a:path w="12189460" h="762000">
                <a:moveTo>
                  <a:pt x="0" y="762000"/>
                </a:moveTo>
                <a:lnTo>
                  <a:pt x="12188952" y="762000"/>
                </a:lnTo>
                <a:lnTo>
                  <a:pt x="12188952" y="0"/>
                </a:lnTo>
                <a:lnTo>
                  <a:pt x="0" y="0"/>
                </a:lnTo>
                <a:lnTo>
                  <a:pt x="0" y="762000"/>
                </a:lnTo>
                <a:close/>
              </a:path>
            </a:pathLst>
          </a:custGeom>
          <a:solidFill>
            <a:srgbClr val="404040"/>
          </a:solidFill>
        </p:spPr>
        <p:txBody>
          <a:bodyPr wrap="square" lIns="0" tIns="0" rIns="0" bIns="0" rtlCol="0"/>
          <a:lstStyle/>
          <a:p>
            <a:endParaRPr/>
          </a:p>
        </p:txBody>
      </p:sp>
      <p:sp>
        <p:nvSpPr>
          <p:cNvPr id="9" name="object 9"/>
          <p:cNvSpPr txBox="1">
            <a:spLocks noGrp="1"/>
          </p:cNvSpPr>
          <p:nvPr>
            <p:ph type="title"/>
          </p:nvPr>
        </p:nvSpPr>
        <p:spPr>
          <a:xfrm>
            <a:off x="4414264" y="711"/>
            <a:ext cx="5110735" cy="635000"/>
          </a:xfrm>
          <a:prstGeom prst="rect">
            <a:avLst/>
          </a:prstGeom>
        </p:spPr>
        <p:txBody>
          <a:bodyPr vert="horz" wrap="square" lIns="0" tIns="12065" rIns="0" bIns="0" rtlCol="0">
            <a:spAutoFit/>
          </a:bodyPr>
          <a:lstStyle/>
          <a:p>
            <a:pPr marL="12700">
              <a:lnSpc>
                <a:spcPct val="100000"/>
              </a:lnSpc>
              <a:spcBef>
                <a:spcPts val="95"/>
              </a:spcBef>
            </a:pPr>
            <a:r>
              <a:rPr spc="-180" dirty="0"/>
              <a:t>Security</a:t>
            </a:r>
            <a:r>
              <a:rPr spc="-265" dirty="0"/>
              <a:t> </a:t>
            </a:r>
            <a:r>
              <a:rPr spc="-220" dirty="0" smtClean="0"/>
              <a:t>Related</a:t>
            </a:r>
            <a:r>
              <a:rPr lang="en-IN" spc="-220" dirty="0" smtClean="0"/>
              <a:t> 1/5 </a:t>
            </a:r>
            <a:endParaRPr spc="-220" dirty="0"/>
          </a:p>
        </p:txBody>
      </p:sp>
      <p:sp>
        <p:nvSpPr>
          <p:cNvPr id="10" name="object 10"/>
          <p:cNvSpPr/>
          <p:nvPr/>
        </p:nvSpPr>
        <p:spPr>
          <a:xfrm>
            <a:off x="1038636" y="3610945"/>
            <a:ext cx="2313885" cy="2190267"/>
          </a:xfrm>
          <a:prstGeom prst="rect">
            <a:avLst/>
          </a:prstGeom>
          <a:blipFill>
            <a:blip r:embed="rId2" cstate="print"/>
            <a:stretch>
              <a:fillRect/>
            </a:stretch>
          </a:blipFill>
        </p:spPr>
        <p:txBody>
          <a:bodyPr wrap="square" lIns="0" tIns="0" rIns="0" bIns="0" rtlCol="0"/>
          <a:lstStyle/>
          <a:p>
            <a:endParaRPr/>
          </a:p>
        </p:txBody>
      </p:sp>
      <p:sp>
        <p:nvSpPr>
          <p:cNvPr id="11" name="Date Placeholder 10"/>
          <p:cNvSpPr>
            <a:spLocks noGrp="1"/>
          </p:cNvSpPr>
          <p:nvPr>
            <p:ph type="dt" sz="half" idx="6"/>
          </p:nvPr>
        </p:nvSpPr>
        <p:spPr/>
        <p:txBody>
          <a:bodyPr/>
          <a:lstStyle/>
          <a:p>
            <a:r>
              <a:rPr lang="en-US" smtClean="0"/>
              <a:t>01/04/2018 DOON</a:t>
            </a:r>
            <a:endParaRPr lang="en-US"/>
          </a:p>
        </p:txBody>
      </p:sp>
      <p:sp>
        <p:nvSpPr>
          <p:cNvPr id="12" name="Footer Placeholder 11"/>
          <p:cNvSpPr>
            <a:spLocks noGrp="1"/>
          </p:cNvSpPr>
          <p:nvPr>
            <p:ph type="ftr" sz="quarter" idx="5"/>
          </p:nvPr>
        </p:nvSpPr>
        <p:spPr/>
        <p:txBody>
          <a:bodyPr/>
          <a:lstStyle/>
          <a:p>
            <a:r>
              <a:rPr lang="en-IN" smtClean="0"/>
              <a:t>CA Amresh Overview of Bank Audits 18</a:t>
            </a:r>
            <a:endParaRPr lang="en-IN"/>
          </a:p>
        </p:txBody>
      </p:sp>
      <p:sp>
        <p:nvSpPr>
          <p:cNvPr id="13" name="Slide Number Placeholder 12"/>
          <p:cNvSpPr>
            <a:spLocks noGrp="1"/>
          </p:cNvSpPr>
          <p:nvPr>
            <p:ph type="sldNum" sz="quarter" idx="7"/>
          </p:nvPr>
        </p:nvSpPr>
        <p:spPr/>
        <p:txBody>
          <a:bodyPr/>
          <a:lstStyle/>
          <a:p>
            <a:fld id="{B6F15528-21DE-4FAA-801E-634DDDAF4B2B}" type="slidenum">
              <a:rPr lang="en-IN" smtClean="0"/>
              <a:pPr/>
              <a:t>55</a:t>
            </a:fld>
            <a:endParaRPr lang="en-IN"/>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49752" y="1126236"/>
            <a:ext cx="7893050" cy="4993005"/>
          </a:xfrm>
          <a:custGeom>
            <a:avLst/>
            <a:gdLst/>
            <a:ahLst/>
            <a:cxnLst/>
            <a:rect l="l" t="t" r="r" b="b"/>
            <a:pathLst>
              <a:path w="7893050" h="4993005">
                <a:moveTo>
                  <a:pt x="7060692" y="0"/>
                </a:moveTo>
                <a:lnTo>
                  <a:pt x="0" y="0"/>
                </a:lnTo>
                <a:lnTo>
                  <a:pt x="0" y="4992624"/>
                </a:lnTo>
                <a:lnTo>
                  <a:pt x="7060692" y="4992624"/>
                </a:lnTo>
                <a:lnTo>
                  <a:pt x="7109589" y="4991211"/>
                </a:lnTo>
                <a:lnTo>
                  <a:pt x="7157743" y="4987025"/>
                </a:lnTo>
                <a:lnTo>
                  <a:pt x="7205073" y="4980144"/>
                </a:lnTo>
                <a:lnTo>
                  <a:pt x="7251503" y="4970647"/>
                </a:lnTo>
                <a:lnTo>
                  <a:pt x="7296953" y="4958610"/>
                </a:lnTo>
                <a:lnTo>
                  <a:pt x="7341348" y="4944112"/>
                </a:lnTo>
                <a:lnTo>
                  <a:pt x="7384607" y="4927231"/>
                </a:lnTo>
                <a:lnTo>
                  <a:pt x="7426654" y="4908046"/>
                </a:lnTo>
                <a:lnTo>
                  <a:pt x="7467410" y="4886634"/>
                </a:lnTo>
                <a:lnTo>
                  <a:pt x="7506797" y="4863073"/>
                </a:lnTo>
                <a:lnTo>
                  <a:pt x="7544737" y="4837441"/>
                </a:lnTo>
                <a:lnTo>
                  <a:pt x="7581153" y="4809817"/>
                </a:lnTo>
                <a:lnTo>
                  <a:pt x="7615966" y="4780278"/>
                </a:lnTo>
                <a:lnTo>
                  <a:pt x="7649098" y="4748903"/>
                </a:lnTo>
                <a:lnTo>
                  <a:pt x="7680472" y="4715769"/>
                </a:lnTo>
                <a:lnTo>
                  <a:pt x="7710009" y="4680954"/>
                </a:lnTo>
                <a:lnTo>
                  <a:pt x="7737631" y="4644538"/>
                </a:lnTo>
                <a:lnTo>
                  <a:pt x="7763260" y="4606597"/>
                </a:lnTo>
                <a:lnTo>
                  <a:pt x="7786819" y="4567209"/>
                </a:lnTo>
                <a:lnTo>
                  <a:pt x="7808229" y="4526454"/>
                </a:lnTo>
                <a:lnTo>
                  <a:pt x="7827412" y="4484408"/>
                </a:lnTo>
                <a:lnTo>
                  <a:pt x="7844291" y="4441150"/>
                </a:lnTo>
                <a:lnTo>
                  <a:pt x="7858787" y="4396758"/>
                </a:lnTo>
                <a:lnTo>
                  <a:pt x="7870822" y="4351311"/>
                </a:lnTo>
                <a:lnTo>
                  <a:pt x="7880318" y="4304885"/>
                </a:lnTo>
                <a:lnTo>
                  <a:pt x="7887198" y="4257559"/>
                </a:lnTo>
                <a:lnTo>
                  <a:pt x="7891383" y="4209411"/>
                </a:lnTo>
                <a:lnTo>
                  <a:pt x="7892796" y="4160520"/>
                </a:lnTo>
                <a:lnTo>
                  <a:pt x="7892796" y="832103"/>
                </a:lnTo>
                <a:lnTo>
                  <a:pt x="7891383" y="783206"/>
                </a:lnTo>
                <a:lnTo>
                  <a:pt x="7887198" y="735052"/>
                </a:lnTo>
                <a:lnTo>
                  <a:pt x="7880318" y="687722"/>
                </a:lnTo>
                <a:lnTo>
                  <a:pt x="7870822" y="641292"/>
                </a:lnTo>
                <a:lnTo>
                  <a:pt x="7858787" y="595842"/>
                </a:lnTo>
                <a:lnTo>
                  <a:pt x="7844291" y="551447"/>
                </a:lnTo>
                <a:lnTo>
                  <a:pt x="7827412" y="508188"/>
                </a:lnTo>
                <a:lnTo>
                  <a:pt x="7808229" y="466141"/>
                </a:lnTo>
                <a:lnTo>
                  <a:pt x="7786819" y="425385"/>
                </a:lnTo>
                <a:lnTo>
                  <a:pt x="7763260" y="385998"/>
                </a:lnTo>
                <a:lnTo>
                  <a:pt x="7737631" y="348058"/>
                </a:lnTo>
                <a:lnTo>
                  <a:pt x="7710009" y="311642"/>
                </a:lnTo>
                <a:lnTo>
                  <a:pt x="7680472" y="276829"/>
                </a:lnTo>
                <a:lnTo>
                  <a:pt x="7649098" y="243697"/>
                </a:lnTo>
                <a:lnTo>
                  <a:pt x="7615966" y="212323"/>
                </a:lnTo>
                <a:lnTo>
                  <a:pt x="7581153" y="182786"/>
                </a:lnTo>
                <a:lnTo>
                  <a:pt x="7544737" y="155164"/>
                </a:lnTo>
                <a:lnTo>
                  <a:pt x="7506797" y="129535"/>
                </a:lnTo>
                <a:lnTo>
                  <a:pt x="7467410" y="105976"/>
                </a:lnTo>
                <a:lnTo>
                  <a:pt x="7426654" y="84566"/>
                </a:lnTo>
                <a:lnTo>
                  <a:pt x="7384607" y="65383"/>
                </a:lnTo>
                <a:lnTo>
                  <a:pt x="7341348" y="48504"/>
                </a:lnTo>
                <a:lnTo>
                  <a:pt x="7296953" y="34008"/>
                </a:lnTo>
                <a:lnTo>
                  <a:pt x="7251503" y="21973"/>
                </a:lnTo>
                <a:lnTo>
                  <a:pt x="7205073" y="12477"/>
                </a:lnTo>
                <a:lnTo>
                  <a:pt x="7157743" y="5597"/>
                </a:lnTo>
                <a:lnTo>
                  <a:pt x="7109589" y="1412"/>
                </a:lnTo>
                <a:lnTo>
                  <a:pt x="7060692" y="0"/>
                </a:lnTo>
                <a:close/>
              </a:path>
            </a:pathLst>
          </a:custGeom>
          <a:solidFill>
            <a:srgbClr val="D2DEEE">
              <a:alpha val="90194"/>
            </a:srgbClr>
          </a:solidFill>
        </p:spPr>
        <p:txBody>
          <a:bodyPr wrap="square" lIns="0" tIns="0" rIns="0" bIns="0" rtlCol="0"/>
          <a:lstStyle/>
          <a:p>
            <a:endParaRPr/>
          </a:p>
        </p:txBody>
      </p:sp>
      <p:sp>
        <p:nvSpPr>
          <p:cNvPr id="3" name="object 3"/>
          <p:cNvSpPr/>
          <p:nvPr/>
        </p:nvSpPr>
        <p:spPr>
          <a:xfrm>
            <a:off x="3349752" y="1126236"/>
            <a:ext cx="7893050" cy="4993005"/>
          </a:xfrm>
          <a:custGeom>
            <a:avLst/>
            <a:gdLst/>
            <a:ahLst/>
            <a:cxnLst/>
            <a:rect l="l" t="t" r="r" b="b"/>
            <a:pathLst>
              <a:path w="7893050" h="4993005">
                <a:moveTo>
                  <a:pt x="7892796" y="832103"/>
                </a:moveTo>
                <a:lnTo>
                  <a:pt x="7892796" y="4160520"/>
                </a:lnTo>
                <a:lnTo>
                  <a:pt x="7891383" y="4209411"/>
                </a:lnTo>
                <a:lnTo>
                  <a:pt x="7887198" y="4257559"/>
                </a:lnTo>
                <a:lnTo>
                  <a:pt x="7880318" y="4304885"/>
                </a:lnTo>
                <a:lnTo>
                  <a:pt x="7870822" y="4351311"/>
                </a:lnTo>
                <a:lnTo>
                  <a:pt x="7858787" y="4396758"/>
                </a:lnTo>
                <a:lnTo>
                  <a:pt x="7844291" y="4441150"/>
                </a:lnTo>
                <a:lnTo>
                  <a:pt x="7827412" y="4484408"/>
                </a:lnTo>
                <a:lnTo>
                  <a:pt x="7808229" y="4526454"/>
                </a:lnTo>
                <a:lnTo>
                  <a:pt x="7786819" y="4567209"/>
                </a:lnTo>
                <a:lnTo>
                  <a:pt x="7763260" y="4606597"/>
                </a:lnTo>
                <a:lnTo>
                  <a:pt x="7737631" y="4644538"/>
                </a:lnTo>
                <a:lnTo>
                  <a:pt x="7710009" y="4680954"/>
                </a:lnTo>
                <a:lnTo>
                  <a:pt x="7680472" y="4715769"/>
                </a:lnTo>
                <a:lnTo>
                  <a:pt x="7649098" y="4748903"/>
                </a:lnTo>
                <a:lnTo>
                  <a:pt x="7615966" y="4780278"/>
                </a:lnTo>
                <a:lnTo>
                  <a:pt x="7581153" y="4809817"/>
                </a:lnTo>
                <a:lnTo>
                  <a:pt x="7544737" y="4837441"/>
                </a:lnTo>
                <a:lnTo>
                  <a:pt x="7506797" y="4863073"/>
                </a:lnTo>
                <a:lnTo>
                  <a:pt x="7467410" y="4886634"/>
                </a:lnTo>
                <a:lnTo>
                  <a:pt x="7426654" y="4908046"/>
                </a:lnTo>
                <a:lnTo>
                  <a:pt x="7384607" y="4927231"/>
                </a:lnTo>
                <a:lnTo>
                  <a:pt x="7341348" y="4944112"/>
                </a:lnTo>
                <a:lnTo>
                  <a:pt x="7296953" y="4958610"/>
                </a:lnTo>
                <a:lnTo>
                  <a:pt x="7251503" y="4970647"/>
                </a:lnTo>
                <a:lnTo>
                  <a:pt x="7205073" y="4980144"/>
                </a:lnTo>
                <a:lnTo>
                  <a:pt x="7157743" y="4987025"/>
                </a:lnTo>
                <a:lnTo>
                  <a:pt x="7109589" y="4991211"/>
                </a:lnTo>
                <a:lnTo>
                  <a:pt x="7060692" y="4992624"/>
                </a:lnTo>
                <a:lnTo>
                  <a:pt x="0" y="4992624"/>
                </a:lnTo>
                <a:lnTo>
                  <a:pt x="0" y="0"/>
                </a:lnTo>
                <a:lnTo>
                  <a:pt x="7060692" y="0"/>
                </a:lnTo>
                <a:lnTo>
                  <a:pt x="7109589" y="1412"/>
                </a:lnTo>
                <a:lnTo>
                  <a:pt x="7157743" y="5597"/>
                </a:lnTo>
                <a:lnTo>
                  <a:pt x="7205073" y="12477"/>
                </a:lnTo>
                <a:lnTo>
                  <a:pt x="7251503" y="21973"/>
                </a:lnTo>
                <a:lnTo>
                  <a:pt x="7296953" y="34008"/>
                </a:lnTo>
                <a:lnTo>
                  <a:pt x="7341348" y="48504"/>
                </a:lnTo>
                <a:lnTo>
                  <a:pt x="7384607" y="65383"/>
                </a:lnTo>
                <a:lnTo>
                  <a:pt x="7426654" y="84566"/>
                </a:lnTo>
                <a:lnTo>
                  <a:pt x="7467410" y="105976"/>
                </a:lnTo>
                <a:lnTo>
                  <a:pt x="7506797" y="129535"/>
                </a:lnTo>
                <a:lnTo>
                  <a:pt x="7544737" y="155164"/>
                </a:lnTo>
                <a:lnTo>
                  <a:pt x="7581153" y="182786"/>
                </a:lnTo>
                <a:lnTo>
                  <a:pt x="7615966" y="212323"/>
                </a:lnTo>
                <a:lnTo>
                  <a:pt x="7649098" y="243697"/>
                </a:lnTo>
                <a:lnTo>
                  <a:pt x="7680472" y="276829"/>
                </a:lnTo>
                <a:lnTo>
                  <a:pt x="7710009" y="311642"/>
                </a:lnTo>
                <a:lnTo>
                  <a:pt x="7737631" y="348058"/>
                </a:lnTo>
                <a:lnTo>
                  <a:pt x="7763260" y="385998"/>
                </a:lnTo>
                <a:lnTo>
                  <a:pt x="7786819" y="425385"/>
                </a:lnTo>
                <a:lnTo>
                  <a:pt x="7808229" y="466141"/>
                </a:lnTo>
                <a:lnTo>
                  <a:pt x="7827412" y="508188"/>
                </a:lnTo>
                <a:lnTo>
                  <a:pt x="7844291" y="551447"/>
                </a:lnTo>
                <a:lnTo>
                  <a:pt x="7858787" y="595842"/>
                </a:lnTo>
                <a:lnTo>
                  <a:pt x="7870822" y="641292"/>
                </a:lnTo>
                <a:lnTo>
                  <a:pt x="7880318" y="687722"/>
                </a:lnTo>
                <a:lnTo>
                  <a:pt x="7887198" y="735052"/>
                </a:lnTo>
                <a:lnTo>
                  <a:pt x="7891383" y="783206"/>
                </a:lnTo>
                <a:lnTo>
                  <a:pt x="7892796" y="832103"/>
                </a:lnTo>
                <a:close/>
              </a:path>
            </a:pathLst>
          </a:custGeom>
          <a:ln w="12192">
            <a:solidFill>
              <a:srgbClr val="D2DEEE"/>
            </a:solidFill>
          </a:ln>
        </p:spPr>
        <p:txBody>
          <a:bodyPr wrap="square" lIns="0" tIns="0" rIns="0" bIns="0" rtlCol="0"/>
          <a:lstStyle/>
          <a:p>
            <a:endParaRPr/>
          </a:p>
        </p:txBody>
      </p:sp>
      <p:sp>
        <p:nvSpPr>
          <p:cNvPr id="4" name="object 4"/>
          <p:cNvSpPr txBox="1"/>
          <p:nvPr/>
        </p:nvSpPr>
        <p:spPr>
          <a:xfrm>
            <a:off x="3585717" y="1887802"/>
            <a:ext cx="6798309" cy="1141095"/>
          </a:xfrm>
          <a:prstGeom prst="rect">
            <a:avLst/>
          </a:prstGeom>
        </p:spPr>
        <p:txBody>
          <a:bodyPr vert="horz" wrap="square" lIns="0" tIns="36830" rIns="0" bIns="0" rtlCol="0">
            <a:spAutoFit/>
          </a:bodyPr>
          <a:lstStyle/>
          <a:p>
            <a:pPr marL="12700">
              <a:lnSpc>
                <a:spcPct val="100000"/>
              </a:lnSpc>
              <a:spcBef>
                <a:spcPts val="290"/>
              </a:spcBef>
            </a:pPr>
            <a:r>
              <a:rPr sz="2400" b="1" spc="-125" dirty="0">
                <a:latin typeface="Trebuchet MS"/>
                <a:cs typeface="Trebuchet MS"/>
              </a:rPr>
              <a:t>Risk</a:t>
            </a:r>
            <a:endParaRPr sz="2400">
              <a:latin typeface="Trebuchet MS"/>
              <a:cs typeface="Trebuchet MS"/>
            </a:endParaRPr>
          </a:p>
          <a:p>
            <a:pPr marL="241300" indent="-228600">
              <a:lnSpc>
                <a:spcPts val="2760"/>
              </a:lnSpc>
              <a:spcBef>
                <a:spcPts val="190"/>
              </a:spcBef>
              <a:buChar char="•"/>
              <a:tabLst>
                <a:tab pos="241300" algn="l"/>
              </a:tabLst>
            </a:pPr>
            <a:r>
              <a:rPr sz="2400" spc="-110" dirty="0">
                <a:latin typeface="Arial"/>
                <a:cs typeface="Arial"/>
              </a:rPr>
              <a:t>Collaterals </a:t>
            </a:r>
            <a:r>
              <a:rPr sz="2400" spc="-130" dirty="0">
                <a:latin typeface="Arial"/>
                <a:cs typeface="Arial"/>
              </a:rPr>
              <a:t>charged </a:t>
            </a:r>
            <a:r>
              <a:rPr sz="2400" spc="20" dirty="0">
                <a:latin typeface="Arial"/>
                <a:cs typeface="Arial"/>
              </a:rPr>
              <a:t>to </a:t>
            </a:r>
            <a:r>
              <a:rPr sz="2400" spc="-185" dirty="0">
                <a:latin typeface="Arial"/>
                <a:cs typeface="Arial"/>
              </a:rPr>
              <a:t>a </a:t>
            </a:r>
            <a:r>
              <a:rPr sz="2400" spc="-65" dirty="0">
                <a:latin typeface="Arial"/>
                <a:cs typeface="Arial"/>
              </a:rPr>
              <a:t>lender </a:t>
            </a:r>
            <a:r>
              <a:rPr sz="2400" spc="-110" dirty="0">
                <a:latin typeface="Arial"/>
                <a:cs typeface="Arial"/>
              </a:rPr>
              <a:t>are </a:t>
            </a:r>
            <a:r>
              <a:rPr sz="2400" spc="-90" dirty="0">
                <a:latin typeface="Arial"/>
                <a:cs typeface="Arial"/>
              </a:rPr>
              <a:t>extended </a:t>
            </a:r>
            <a:r>
              <a:rPr sz="2400" spc="20" dirty="0">
                <a:latin typeface="Arial"/>
                <a:cs typeface="Arial"/>
              </a:rPr>
              <a:t>to</a:t>
            </a:r>
            <a:r>
              <a:rPr sz="2400" spc="-375" dirty="0">
                <a:latin typeface="Arial"/>
                <a:cs typeface="Arial"/>
              </a:rPr>
              <a:t> </a:t>
            </a:r>
            <a:r>
              <a:rPr sz="2400" spc="-30" dirty="0">
                <a:latin typeface="Arial"/>
                <a:cs typeface="Arial"/>
              </a:rPr>
              <a:t>other</a:t>
            </a:r>
            <a:endParaRPr sz="2400">
              <a:latin typeface="Arial"/>
              <a:cs typeface="Arial"/>
            </a:endParaRPr>
          </a:p>
          <a:p>
            <a:pPr marL="241300">
              <a:lnSpc>
                <a:spcPts val="2760"/>
              </a:lnSpc>
            </a:pPr>
            <a:r>
              <a:rPr sz="2400" spc="-95" dirty="0">
                <a:latin typeface="Arial"/>
                <a:cs typeface="Arial"/>
              </a:rPr>
              <a:t>lenders </a:t>
            </a:r>
            <a:r>
              <a:rPr sz="2400" spc="5" dirty="0">
                <a:latin typeface="Arial"/>
                <a:cs typeface="Arial"/>
              </a:rPr>
              <a:t>without</a:t>
            </a:r>
            <a:r>
              <a:rPr sz="2400" spc="-180" dirty="0">
                <a:latin typeface="Arial"/>
                <a:cs typeface="Arial"/>
              </a:rPr>
              <a:t> </a:t>
            </a:r>
            <a:r>
              <a:rPr sz="2400" spc="-310" dirty="0">
                <a:latin typeface="Arial"/>
                <a:cs typeface="Arial"/>
              </a:rPr>
              <a:t>NOC</a:t>
            </a:r>
            <a:endParaRPr sz="2400">
              <a:latin typeface="Arial"/>
              <a:cs typeface="Arial"/>
            </a:endParaRPr>
          </a:p>
        </p:txBody>
      </p:sp>
      <p:sp>
        <p:nvSpPr>
          <p:cNvPr id="5" name="object 5"/>
          <p:cNvSpPr txBox="1"/>
          <p:nvPr/>
        </p:nvSpPr>
        <p:spPr>
          <a:xfrm>
            <a:off x="3585717" y="3394710"/>
            <a:ext cx="7138034" cy="1867535"/>
          </a:xfrm>
          <a:prstGeom prst="rect">
            <a:avLst/>
          </a:prstGeom>
        </p:spPr>
        <p:txBody>
          <a:bodyPr vert="horz" wrap="square" lIns="0" tIns="36830" rIns="0" bIns="0" rtlCol="0">
            <a:spAutoFit/>
          </a:bodyPr>
          <a:lstStyle/>
          <a:p>
            <a:pPr marL="12700">
              <a:lnSpc>
                <a:spcPct val="100000"/>
              </a:lnSpc>
              <a:spcBef>
                <a:spcPts val="290"/>
              </a:spcBef>
            </a:pPr>
            <a:r>
              <a:rPr sz="2400" b="1" spc="-114" dirty="0">
                <a:latin typeface="Trebuchet MS"/>
                <a:cs typeface="Trebuchet MS"/>
              </a:rPr>
              <a:t>Audit</a:t>
            </a:r>
            <a:endParaRPr sz="2400">
              <a:latin typeface="Trebuchet MS"/>
              <a:cs typeface="Trebuchet MS"/>
            </a:endParaRPr>
          </a:p>
          <a:p>
            <a:pPr marL="241300" indent="-228600">
              <a:lnSpc>
                <a:spcPct val="100000"/>
              </a:lnSpc>
              <a:spcBef>
                <a:spcPts val="195"/>
              </a:spcBef>
              <a:buChar char="•"/>
              <a:tabLst>
                <a:tab pos="241300" algn="l"/>
              </a:tabLst>
            </a:pPr>
            <a:r>
              <a:rPr sz="2400" spc="-150" dirty="0">
                <a:latin typeface="Arial"/>
                <a:cs typeface="Arial"/>
              </a:rPr>
              <a:t>Review </a:t>
            </a:r>
            <a:r>
              <a:rPr sz="2400" spc="-65" dirty="0">
                <a:latin typeface="Arial"/>
                <a:cs typeface="Arial"/>
              </a:rPr>
              <a:t>latest </a:t>
            </a:r>
            <a:r>
              <a:rPr sz="2400" spc="-455" dirty="0">
                <a:latin typeface="Arial"/>
                <a:cs typeface="Arial"/>
              </a:rPr>
              <a:t>EC </a:t>
            </a:r>
            <a:r>
              <a:rPr sz="2400" spc="20" dirty="0">
                <a:latin typeface="Arial"/>
                <a:cs typeface="Arial"/>
              </a:rPr>
              <a:t>to </a:t>
            </a:r>
            <a:r>
              <a:rPr sz="2400" spc="-70" dirty="0">
                <a:latin typeface="Arial"/>
                <a:cs typeface="Arial"/>
              </a:rPr>
              <a:t>review </a:t>
            </a:r>
            <a:r>
              <a:rPr sz="2400" spc="-155" dirty="0">
                <a:latin typeface="Arial"/>
                <a:cs typeface="Arial"/>
              </a:rPr>
              <a:t>charges</a:t>
            </a:r>
            <a:r>
              <a:rPr sz="2400" spc="-315" dirty="0">
                <a:latin typeface="Arial"/>
                <a:cs typeface="Arial"/>
              </a:rPr>
              <a:t> </a:t>
            </a:r>
            <a:r>
              <a:rPr sz="2400" spc="-90" dirty="0">
                <a:latin typeface="Arial"/>
                <a:cs typeface="Arial"/>
              </a:rPr>
              <a:t>created</a:t>
            </a:r>
            <a:endParaRPr sz="2400">
              <a:latin typeface="Arial"/>
              <a:cs typeface="Arial"/>
            </a:endParaRPr>
          </a:p>
          <a:p>
            <a:pPr marL="241300" marR="5080" indent="-228600">
              <a:lnSpc>
                <a:spcPts val="2640"/>
              </a:lnSpc>
              <a:spcBef>
                <a:spcPts val="480"/>
              </a:spcBef>
              <a:buChar char="•"/>
              <a:tabLst>
                <a:tab pos="241300" algn="l"/>
              </a:tabLst>
            </a:pPr>
            <a:r>
              <a:rPr sz="2400" spc="-70" dirty="0">
                <a:latin typeface="Arial"/>
                <a:cs typeface="Arial"/>
              </a:rPr>
              <a:t>In </a:t>
            </a:r>
            <a:r>
              <a:rPr sz="2400" spc="-200" dirty="0">
                <a:latin typeface="Arial"/>
                <a:cs typeface="Arial"/>
              </a:rPr>
              <a:t>case </a:t>
            </a:r>
            <a:r>
              <a:rPr sz="2400" spc="-5" dirty="0">
                <a:latin typeface="Arial"/>
                <a:cs typeface="Arial"/>
              </a:rPr>
              <a:t>of </a:t>
            </a:r>
            <a:r>
              <a:rPr sz="2400" spc="-40" dirty="0">
                <a:latin typeface="Arial"/>
                <a:cs typeface="Arial"/>
              </a:rPr>
              <a:t>frequent </a:t>
            </a:r>
            <a:r>
              <a:rPr sz="2400" spc="-310" dirty="0">
                <a:latin typeface="Arial"/>
                <a:cs typeface="Arial"/>
              </a:rPr>
              <a:t>TOD </a:t>
            </a:r>
            <a:r>
              <a:rPr sz="2400" spc="260" dirty="0">
                <a:latin typeface="Arial"/>
                <a:cs typeface="Arial"/>
              </a:rPr>
              <a:t>/</a:t>
            </a:r>
            <a:r>
              <a:rPr sz="2400" spc="-409" dirty="0">
                <a:latin typeface="Arial"/>
                <a:cs typeface="Arial"/>
              </a:rPr>
              <a:t> </a:t>
            </a:r>
            <a:r>
              <a:rPr sz="2400" spc="20" dirty="0">
                <a:latin typeface="Arial"/>
                <a:cs typeface="Arial"/>
              </a:rPr>
              <a:t>limit </a:t>
            </a:r>
            <a:r>
              <a:rPr sz="2400" spc="-135" dirty="0">
                <a:latin typeface="Arial"/>
                <a:cs typeface="Arial"/>
              </a:rPr>
              <a:t>increases, </a:t>
            </a:r>
            <a:r>
              <a:rPr sz="2400" spc="-45" dirty="0">
                <a:latin typeface="Arial"/>
                <a:cs typeface="Arial"/>
              </a:rPr>
              <a:t>there </a:t>
            </a:r>
            <a:r>
              <a:rPr sz="2400" spc="-85" dirty="0">
                <a:latin typeface="Arial"/>
                <a:cs typeface="Arial"/>
              </a:rPr>
              <a:t>could </a:t>
            </a:r>
            <a:r>
              <a:rPr sz="2400" spc="-114" dirty="0">
                <a:latin typeface="Arial"/>
                <a:cs typeface="Arial"/>
              </a:rPr>
              <a:t>be  </a:t>
            </a:r>
            <a:r>
              <a:rPr sz="2400" spc="-140" dirty="0">
                <a:latin typeface="Arial"/>
                <a:cs typeface="Arial"/>
              </a:rPr>
              <a:t>stress </a:t>
            </a:r>
            <a:r>
              <a:rPr sz="2400" spc="-70" dirty="0">
                <a:latin typeface="Arial"/>
                <a:cs typeface="Arial"/>
              </a:rPr>
              <a:t>which </a:t>
            </a:r>
            <a:r>
              <a:rPr sz="2400" spc="-145" dirty="0">
                <a:latin typeface="Arial"/>
                <a:cs typeface="Arial"/>
              </a:rPr>
              <a:t>may </a:t>
            </a:r>
            <a:r>
              <a:rPr sz="2400" spc="-150" dirty="0">
                <a:latin typeface="Arial"/>
                <a:cs typeface="Arial"/>
              </a:rPr>
              <a:t>have </a:t>
            </a:r>
            <a:r>
              <a:rPr sz="2400" spc="-65" dirty="0">
                <a:latin typeface="Arial"/>
                <a:cs typeface="Arial"/>
              </a:rPr>
              <a:t>warranted </a:t>
            </a:r>
            <a:r>
              <a:rPr sz="2400" spc="-85" dirty="0">
                <a:latin typeface="Arial"/>
                <a:cs typeface="Arial"/>
              </a:rPr>
              <a:t>fresh </a:t>
            </a:r>
            <a:r>
              <a:rPr sz="2400" spc="-114" dirty="0">
                <a:latin typeface="Arial"/>
                <a:cs typeface="Arial"/>
              </a:rPr>
              <a:t>loans </a:t>
            </a:r>
            <a:r>
              <a:rPr sz="2400" spc="-25" dirty="0">
                <a:latin typeface="Arial"/>
                <a:cs typeface="Arial"/>
              </a:rPr>
              <a:t>from  other</a:t>
            </a:r>
            <a:endParaRPr sz="2400">
              <a:latin typeface="Arial"/>
              <a:cs typeface="Arial"/>
            </a:endParaRPr>
          </a:p>
        </p:txBody>
      </p:sp>
      <p:sp>
        <p:nvSpPr>
          <p:cNvPr id="6" name="object 6"/>
          <p:cNvSpPr/>
          <p:nvPr/>
        </p:nvSpPr>
        <p:spPr>
          <a:xfrm>
            <a:off x="713231" y="1124711"/>
            <a:ext cx="2635250" cy="1454150"/>
          </a:xfrm>
          <a:custGeom>
            <a:avLst/>
            <a:gdLst/>
            <a:ahLst/>
            <a:cxnLst/>
            <a:rect l="l" t="t" r="r" b="b"/>
            <a:pathLst>
              <a:path w="2635250" h="1454150">
                <a:moveTo>
                  <a:pt x="2392680" y="0"/>
                </a:moveTo>
                <a:lnTo>
                  <a:pt x="242315" y="0"/>
                </a:lnTo>
                <a:lnTo>
                  <a:pt x="193483" y="4921"/>
                </a:lnTo>
                <a:lnTo>
                  <a:pt x="147998" y="19038"/>
                </a:lnTo>
                <a:lnTo>
                  <a:pt x="106838" y="41375"/>
                </a:lnTo>
                <a:lnTo>
                  <a:pt x="70975" y="70961"/>
                </a:lnTo>
                <a:lnTo>
                  <a:pt x="41385" y="106821"/>
                </a:lnTo>
                <a:lnTo>
                  <a:pt x="19043" y="147982"/>
                </a:lnTo>
                <a:lnTo>
                  <a:pt x="4923" y="193472"/>
                </a:lnTo>
                <a:lnTo>
                  <a:pt x="0" y="242315"/>
                </a:lnTo>
                <a:lnTo>
                  <a:pt x="0" y="1211579"/>
                </a:lnTo>
                <a:lnTo>
                  <a:pt x="4923" y="1260423"/>
                </a:lnTo>
                <a:lnTo>
                  <a:pt x="19043" y="1305913"/>
                </a:lnTo>
                <a:lnTo>
                  <a:pt x="41385" y="1347074"/>
                </a:lnTo>
                <a:lnTo>
                  <a:pt x="70975" y="1382934"/>
                </a:lnTo>
                <a:lnTo>
                  <a:pt x="106838" y="1412520"/>
                </a:lnTo>
                <a:lnTo>
                  <a:pt x="147998" y="1434857"/>
                </a:lnTo>
                <a:lnTo>
                  <a:pt x="193483" y="1448974"/>
                </a:lnTo>
                <a:lnTo>
                  <a:pt x="242315" y="1453896"/>
                </a:lnTo>
                <a:lnTo>
                  <a:pt x="2392680" y="1453896"/>
                </a:lnTo>
                <a:lnTo>
                  <a:pt x="2441523" y="1448974"/>
                </a:lnTo>
                <a:lnTo>
                  <a:pt x="2487013" y="1434857"/>
                </a:lnTo>
                <a:lnTo>
                  <a:pt x="2528174" y="1412520"/>
                </a:lnTo>
                <a:lnTo>
                  <a:pt x="2564034" y="1382934"/>
                </a:lnTo>
                <a:lnTo>
                  <a:pt x="2593620" y="1347074"/>
                </a:lnTo>
                <a:lnTo>
                  <a:pt x="2615957" y="1305913"/>
                </a:lnTo>
                <a:lnTo>
                  <a:pt x="2630074" y="1260423"/>
                </a:lnTo>
                <a:lnTo>
                  <a:pt x="2634996" y="1211579"/>
                </a:lnTo>
                <a:lnTo>
                  <a:pt x="2634996" y="242315"/>
                </a:lnTo>
                <a:lnTo>
                  <a:pt x="2630074" y="193472"/>
                </a:lnTo>
                <a:lnTo>
                  <a:pt x="2615957" y="147982"/>
                </a:lnTo>
                <a:lnTo>
                  <a:pt x="2593620" y="106821"/>
                </a:lnTo>
                <a:lnTo>
                  <a:pt x="2564034" y="70961"/>
                </a:lnTo>
                <a:lnTo>
                  <a:pt x="2528174" y="41375"/>
                </a:lnTo>
                <a:lnTo>
                  <a:pt x="2487013" y="19038"/>
                </a:lnTo>
                <a:lnTo>
                  <a:pt x="2441523" y="4921"/>
                </a:lnTo>
                <a:lnTo>
                  <a:pt x="2392680" y="0"/>
                </a:lnTo>
                <a:close/>
              </a:path>
            </a:pathLst>
          </a:custGeom>
          <a:solidFill>
            <a:srgbClr val="5B9BD4">
              <a:alpha val="90194"/>
            </a:srgbClr>
          </a:solidFill>
        </p:spPr>
        <p:txBody>
          <a:bodyPr wrap="square" lIns="0" tIns="0" rIns="0" bIns="0" rtlCol="0"/>
          <a:lstStyle/>
          <a:p>
            <a:endParaRPr/>
          </a:p>
        </p:txBody>
      </p:sp>
      <p:sp>
        <p:nvSpPr>
          <p:cNvPr id="7" name="object 7"/>
          <p:cNvSpPr/>
          <p:nvPr/>
        </p:nvSpPr>
        <p:spPr>
          <a:xfrm>
            <a:off x="713231" y="1124711"/>
            <a:ext cx="2635250" cy="1454150"/>
          </a:xfrm>
          <a:custGeom>
            <a:avLst/>
            <a:gdLst/>
            <a:ahLst/>
            <a:cxnLst/>
            <a:rect l="l" t="t" r="r" b="b"/>
            <a:pathLst>
              <a:path w="2635250" h="1454150">
                <a:moveTo>
                  <a:pt x="0" y="242315"/>
                </a:moveTo>
                <a:lnTo>
                  <a:pt x="4923" y="193472"/>
                </a:lnTo>
                <a:lnTo>
                  <a:pt x="19043" y="147982"/>
                </a:lnTo>
                <a:lnTo>
                  <a:pt x="41385" y="106821"/>
                </a:lnTo>
                <a:lnTo>
                  <a:pt x="70975" y="70961"/>
                </a:lnTo>
                <a:lnTo>
                  <a:pt x="106838" y="41375"/>
                </a:lnTo>
                <a:lnTo>
                  <a:pt x="147998" y="19038"/>
                </a:lnTo>
                <a:lnTo>
                  <a:pt x="193483" y="4921"/>
                </a:lnTo>
                <a:lnTo>
                  <a:pt x="242315" y="0"/>
                </a:lnTo>
                <a:lnTo>
                  <a:pt x="2392680" y="0"/>
                </a:lnTo>
                <a:lnTo>
                  <a:pt x="2441523" y="4921"/>
                </a:lnTo>
                <a:lnTo>
                  <a:pt x="2487013" y="19038"/>
                </a:lnTo>
                <a:lnTo>
                  <a:pt x="2528174" y="41375"/>
                </a:lnTo>
                <a:lnTo>
                  <a:pt x="2564034" y="70961"/>
                </a:lnTo>
                <a:lnTo>
                  <a:pt x="2593620" y="106821"/>
                </a:lnTo>
                <a:lnTo>
                  <a:pt x="2615957" y="147982"/>
                </a:lnTo>
                <a:lnTo>
                  <a:pt x="2630074" y="193472"/>
                </a:lnTo>
                <a:lnTo>
                  <a:pt x="2634996" y="242315"/>
                </a:lnTo>
                <a:lnTo>
                  <a:pt x="2634996" y="1211579"/>
                </a:lnTo>
                <a:lnTo>
                  <a:pt x="2630074" y="1260423"/>
                </a:lnTo>
                <a:lnTo>
                  <a:pt x="2615957" y="1305913"/>
                </a:lnTo>
                <a:lnTo>
                  <a:pt x="2593620" y="1347074"/>
                </a:lnTo>
                <a:lnTo>
                  <a:pt x="2564034" y="1382934"/>
                </a:lnTo>
                <a:lnTo>
                  <a:pt x="2528174" y="1412520"/>
                </a:lnTo>
                <a:lnTo>
                  <a:pt x="2487013" y="1434857"/>
                </a:lnTo>
                <a:lnTo>
                  <a:pt x="2441523" y="1448974"/>
                </a:lnTo>
                <a:lnTo>
                  <a:pt x="2392680" y="1453896"/>
                </a:lnTo>
                <a:lnTo>
                  <a:pt x="242315" y="1453896"/>
                </a:lnTo>
                <a:lnTo>
                  <a:pt x="193483" y="1448974"/>
                </a:lnTo>
                <a:lnTo>
                  <a:pt x="147998" y="1434857"/>
                </a:lnTo>
                <a:lnTo>
                  <a:pt x="106838" y="1412520"/>
                </a:lnTo>
                <a:lnTo>
                  <a:pt x="70975" y="1382934"/>
                </a:lnTo>
                <a:lnTo>
                  <a:pt x="41385" y="1347074"/>
                </a:lnTo>
                <a:lnTo>
                  <a:pt x="19043" y="1305913"/>
                </a:lnTo>
                <a:lnTo>
                  <a:pt x="4923" y="1260423"/>
                </a:lnTo>
                <a:lnTo>
                  <a:pt x="0" y="1211579"/>
                </a:lnTo>
                <a:lnTo>
                  <a:pt x="0" y="242315"/>
                </a:lnTo>
                <a:close/>
              </a:path>
            </a:pathLst>
          </a:custGeom>
          <a:ln w="12192">
            <a:solidFill>
              <a:srgbClr val="FFFFFF"/>
            </a:solidFill>
          </a:ln>
        </p:spPr>
        <p:txBody>
          <a:bodyPr wrap="square" lIns="0" tIns="0" rIns="0" bIns="0" rtlCol="0"/>
          <a:lstStyle/>
          <a:p>
            <a:endParaRPr/>
          </a:p>
        </p:txBody>
      </p:sp>
      <p:sp>
        <p:nvSpPr>
          <p:cNvPr id="8" name="object 8"/>
          <p:cNvSpPr txBox="1"/>
          <p:nvPr/>
        </p:nvSpPr>
        <p:spPr>
          <a:xfrm>
            <a:off x="1008380" y="1452753"/>
            <a:ext cx="2045970" cy="726440"/>
          </a:xfrm>
          <a:prstGeom prst="rect">
            <a:avLst/>
          </a:prstGeom>
        </p:spPr>
        <p:txBody>
          <a:bodyPr vert="horz" wrap="square" lIns="0" tIns="48895" rIns="0" bIns="0" rtlCol="0">
            <a:spAutoFit/>
          </a:bodyPr>
          <a:lstStyle/>
          <a:p>
            <a:pPr marL="12700" marR="5080" indent="362585">
              <a:lnSpc>
                <a:spcPts val="2640"/>
              </a:lnSpc>
              <a:spcBef>
                <a:spcPts val="385"/>
              </a:spcBef>
            </a:pPr>
            <a:r>
              <a:rPr sz="2400" spc="-110" dirty="0">
                <a:solidFill>
                  <a:srgbClr val="FFFFFF"/>
                </a:solidFill>
                <a:latin typeface="Arial"/>
                <a:cs typeface="Arial"/>
              </a:rPr>
              <a:t>Collaterals  </a:t>
            </a:r>
            <a:r>
              <a:rPr sz="2400" spc="5" dirty="0">
                <a:solidFill>
                  <a:srgbClr val="FFFFFF"/>
                </a:solidFill>
                <a:latin typeface="Arial"/>
                <a:cs typeface="Arial"/>
              </a:rPr>
              <a:t>without</a:t>
            </a:r>
            <a:r>
              <a:rPr sz="2400" spc="-190" dirty="0">
                <a:solidFill>
                  <a:srgbClr val="FFFFFF"/>
                </a:solidFill>
                <a:latin typeface="Arial"/>
                <a:cs typeface="Arial"/>
              </a:rPr>
              <a:t> </a:t>
            </a:r>
            <a:r>
              <a:rPr sz="2400" spc="-105" dirty="0">
                <a:solidFill>
                  <a:srgbClr val="FFFFFF"/>
                </a:solidFill>
                <a:latin typeface="Arial"/>
                <a:cs typeface="Arial"/>
              </a:rPr>
              <a:t>consent</a:t>
            </a:r>
            <a:endParaRPr sz="2400">
              <a:latin typeface="Arial"/>
              <a:cs typeface="Arial"/>
            </a:endParaRPr>
          </a:p>
        </p:txBody>
      </p:sp>
      <p:sp>
        <p:nvSpPr>
          <p:cNvPr id="9" name="object 9"/>
          <p:cNvSpPr/>
          <p:nvPr/>
        </p:nvSpPr>
        <p:spPr>
          <a:xfrm>
            <a:off x="0" y="0"/>
            <a:ext cx="12189460" cy="762000"/>
          </a:xfrm>
          <a:custGeom>
            <a:avLst/>
            <a:gdLst/>
            <a:ahLst/>
            <a:cxnLst/>
            <a:rect l="l" t="t" r="r" b="b"/>
            <a:pathLst>
              <a:path w="12189460" h="762000">
                <a:moveTo>
                  <a:pt x="0" y="762000"/>
                </a:moveTo>
                <a:lnTo>
                  <a:pt x="12188952" y="762000"/>
                </a:lnTo>
                <a:lnTo>
                  <a:pt x="12188952" y="0"/>
                </a:lnTo>
                <a:lnTo>
                  <a:pt x="0" y="0"/>
                </a:lnTo>
                <a:lnTo>
                  <a:pt x="0" y="762000"/>
                </a:lnTo>
                <a:close/>
              </a:path>
            </a:pathLst>
          </a:custGeom>
          <a:solidFill>
            <a:srgbClr val="404040"/>
          </a:solidFill>
        </p:spPr>
        <p:txBody>
          <a:bodyPr wrap="square" lIns="0" tIns="0" rIns="0" bIns="0" rtlCol="0"/>
          <a:lstStyle/>
          <a:p>
            <a:endParaRPr/>
          </a:p>
        </p:txBody>
      </p:sp>
      <p:sp>
        <p:nvSpPr>
          <p:cNvPr id="10" name="object 10"/>
          <p:cNvSpPr txBox="1">
            <a:spLocks noGrp="1"/>
          </p:cNvSpPr>
          <p:nvPr>
            <p:ph type="title"/>
          </p:nvPr>
        </p:nvSpPr>
        <p:spPr>
          <a:xfrm>
            <a:off x="4414264" y="711"/>
            <a:ext cx="4805935" cy="635000"/>
          </a:xfrm>
          <a:prstGeom prst="rect">
            <a:avLst/>
          </a:prstGeom>
        </p:spPr>
        <p:txBody>
          <a:bodyPr vert="horz" wrap="square" lIns="0" tIns="12065" rIns="0" bIns="0" rtlCol="0">
            <a:spAutoFit/>
          </a:bodyPr>
          <a:lstStyle/>
          <a:p>
            <a:pPr marL="12700">
              <a:lnSpc>
                <a:spcPct val="100000"/>
              </a:lnSpc>
              <a:spcBef>
                <a:spcPts val="95"/>
              </a:spcBef>
            </a:pPr>
            <a:r>
              <a:rPr spc="-180" dirty="0"/>
              <a:t>Security</a:t>
            </a:r>
            <a:r>
              <a:rPr spc="-265" dirty="0"/>
              <a:t> </a:t>
            </a:r>
            <a:r>
              <a:rPr spc="-220" dirty="0" smtClean="0"/>
              <a:t>Related</a:t>
            </a:r>
            <a:r>
              <a:rPr lang="en-IN" spc="-220" dirty="0" smtClean="0"/>
              <a:t> 2 / 5 </a:t>
            </a:r>
            <a:endParaRPr spc="-220" dirty="0"/>
          </a:p>
        </p:txBody>
      </p:sp>
      <p:sp>
        <p:nvSpPr>
          <p:cNvPr id="11" name="object 11"/>
          <p:cNvSpPr/>
          <p:nvPr/>
        </p:nvSpPr>
        <p:spPr>
          <a:xfrm>
            <a:off x="824527" y="3348576"/>
            <a:ext cx="2237124" cy="2088803"/>
          </a:xfrm>
          <a:prstGeom prst="rect">
            <a:avLst/>
          </a:prstGeom>
          <a:blipFill>
            <a:blip r:embed="rId2" cstate="print"/>
            <a:stretch>
              <a:fillRect/>
            </a:stretch>
          </a:blipFill>
        </p:spPr>
        <p:txBody>
          <a:bodyPr wrap="square" lIns="0" tIns="0" rIns="0" bIns="0" rtlCol="0"/>
          <a:lstStyle/>
          <a:p>
            <a:endParaRPr/>
          </a:p>
        </p:txBody>
      </p:sp>
      <p:sp>
        <p:nvSpPr>
          <p:cNvPr id="12" name="Date Placeholder 11"/>
          <p:cNvSpPr>
            <a:spLocks noGrp="1"/>
          </p:cNvSpPr>
          <p:nvPr>
            <p:ph type="dt" sz="half" idx="6"/>
          </p:nvPr>
        </p:nvSpPr>
        <p:spPr/>
        <p:txBody>
          <a:bodyPr/>
          <a:lstStyle/>
          <a:p>
            <a:r>
              <a:rPr lang="en-US" smtClean="0"/>
              <a:t>01/04/2018 DOON</a:t>
            </a:r>
            <a:endParaRPr lang="en-US"/>
          </a:p>
        </p:txBody>
      </p:sp>
      <p:sp>
        <p:nvSpPr>
          <p:cNvPr id="13" name="Footer Placeholder 12"/>
          <p:cNvSpPr>
            <a:spLocks noGrp="1"/>
          </p:cNvSpPr>
          <p:nvPr>
            <p:ph type="ftr" sz="quarter" idx="5"/>
          </p:nvPr>
        </p:nvSpPr>
        <p:spPr/>
        <p:txBody>
          <a:bodyPr/>
          <a:lstStyle/>
          <a:p>
            <a:r>
              <a:rPr lang="en-IN" smtClean="0"/>
              <a:t>CA Amresh Overview of Bank Audits 18</a:t>
            </a:r>
            <a:endParaRPr lang="en-IN"/>
          </a:p>
        </p:txBody>
      </p:sp>
      <p:sp>
        <p:nvSpPr>
          <p:cNvPr id="14" name="Slide Number Placeholder 13"/>
          <p:cNvSpPr>
            <a:spLocks noGrp="1"/>
          </p:cNvSpPr>
          <p:nvPr>
            <p:ph type="sldNum" sz="quarter" idx="7"/>
          </p:nvPr>
        </p:nvSpPr>
        <p:spPr/>
        <p:txBody>
          <a:bodyPr/>
          <a:lstStyle/>
          <a:p>
            <a:fld id="{B6F15528-21DE-4FAA-801E-634DDDAF4B2B}" type="slidenum">
              <a:rPr lang="en-IN" smtClean="0"/>
              <a:pPr/>
              <a:t>56</a:t>
            </a:fld>
            <a:endParaRPr lang="en-IN"/>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49752" y="1126236"/>
            <a:ext cx="7893050" cy="4993005"/>
          </a:xfrm>
          <a:custGeom>
            <a:avLst/>
            <a:gdLst/>
            <a:ahLst/>
            <a:cxnLst/>
            <a:rect l="l" t="t" r="r" b="b"/>
            <a:pathLst>
              <a:path w="7893050" h="4993005">
                <a:moveTo>
                  <a:pt x="7060692" y="0"/>
                </a:moveTo>
                <a:lnTo>
                  <a:pt x="0" y="0"/>
                </a:lnTo>
                <a:lnTo>
                  <a:pt x="0" y="4992624"/>
                </a:lnTo>
                <a:lnTo>
                  <a:pt x="7060692" y="4992624"/>
                </a:lnTo>
                <a:lnTo>
                  <a:pt x="7109589" y="4991211"/>
                </a:lnTo>
                <a:lnTo>
                  <a:pt x="7157743" y="4987025"/>
                </a:lnTo>
                <a:lnTo>
                  <a:pt x="7205073" y="4980144"/>
                </a:lnTo>
                <a:lnTo>
                  <a:pt x="7251503" y="4970647"/>
                </a:lnTo>
                <a:lnTo>
                  <a:pt x="7296953" y="4958610"/>
                </a:lnTo>
                <a:lnTo>
                  <a:pt x="7341348" y="4944112"/>
                </a:lnTo>
                <a:lnTo>
                  <a:pt x="7384607" y="4927231"/>
                </a:lnTo>
                <a:lnTo>
                  <a:pt x="7426654" y="4908046"/>
                </a:lnTo>
                <a:lnTo>
                  <a:pt x="7467410" y="4886634"/>
                </a:lnTo>
                <a:lnTo>
                  <a:pt x="7506797" y="4863073"/>
                </a:lnTo>
                <a:lnTo>
                  <a:pt x="7544737" y="4837441"/>
                </a:lnTo>
                <a:lnTo>
                  <a:pt x="7581153" y="4809817"/>
                </a:lnTo>
                <a:lnTo>
                  <a:pt x="7615966" y="4780278"/>
                </a:lnTo>
                <a:lnTo>
                  <a:pt x="7649098" y="4748903"/>
                </a:lnTo>
                <a:lnTo>
                  <a:pt x="7680472" y="4715769"/>
                </a:lnTo>
                <a:lnTo>
                  <a:pt x="7710009" y="4680954"/>
                </a:lnTo>
                <a:lnTo>
                  <a:pt x="7737631" y="4644538"/>
                </a:lnTo>
                <a:lnTo>
                  <a:pt x="7763260" y="4606597"/>
                </a:lnTo>
                <a:lnTo>
                  <a:pt x="7786819" y="4567209"/>
                </a:lnTo>
                <a:lnTo>
                  <a:pt x="7808229" y="4526454"/>
                </a:lnTo>
                <a:lnTo>
                  <a:pt x="7827412" y="4484408"/>
                </a:lnTo>
                <a:lnTo>
                  <a:pt x="7844291" y="4441150"/>
                </a:lnTo>
                <a:lnTo>
                  <a:pt x="7858787" y="4396758"/>
                </a:lnTo>
                <a:lnTo>
                  <a:pt x="7870822" y="4351311"/>
                </a:lnTo>
                <a:lnTo>
                  <a:pt x="7880318" y="4304885"/>
                </a:lnTo>
                <a:lnTo>
                  <a:pt x="7887198" y="4257559"/>
                </a:lnTo>
                <a:lnTo>
                  <a:pt x="7891383" y="4209411"/>
                </a:lnTo>
                <a:lnTo>
                  <a:pt x="7892796" y="4160520"/>
                </a:lnTo>
                <a:lnTo>
                  <a:pt x="7892796" y="832103"/>
                </a:lnTo>
                <a:lnTo>
                  <a:pt x="7891383" y="783206"/>
                </a:lnTo>
                <a:lnTo>
                  <a:pt x="7887198" y="735052"/>
                </a:lnTo>
                <a:lnTo>
                  <a:pt x="7880318" y="687722"/>
                </a:lnTo>
                <a:lnTo>
                  <a:pt x="7870822" y="641292"/>
                </a:lnTo>
                <a:lnTo>
                  <a:pt x="7858787" y="595842"/>
                </a:lnTo>
                <a:lnTo>
                  <a:pt x="7844291" y="551447"/>
                </a:lnTo>
                <a:lnTo>
                  <a:pt x="7827412" y="508188"/>
                </a:lnTo>
                <a:lnTo>
                  <a:pt x="7808229" y="466141"/>
                </a:lnTo>
                <a:lnTo>
                  <a:pt x="7786819" y="425385"/>
                </a:lnTo>
                <a:lnTo>
                  <a:pt x="7763260" y="385998"/>
                </a:lnTo>
                <a:lnTo>
                  <a:pt x="7737631" y="348058"/>
                </a:lnTo>
                <a:lnTo>
                  <a:pt x="7710009" y="311642"/>
                </a:lnTo>
                <a:lnTo>
                  <a:pt x="7680472" y="276829"/>
                </a:lnTo>
                <a:lnTo>
                  <a:pt x="7649098" y="243697"/>
                </a:lnTo>
                <a:lnTo>
                  <a:pt x="7615966" y="212323"/>
                </a:lnTo>
                <a:lnTo>
                  <a:pt x="7581153" y="182786"/>
                </a:lnTo>
                <a:lnTo>
                  <a:pt x="7544737" y="155164"/>
                </a:lnTo>
                <a:lnTo>
                  <a:pt x="7506797" y="129535"/>
                </a:lnTo>
                <a:lnTo>
                  <a:pt x="7467410" y="105976"/>
                </a:lnTo>
                <a:lnTo>
                  <a:pt x="7426654" y="84566"/>
                </a:lnTo>
                <a:lnTo>
                  <a:pt x="7384607" y="65383"/>
                </a:lnTo>
                <a:lnTo>
                  <a:pt x="7341348" y="48504"/>
                </a:lnTo>
                <a:lnTo>
                  <a:pt x="7296953" y="34008"/>
                </a:lnTo>
                <a:lnTo>
                  <a:pt x="7251503" y="21973"/>
                </a:lnTo>
                <a:lnTo>
                  <a:pt x="7205073" y="12477"/>
                </a:lnTo>
                <a:lnTo>
                  <a:pt x="7157743" y="5597"/>
                </a:lnTo>
                <a:lnTo>
                  <a:pt x="7109589" y="1412"/>
                </a:lnTo>
                <a:lnTo>
                  <a:pt x="7060692" y="0"/>
                </a:lnTo>
                <a:close/>
              </a:path>
            </a:pathLst>
          </a:custGeom>
          <a:solidFill>
            <a:srgbClr val="FFE8CA">
              <a:alpha val="90194"/>
            </a:srgbClr>
          </a:solidFill>
        </p:spPr>
        <p:txBody>
          <a:bodyPr wrap="square" lIns="0" tIns="0" rIns="0" bIns="0" rtlCol="0"/>
          <a:lstStyle/>
          <a:p>
            <a:endParaRPr/>
          </a:p>
        </p:txBody>
      </p:sp>
      <p:sp>
        <p:nvSpPr>
          <p:cNvPr id="3" name="object 3"/>
          <p:cNvSpPr/>
          <p:nvPr/>
        </p:nvSpPr>
        <p:spPr>
          <a:xfrm>
            <a:off x="3349752" y="1126236"/>
            <a:ext cx="7893050" cy="4993005"/>
          </a:xfrm>
          <a:custGeom>
            <a:avLst/>
            <a:gdLst/>
            <a:ahLst/>
            <a:cxnLst/>
            <a:rect l="l" t="t" r="r" b="b"/>
            <a:pathLst>
              <a:path w="7893050" h="4993005">
                <a:moveTo>
                  <a:pt x="7892796" y="832103"/>
                </a:moveTo>
                <a:lnTo>
                  <a:pt x="7892796" y="4160520"/>
                </a:lnTo>
                <a:lnTo>
                  <a:pt x="7891383" y="4209411"/>
                </a:lnTo>
                <a:lnTo>
                  <a:pt x="7887198" y="4257559"/>
                </a:lnTo>
                <a:lnTo>
                  <a:pt x="7880318" y="4304885"/>
                </a:lnTo>
                <a:lnTo>
                  <a:pt x="7870822" y="4351311"/>
                </a:lnTo>
                <a:lnTo>
                  <a:pt x="7858787" y="4396758"/>
                </a:lnTo>
                <a:lnTo>
                  <a:pt x="7844291" y="4441150"/>
                </a:lnTo>
                <a:lnTo>
                  <a:pt x="7827412" y="4484408"/>
                </a:lnTo>
                <a:lnTo>
                  <a:pt x="7808229" y="4526454"/>
                </a:lnTo>
                <a:lnTo>
                  <a:pt x="7786819" y="4567209"/>
                </a:lnTo>
                <a:lnTo>
                  <a:pt x="7763260" y="4606597"/>
                </a:lnTo>
                <a:lnTo>
                  <a:pt x="7737631" y="4644538"/>
                </a:lnTo>
                <a:lnTo>
                  <a:pt x="7710009" y="4680954"/>
                </a:lnTo>
                <a:lnTo>
                  <a:pt x="7680472" y="4715769"/>
                </a:lnTo>
                <a:lnTo>
                  <a:pt x="7649098" y="4748903"/>
                </a:lnTo>
                <a:lnTo>
                  <a:pt x="7615966" y="4780278"/>
                </a:lnTo>
                <a:lnTo>
                  <a:pt x="7581153" y="4809817"/>
                </a:lnTo>
                <a:lnTo>
                  <a:pt x="7544737" y="4837441"/>
                </a:lnTo>
                <a:lnTo>
                  <a:pt x="7506797" y="4863073"/>
                </a:lnTo>
                <a:lnTo>
                  <a:pt x="7467410" y="4886634"/>
                </a:lnTo>
                <a:lnTo>
                  <a:pt x="7426654" y="4908046"/>
                </a:lnTo>
                <a:lnTo>
                  <a:pt x="7384607" y="4927231"/>
                </a:lnTo>
                <a:lnTo>
                  <a:pt x="7341348" y="4944112"/>
                </a:lnTo>
                <a:lnTo>
                  <a:pt x="7296953" y="4958610"/>
                </a:lnTo>
                <a:lnTo>
                  <a:pt x="7251503" y="4970647"/>
                </a:lnTo>
                <a:lnTo>
                  <a:pt x="7205073" y="4980144"/>
                </a:lnTo>
                <a:lnTo>
                  <a:pt x="7157743" y="4987025"/>
                </a:lnTo>
                <a:lnTo>
                  <a:pt x="7109589" y="4991211"/>
                </a:lnTo>
                <a:lnTo>
                  <a:pt x="7060692" y="4992624"/>
                </a:lnTo>
                <a:lnTo>
                  <a:pt x="0" y="4992624"/>
                </a:lnTo>
                <a:lnTo>
                  <a:pt x="0" y="0"/>
                </a:lnTo>
                <a:lnTo>
                  <a:pt x="7060692" y="0"/>
                </a:lnTo>
                <a:lnTo>
                  <a:pt x="7109589" y="1412"/>
                </a:lnTo>
                <a:lnTo>
                  <a:pt x="7157743" y="5597"/>
                </a:lnTo>
                <a:lnTo>
                  <a:pt x="7205073" y="12477"/>
                </a:lnTo>
                <a:lnTo>
                  <a:pt x="7251503" y="21973"/>
                </a:lnTo>
                <a:lnTo>
                  <a:pt x="7296953" y="34008"/>
                </a:lnTo>
                <a:lnTo>
                  <a:pt x="7341348" y="48504"/>
                </a:lnTo>
                <a:lnTo>
                  <a:pt x="7384607" y="65383"/>
                </a:lnTo>
                <a:lnTo>
                  <a:pt x="7426654" y="84566"/>
                </a:lnTo>
                <a:lnTo>
                  <a:pt x="7467410" y="105976"/>
                </a:lnTo>
                <a:lnTo>
                  <a:pt x="7506797" y="129535"/>
                </a:lnTo>
                <a:lnTo>
                  <a:pt x="7544737" y="155164"/>
                </a:lnTo>
                <a:lnTo>
                  <a:pt x="7581153" y="182786"/>
                </a:lnTo>
                <a:lnTo>
                  <a:pt x="7615966" y="212323"/>
                </a:lnTo>
                <a:lnTo>
                  <a:pt x="7649098" y="243697"/>
                </a:lnTo>
                <a:lnTo>
                  <a:pt x="7680472" y="276829"/>
                </a:lnTo>
                <a:lnTo>
                  <a:pt x="7710009" y="311642"/>
                </a:lnTo>
                <a:lnTo>
                  <a:pt x="7737631" y="348058"/>
                </a:lnTo>
                <a:lnTo>
                  <a:pt x="7763260" y="385998"/>
                </a:lnTo>
                <a:lnTo>
                  <a:pt x="7786819" y="425385"/>
                </a:lnTo>
                <a:lnTo>
                  <a:pt x="7808229" y="466141"/>
                </a:lnTo>
                <a:lnTo>
                  <a:pt x="7827412" y="508188"/>
                </a:lnTo>
                <a:lnTo>
                  <a:pt x="7844291" y="551447"/>
                </a:lnTo>
                <a:lnTo>
                  <a:pt x="7858787" y="595842"/>
                </a:lnTo>
                <a:lnTo>
                  <a:pt x="7870822" y="641292"/>
                </a:lnTo>
                <a:lnTo>
                  <a:pt x="7880318" y="687722"/>
                </a:lnTo>
                <a:lnTo>
                  <a:pt x="7887198" y="735052"/>
                </a:lnTo>
                <a:lnTo>
                  <a:pt x="7891383" y="783206"/>
                </a:lnTo>
                <a:lnTo>
                  <a:pt x="7892796" y="832103"/>
                </a:lnTo>
                <a:close/>
              </a:path>
            </a:pathLst>
          </a:custGeom>
          <a:ln w="12192">
            <a:solidFill>
              <a:srgbClr val="FFE8CA"/>
            </a:solidFill>
          </a:ln>
        </p:spPr>
        <p:txBody>
          <a:bodyPr wrap="square" lIns="0" tIns="0" rIns="0" bIns="0" rtlCol="0"/>
          <a:lstStyle/>
          <a:p>
            <a:endParaRPr/>
          </a:p>
        </p:txBody>
      </p:sp>
      <p:sp>
        <p:nvSpPr>
          <p:cNvPr id="4" name="object 4"/>
          <p:cNvSpPr txBox="1"/>
          <p:nvPr/>
        </p:nvSpPr>
        <p:spPr>
          <a:xfrm>
            <a:off x="3585717" y="1774012"/>
            <a:ext cx="6921500" cy="2148840"/>
          </a:xfrm>
          <a:prstGeom prst="rect">
            <a:avLst/>
          </a:prstGeom>
        </p:spPr>
        <p:txBody>
          <a:bodyPr vert="horz" wrap="square" lIns="0" tIns="38100" rIns="0" bIns="0" rtlCol="0">
            <a:spAutoFit/>
          </a:bodyPr>
          <a:lstStyle/>
          <a:p>
            <a:pPr marL="12700">
              <a:lnSpc>
                <a:spcPct val="100000"/>
              </a:lnSpc>
              <a:spcBef>
                <a:spcPts val="300"/>
              </a:spcBef>
            </a:pPr>
            <a:r>
              <a:rPr sz="2400" b="1" spc="-125" dirty="0">
                <a:latin typeface="Trebuchet MS"/>
                <a:cs typeface="Trebuchet MS"/>
              </a:rPr>
              <a:t>Risk</a:t>
            </a:r>
            <a:endParaRPr sz="2400">
              <a:latin typeface="Trebuchet MS"/>
              <a:cs typeface="Trebuchet MS"/>
            </a:endParaRPr>
          </a:p>
          <a:p>
            <a:pPr marL="241300" marR="5080" indent="-228600">
              <a:lnSpc>
                <a:spcPct val="91600"/>
              </a:lnSpc>
              <a:spcBef>
                <a:spcPts val="445"/>
              </a:spcBef>
              <a:buChar char="•"/>
              <a:tabLst>
                <a:tab pos="241300" algn="l"/>
              </a:tabLst>
            </a:pPr>
            <a:r>
              <a:rPr sz="2400" spc="-70" dirty="0">
                <a:latin typeface="Arial"/>
                <a:cs typeface="Arial"/>
              </a:rPr>
              <a:t>Fictitious </a:t>
            </a:r>
            <a:r>
              <a:rPr sz="2400" spc="-55" dirty="0">
                <a:latin typeface="Arial"/>
                <a:cs typeface="Arial"/>
              </a:rPr>
              <a:t>reports </a:t>
            </a:r>
            <a:r>
              <a:rPr sz="2400" spc="-70" dirty="0">
                <a:latin typeface="Arial"/>
                <a:cs typeface="Arial"/>
              </a:rPr>
              <a:t>, </a:t>
            </a:r>
            <a:r>
              <a:rPr sz="2400" spc="-114" dirty="0">
                <a:latin typeface="Arial"/>
                <a:cs typeface="Arial"/>
              </a:rPr>
              <a:t>Non </a:t>
            </a:r>
            <a:r>
              <a:rPr sz="2400" spc="-95" dirty="0">
                <a:latin typeface="Arial"/>
                <a:cs typeface="Arial"/>
              </a:rPr>
              <a:t>moving </a:t>
            </a:r>
            <a:r>
              <a:rPr sz="2400" spc="-110" dirty="0">
                <a:latin typeface="Arial"/>
                <a:cs typeface="Arial"/>
              </a:rPr>
              <a:t>stock </a:t>
            </a:r>
            <a:r>
              <a:rPr sz="2400" spc="-70" dirty="0">
                <a:latin typeface="Arial"/>
                <a:cs typeface="Arial"/>
              </a:rPr>
              <a:t>, </a:t>
            </a:r>
            <a:r>
              <a:rPr sz="2400" spc="-75" dirty="0">
                <a:latin typeface="Arial"/>
                <a:cs typeface="Arial"/>
              </a:rPr>
              <a:t>non</a:t>
            </a:r>
            <a:r>
              <a:rPr sz="2400" spc="-395" dirty="0">
                <a:latin typeface="Arial"/>
                <a:cs typeface="Arial"/>
              </a:rPr>
              <a:t> </a:t>
            </a:r>
            <a:r>
              <a:rPr sz="2400" spc="-120" dirty="0">
                <a:latin typeface="Arial"/>
                <a:cs typeface="Arial"/>
              </a:rPr>
              <a:t>submission  </a:t>
            </a:r>
            <a:r>
              <a:rPr sz="2400" spc="-5" dirty="0">
                <a:latin typeface="Arial"/>
                <a:cs typeface="Arial"/>
              </a:rPr>
              <a:t>of </a:t>
            </a:r>
            <a:r>
              <a:rPr sz="2400" spc="-110" dirty="0">
                <a:latin typeface="Arial"/>
                <a:cs typeface="Arial"/>
              </a:rPr>
              <a:t>stock </a:t>
            </a:r>
            <a:r>
              <a:rPr sz="2400" spc="-90" dirty="0">
                <a:latin typeface="Arial"/>
                <a:cs typeface="Arial"/>
              </a:rPr>
              <a:t>statements </a:t>
            </a:r>
            <a:r>
              <a:rPr sz="2400" spc="-70" dirty="0">
                <a:latin typeface="Arial"/>
                <a:cs typeface="Arial"/>
              </a:rPr>
              <a:t>, Inventory valuation </a:t>
            </a:r>
            <a:r>
              <a:rPr sz="2400" spc="-150" dirty="0">
                <a:latin typeface="Arial"/>
                <a:cs typeface="Arial"/>
              </a:rPr>
              <a:t>issues,  </a:t>
            </a:r>
            <a:r>
              <a:rPr sz="2400" spc="-105" dirty="0">
                <a:latin typeface="Arial"/>
                <a:cs typeface="Arial"/>
              </a:rPr>
              <a:t>Differences </a:t>
            </a:r>
            <a:r>
              <a:rPr sz="2400" spc="-70" dirty="0">
                <a:latin typeface="Arial"/>
                <a:cs typeface="Arial"/>
              </a:rPr>
              <a:t>between </a:t>
            </a:r>
            <a:r>
              <a:rPr sz="2400" spc="-130" dirty="0">
                <a:latin typeface="Arial"/>
                <a:cs typeface="Arial"/>
              </a:rPr>
              <a:t>books </a:t>
            </a:r>
            <a:r>
              <a:rPr sz="2400" spc="-114" dirty="0">
                <a:latin typeface="Arial"/>
                <a:cs typeface="Arial"/>
              </a:rPr>
              <a:t>and </a:t>
            </a:r>
            <a:r>
              <a:rPr sz="2400" spc="-70" dirty="0">
                <a:latin typeface="Arial"/>
                <a:cs typeface="Arial"/>
              </a:rPr>
              <a:t>auditors </a:t>
            </a:r>
            <a:r>
              <a:rPr sz="2400" spc="-30" dirty="0">
                <a:latin typeface="Arial"/>
                <a:cs typeface="Arial"/>
              </a:rPr>
              <a:t>report,  </a:t>
            </a:r>
            <a:r>
              <a:rPr sz="2400" spc="-70" dirty="0">
                <a:latin typeface="Arial"/>
                <a:cs typeface="Arial"/>
              </a:rPr>
              <a:t>difference between </a:t>
            </a:r>
            <a:r>
              <a:rPr sz="2400" spc="-120" dirty="0">
                <a:latin typeface="Arial"/>
                <a:cs typeface="Arial"/>
              </a:rPr>
              <a:t>submission </a:t>
            </a:r>
            <a:r>
              <a:rPr sz="2400" spc="20" dirty="0">
                <a:latin typeface="Arial"/>
                <a:cs typeface="Arial"/>
              </a:rPr>
              <a:t>to </a:t>
            </a:r>
            <a:r>
              <a:rPr sz="2400" spc="-114" dirty="0">
                <a:latin typeface="Arial"/>
                <a:cs typeface="Arial"/>
              </a:rPr>
              <a:t>bank and </a:t>
            </a:r>
            <a:r>
              <a:rPr sz="2400" spc="-70" dirty="0">
                <a:latin typeface="Arial"/>
                <a:cs typeface="Arial"/>
              </a:rPr>
              <a:t>auditors  </a:t>
            </a:r>
            <a:r>
              <a:rPr sz="2400" spc="-25" dirty="0">
                <a:latin typeface="Arial"/>
                <a:cs typeface="Arial"/>
              </a:rPr>
              <a:t>report, </a:t>
            </a:r>
            <a:r>
              <a:rPr sz="2400" spc="-75" dirty="0">
                <a:latin typeface="Arial"/>
                <a:cs typeface="Arial"/>
              </a:rPr>
              <a:t>fixed </a:t>
            </a:r>
            <a:r>
              <a:rPr sz="2400" spc="-165" dirty="0">
                <a:latin typeface="Arial"/>
                <a:cs typeface="Arial"/>
              </a:rPr>
              <a:t>assets </a:t>
            </a:r>
            <a:r>
              <a:rPr sz="2400" spc="-75" dirty="0">
                <a:latin typeface="Arial"/>
                <a:cs typeface="Arial"/>
              </a:rPr>
              <a:t>included </a:t>
            </a:r>
            <a:r>
              <a:rPr sz="2400" spc="-30" dirty="0">
                <a:latin typeface="Arial"/>
                <a:cs typeface="Arial"/>
              </a:rPr>
              <a:t>in</a:t>
            </a:r>
            <a:r>
              <a:rPr sz="2400" spc="-305" dirty="0">
                <a:latin typeface="Arial"/>
                <a:cs typeface="Arial"/>
              </a:rPr>
              <a:t> </a:t>
            </a:r>
            <a:r>
              <a:rPr sz="2400" spc="-114" dirty="0">
                <a:latin typeface="Arial"/>
                <a:cs typeface="Arial"/>
              </a:rPr>
              <a:t>stock</a:t>
            </a:r>
            <a:endParaRPr sz="2400">
              <a:latin typeface="Arial"/>
              <a:cs typeface="Arial"/>
            </a:endParaRPr>
          </a:p>
        </p:txBody>
      </p:sp>
      <p:sp>
        <p:nvSpPr>
          <p:cNvPr id="5" name="object 5"/>
          <p:cNvSpPr txBox="1"/>
          <p:nvPr/>
        </p:nvSpPr>
        <p:spPr>
          <a:xfrm>
            <a:off x="3585717" y="4286199"/>
            <a:ext cx="6630670" cy="1478280"/>
          </a:xfrm>
          <a:prstGeom prst="rect">
            <a:avLst/>
          </a:prstGeom>
        </p:spPr>
        <p:txBody>
          <a:bodyPr vert="horz" wrap="square" lIns="0" tIns="38100" rIns="0" bIns="0" rtlCol="0">
            <a:spAutoFit/>
          </a:bodyPr>
          <a:lstStyle/>
          <a:p>
            <a:pPr marL="12700">
              <a:lnSpc>
                <a:spcPct val="100000"/>
              </a:lnSpc>
              <a:spcBef>
                <a:spcPts val="300"/>
              </a:spcBef>
            </a:pPr>
            <a:r>
              <a:rPr sz="2400" b="1" spc="-114" dirty="0">
                <a:latin typeface="Trebuchet MS"/>
                <a:cs typeface="Trebuchet MS"/>
              </a:rPr>
              <a:t>Audit</a:t>
            </a:r>
            <a:endParaRPr sz="2400">
              <a:latin typeface="Trebuchet MS"/>
              <a:cs typeface="Trebuchet MS"/>
            </a:endParaRPr>
          </a:p>
          <a:p>
            <a:pPr marL="241300" marR="5080" indent="-228600">
              <a:lnSpc>
                <a:spcPct val="91500"/>
              </a:lnSpc>
              <a:spcBef>
                <a:spcPts val="450"/>
              </a:spcBef>
              <a:buChar char="•"/>
              <a:tabLst>
                <a:tab pos="241300" algn="l"/>
              </a:tabLst>
            </a:pPr>
            <a:r>
              <a:rPr sz="2400" spc="-150" dirty="0">
                <a:latin typeface="Arial"/>
                <a:cs typeface="Arial"/>
              </a:rPr>
              <a:t>Review </a:t>
            </a:r>
            <a:r>
              <a:rPr sz="2400" spc="-5" dirty="0">
                <a:latin typeface="Arial"/>
                <a:cs typeface="Arial"/>
              </a:rPr>
              <a:t>of </a:t>
            </a:r>
            <a:r>
              <a:rPr sz="2400" spc="-110" dirty="0">
                <a:latin typeface="Arial"/>
                <a:cs typeface="Arial"/>
              </a:rPr>
              <a:t>stock </a:t>
            </a:r>
            <a:r>
              <a:rPr sz="2400" spc="-40" dirty="0">
                <a:latin typeface="Arial"/>
                <a:cs typeface="Arial"/>
              </a:rPr>
              <a:t>audit </a:t>
            </a:r>
            <a:r>
              <a:rPr sz="2400" spc="-55" dirty="0">
                <a:latin typeface="Arial"/>
                <a:cs typeface="Arial"/>
              </a:rPr>
              <a:t>reports </a:t>
            </a:r>
            <a:r>
              <a:rPr sz="2400" spc="20" dirty="0">
                <a:latin typeface="Arial"/>
                <a:cs typeface="Arial"/>
              </a:rPr>
              <a:t>to </a:t>
            </a:r>
            <a:r>
              <a:rPr sz="2400" spc="-25" dirty="0">
                <a:latin typeface="Arial"/>
                <a:cs typeface="Arial"/>
              </a:rPr>
              <a:t>identify </a:t>
            </a:r>
            <a:r>
              <a:rPr sz="2400" spc="-140" dirty="0">
                <a:latin typeface="Arial"/>
                <a:cs typeface="Arial"/>
              </a:rPr>
              <a:t>any </a:t>
            </a:r>
            <a:r>
              <a:rPr sz="2400" spc="-155" dirty="0">
                <a:latin typeface="Arial"/>
                <a:cs typeface="Arial"/>
              </a:rPr>
              <a:t>lapses  </a:t>
            </a:r>
            <a:r>
              <a:rPr sz="2400" spc="-70" dirty="0">
                <a:latin typeface="Arial"/>
                <a:cs typeface="Arial"/>
              </a:rPr>
              <a:t>which</a:t>
            </a:r>
            <a:r>
              <a:rPr sz="2400" spc="-125" dirty="0">
                <a:latin typeface="Arial"/>
                <a:cs typeface="Arial"/>
              </a:rPr>
              <a:t> </a:t>
            </a:r>
            <a:r>
              <a:rPr sz="2400" spc="-65" dirty="0">
                <a:latin typeface="Arial"/>
                <a:cs typeface="Arial"/>
              </a:rPr>
              <a:t>impact</a:t>
            </a:r>
            <a:r>
              <a:rPr sz="2400" spc="-140" dirty="0">
                <a:latin typeface="Arial"/>
                <a:cs typeface="Arial"/>
              </a:rPr>
              <a:t> </a:t>
            </a:r>
            <a:r>
              <a:rPr sz="2400" spc="-30" dirty="0">
                <a:latin typeface="Arial"/>
                <a:cs typeface="Arial"/>
              </a:rPr>
              <a:t>the</a:t>
            </a:r>
            <a:r>
              <a:rPr sz="2400" spc="-120" dirty="0">
                <a:latin typeface="Arial"/>
                <a:cs typeface="Arial"/>
              </a:rPr>
              <a:t> </a:t>
            </a:r>
            <a:r>
              <a:rPr sz="2400" spc="-40" dirty="0">
                <a:latin typeface="Arial"/>
                <a:cs typeface="Arial"/>
              </a:rPr>
              <a:t>credit</a:t>
            </a:r>
            <a:r>
              <a:rPr sz="2400" spc="-135" dirty="0">
                <a:latin typeface="Arial"/>
                <a:cs typeface="Arial"/>
              </a:rPr>
              <a:t> </a:t>
            </a:r>
            <a:r>
              <a:rPr sz="2400" spc="-80" dirty="0">
                <a:latin typeface="Arial"/>
                <a:cs typeface="Arial"/>
              </a:rPr>
              <a:t>worthiness</a:t>
            </a:r>
            <a:r>
              <a:rPr sz="2400" spc="-125" dirty="0">
                <a:latin typeface="Arial"/>
                <a:cs typeface="Arial"/>
              </a:rPr>
              <a:t> </a:t>
            </a:r>
            <a:r>
              <a:rPr sz="2400" spc="-70" dirty="0">
                <a:latin typeface="Arial"/>
                <a:cs typeface="Arial"/>
              </a:rPr>
              <a:t>,</a:t>
            </a:r>
            <a:r>
              <a:rPr sz="2400" spc="-125" dirty="0">
                <a:latin typeface="Arial"/>
                <a:cs typeface="Arial"/>
              </a:rPr>
              <a:t> </a:t>
            </a:r>
            <a:r>
              <a:rPr sz="2400" spc="-15" dirty="0">
                <a:latin typeface="Arial"/>
                <a:cs typeface="Arial"/>
              </a:rPr>
              <a:t>liquidity</a:t>
            </a:r>
            <a:r>
              <a:rPr sz="2400" spc="-114" dirty="0">
                <a:latin typeface="Arial"/>
                <a:cs typeface="Arial"/>
              </a:rPr>
              <a:t> </a:t>
            </a:r>
            <a:r>
              <a:rPr sz="2400" spc="-10" dirty="0">
                <a:latin typeface="Arial"/>
                <a:cs typeface="Arial"/>
              </a:rPr>
              <a:t>of</a:t>
            </a:r>
            <a:r>
              <a:rPr sz="2400" spc="-130" dirty="0">
                <a:latin typeface="Arial"/>
                <a:cs typeface="Arial"/>
              </a:rPr>
              <a:t> </a:t>
            </a:r>
            <a:r>
              <a:rPr sz="2400" spc="-30" dirty="0">
                <a:latin typeface="Arial"/>
                <a:cs typeface="Arial"/>
              </a:rPr>
              <a:t>the  </a:t>
            </a:r>
            <a:r>
              <a:rPr sz="2400" spc="-45" dirty="0">
                <a:latin typeface="Arial"/>
                <a:cs typeface="Arial"/>
              </a:rPr>
              <a:t>borrower </a:t>
            </a:r>
            <a:r>
              <a:rPr sz="2400" spc="-70" dirty="0">
                <a:latin typeface="Arial"/>
                <a:cs typeface="Arial"/>
              </a:rPr>
              <a:t>which </a:t>
            </a:r>
            <a:r>
              <a:rPr sz="2400" spc="-85" dirty="0">
                <a:latin typeface="Arial"/>
                <a:cs typeface="Arial"/>
              </a:rPr>
              <a:t>could </a:t>
            </a:r>
            <a:r>
              <a:rPr sz="2400" spc="-45" dirty="0">
                <a:latin typeface="Arial"/>
                <a:cs typeface="Arial"/>
              </a:rPr>
              <a:t>impair </a:t>
            </a:r>
            <a:r>
              <a:rPr sz="2400" spc="-30" dirty="0">
                <a:latin typeface="Arial"/>
                <a:cs typeface="Arial"/>
              </a:rPr>
              <a:t>the</a:t>
            </a:r>
            <a:r>
              <a:rPr sz="2400" spc="-400" dirty="0">
                <a:latin typeface="Arial"/>
                <a:cs typeface="Arial"/>
              </a:rPr>
              <a:t> </a:t>
            </a:r>
            <a:r>
              <a:rPr sz="2400" spc="-160" dirty="0">
                <a:latin typeface="Arial"/>
                <a:cs typeface="Arial"/>
              </a:rPr>
              <a:t>advances</a:t>
            </a:r>
            <a:endParaRPr sz="2400">
              <a:latin typeface="Arial"/>
              <a:cs typeface="Arial"/>
            </a:endParaRPr>
          </a:p>
        </p:txBody>
      </p:sp>
      <p:sp>
        <p:nvSpPr>
          <p:cNvPr id="6" name="object 6"/>
          <p:cNvSpPr/>
          <p:nvPr/>
        </p:nvSpPr>
        <p:spPr>
          <a:xfrm>
            <a:off x="713231" y="1124711"/>
            <a:ext cx="2635250" cy="1454150"/>
          </a:xfrm>
          <a:custGeom>
            <a:avLst/>
            <a:gdLst/>
            <a:ahLst/>
            <a:cxnLst/>
            <a:rect l="l" t="t" r="r" b="b"/>
            <a:pathLst>
              <a:path w="2635250" h="1454150">
                <a:moveTo>
                  <a:pt x="2392680" y="0"/>
                </a:moveTo>
                <a:lnTo>
                  <a:pt x="242315" y="0"/>
                </a:lnTo>
                <a:lnTo>
                  <a:pt x="193483" y="4921"/>
                </a:lnTo>
                <a:lnTo>
                  <a:pt x="147998" y="19038"/>
                </a:lnTo>
                <a:lnTo>
                  <a:pt x="106838" y="41375"/>
                </a:lnTo>
                <a:lnTo>
                  <a:pt x="70975" y="70961"/>
                </a:lnTo>
                <a:lnTo>
                  <a:pt x="41385" y="106821"/>
                </a:lnTo>
                <a:lnTo>
                  <a:pt x="19043" y="147982"/>
                </a:lnTo>
                <a:lnTo>
                  <a:pt x="4923" y="193472"/>
                </a:lnTo>
                <a:lnTo>
                  <a:pt x="0" y="242315"/>
                </a:lnTo>
                <a:lnTo>
                  <a:pt x="0" y="1211579"/>
                </a:lnTo>
                <a:lnTo>
                  <a:pt x="4923" y="1260423"/>
                </a:lnTo>
                <a:lnTo>
                  <a:pt x="19043" y="1305913"/>
                </a:lnTo>
                <a:lnTo>
                  <a:pt x="41385" y="1347074"/>
                </a:lnTo>
                <a:lnTo>
                  <a:pt x="70975" y="1382934"/>
                </a:lnTo>
                <a:lnTo>
                  <a:pt x="106838" y="1412520"/>
                </a:lnTo>
                <a:lnTo>
                  <a:pt x="147998" y="1434857"/>
                </a:lnTo>
                <a:lnTo>
                  <a:pt x="193483" y="1448974"/>
                </a:lnTo>
                <a:lnTo>
                  <a:pt x="242315" y="1453896"/>
                </a:lnTo>
                <a:lnTo>
                  <a:pt x="2392680" y="1453896"/>
                </a:lnTo>
                <a:lnTo>
                  <a:pt x="2441523" y="1448974"/>
                </a:lnTo>
                <a:lnTo>
                  <a:pt x="2487013" y="1434857"/>
                </a:lnTo>
                <a:lnTo>
                  <a:pt x="2528174" y="1412520"/>
                </a:lnTo>
                <a:lnTo>
                  <a:pt x="2564034" y="1382934"/>
                </a:lnTo>
                <a:lnTo>
                  <a:pt x="2593620" y="1347074"/>
                </a:lnTo>
                <a:lnTo>
                  <a:pt x="2615957" y="1305913"/>
                </a:lnTo>
                <a:lnTo>
                  <a:pt x="2630074" y="1260423"/>
                </a:lnTo>
                <a:lnTo>
                  <a:pt x="2634996" y="1211579"/>
                </a:lnTo>
                <a:lnTo>
                  <a:pt x="2634996" y="242315"/>
                </a:lnTo>
                <a:lnTo>
                  <a:pt x="2630074" y="193472"/>
                </a:lnTo>
                <a:lnTo>
                  <a:pt x="2615957" y="147982"/>
                </a:lnTo>
                <a:lnTo>
                  <a:pt x="2593620" y="106821"/>
                </a:lnTo>
                <a:lnTo>
                  <a:pt x="2564034" y="70961"/>
                </a:lnTo>
                <a:lnTo>
                  <a:pt x="2528174" y="41375"/>
                </a:lnTo>
                <a:lnTo>
                  <a:pt x="2487013" y="19038"/>
                </a:lnTo>
                <a:lnTo>
                  <a:pt x="2441523" y="4921"/>
                </a:lnTo>
                <a:lnTo>
                  <a:pt x="2392680" y="0"/>
                </a:lnTo>
                <a:close/>
              </a:path>
            </a:pathLst>
          </a:custGeom>
          <a:solidFill>
            <a:srgbClr val="FFC000"/>
          </a:solidFill>
        </p:spPr>
        <p:txBody>
          <a:bodyPr wrap="square" lIns="0" tIns="0" rIns="0" bIns="0" rtlCol="0"/>
          <a:lstStyle/>
          <a:p>
            <a:endParaRPr/>
          </a:p>
        </p:txBody>
      </p:sp>
      <p:sp>
        <p:nvSpPr>
          <p:cNvPr id="7" name="object 7"/>
          <p:cNvSpPr/>
          <p:nvPr/>
        </p:nvSpPr>
        <p:spPr>
          <a:xfrm>
            <a:off x="713231" y="1124711"/>
            <a:ext cx="2635250" cy="1454150"/>
          </a:xfrm>
          <a:custGeom>
            <a:avLst/>
            <a:gdLst/>
            <a:ahLst/>
            <a:cxnLst/>
            <a:rect l="l" t="t" r="r" b="b"/>
            <a:pathLst>
              <a:path w="2635250" h="1454150">
                <a:moveTo>
                  <a:pt x="0" y="242315"/>
                </a:moveTo>
                <a:lnTo>
                  <a:pt x="4923" y="193472"/>
                </a:lnTo>
                <a:lnTo>
                  <a:pt x="19043" y="147982"/>
                </a:lnTo>
                <a:lnTo>
                  <a:pt x="41385" y="106821"/>
                </a:lnTo>
                <a:lnTo>
                  <a:pt x="70975" y="70961"/>
                </a:lnTo>
                <a:lnTo>
                  <a:pt x="106838" y="41375"/>
                </a:lnTo>
                <a:lnTo>
                  <a:pt x="147998" y="19038"/>
                </a:lnTo>
                <a:lnTo>
                  <a:pt x="193483" y="4921"/>
                </a:lnTo>
                <a:lnTo>
                  <a:pt x="242315" y="0"/>
                </a:lnTo>
                <a:lnTo>
                  <a:pt x="2392680" y="0"/>
                </a:lnTo>
                <a:lnTo>
                  <a:pt x="2441523" y="4921"/>
                </a:lnTo>
                <a:lnTo>
                  <a:pt x="2487013" y="19038"/>
                </a:lnTo>
                <a:lnTo>
                  <a:pt x="2528174" y="41375"/>
                </a:lnTo>
                <a:lnTo>
                  <a:pt x="2564034" y="70961"/>
                </a:lnTo>
                <a:lnTo>
                  <a:pt x="2593620" y="106821"/>
                </a:lnTo>
                <a:lnTo>
                  <a:pt x="2615957" y="147982"/>
                </a:lnTo>
                <a:lnTo>
                  <a:pt x="2630074" y="193472"/>
                </a:lnTo>
                <a:lnTo>
                  <a:pt x="2634996" y="242315"/>
                </a:lnTo>
                <a:lnTo>
                  <a:pt x="2634996" y="1211579"/>
                </a:lnTo>
                <a:lnTo>
                  <a:pt x="2630074" y="1260423"/>
                </a:lnTo>
                <a:lnTo>
                  <a:pt x="2615957" y="1305913"/>
                </a:lnTo>
                <a:lnTo>
                  <a:pt x="2593620" y="1347074"/>
                </a:lnTo>
                <a:lnTo>
                  <a:pt x="2564034" y="1382934"/>
                </a:lnTo>
                <a:lnTo>
                  <a:pt x="2528174" y="1412520"/>
                </a:lnTo>
                <a:lnTo>
                  <a:pt x="2487013" y="1434857"/>
                </a:lnTo>
                <a:lnTo>
                  <a:pt x="2441523" y="1448974"/>
                </a:lnTo>
                <a:lnTo>
                  <a:pt x="2392680" y="1453896"/>
                </a:lnTo>
                <a:lnTo>
                  <a:pt x="242315" y="1453896"/>
                </a:lnTo>
                <a:lnTo>
                  <a:pt x="193483" y="1448974"/>
                </a:lnTo>
                <a:lnTo>
                  <a:pt x="147998" y="1434857"/>
                </a:lnTo>
                <a:lnTo>
                  <a:pt x="106838" y="1412520"/>
                </a:lnTo>
                <a:lnTo>
                  <a:pt x="70975" y="1382934"/>
                </a:lnTo>
                <a:lnTo>
                  <a:pt x="41385" y="1347074"/>
                </a:lnTo>
                <a:lnTo>
                  <a:pt x="19043" y="1305913"/>
                </a:lnTo>
                <a:lnTo>
                  <a:pt x="4923" y="1260423"/>
                </a:lnTo>
                <a:lnTo>
                  <a:pt x="0" y="1211579"/>
                </a:lnTo>
                <a:lnTo>
                  <a:pt x="0" y="242315"/>
                </a:lnTo>
                <a:close/>
              </a:path>
            </a:pathLst>
          </a:custGeom>
          <a:ln w="12192">
            <a:solidFill>
              <a:srgbClr val="FFFFFF"/>
            </a:solidFill>
          </a:ln>
        </p:spPr>
        <p:txBody>
          <a:bodyPr wrap="square" lIns="0" tIns="0" rIns="0" bIns="0" rtlCol="0"/>
          <a:lstStyle/>
          <a:p>
            <a:endParaRPr/>
          </a:p>
        </p:txBody>
      </p:sp>
      <p:sp>
        <p:nvSpPr>
          <p:cNvPr id="8" name="object 8"/>
          <p:cNvSpPr txBox="1"/>
          <p:nvPr/>
        </p:nvSpPr>
        <p:spPr>
          <a:xfrm>
            <a:off x="1331467" y="1452753"/>
            <a:ext cx="1399540" cy="726440"/>
          </a:xfrm>
          <a:prstGeom prst="rect">
            <a:avLst/>
          </a:prstGeom>
        </p:spPr>
        <p:txBody>
          <a:bodyPr vert="horz" wrap="square" lIns="0" tIns="48895" rIns="0" bIns="0" rtlCol="0">
            <a:spAutoFit/>
          </a:bodyPr>
          <a:lstStyle/>
          <a:p>
            <a:pPr marL="248285" marR="5080" indent="-236220">
              <a:lnSpc>
                <a:spcPts val="2640"/>
              </a:lnSpc>
              <a:spcBef>
                <a:spcPts val="385"/>
              </a:spcBef>
            </a:pPr>
            <a:r>
              <a:rPr sz="2400" spc="-155" dirty="0">
                <a:solidFill>
                  <a:srgbClr val="FFFFFF"/>
                </a:solidFill>
                <a:latin typeface="Arial"/>
                <a:cs typeface="Arial"/>
              </a:rPr>
              <a:t>Stock</a:t>
            </a:r>
            <a:r>
              <a:rPr sz="2400" spc="-195" dirty="0">
                <a:solidFill>
                  <a:srgbClr val="FFFFFF"/>
                </a:solidFill>
                <a:latin typeface="Arial"/>
                <a:cs typeface="Arial"/>
              </a:rPr>
              <a:t> </a:t>
            </a:r>
            <a:r>
              <a:rPr sz="2400" spc="-40" dirty="0">
                <a:solidFill>
                  <a:srgbClr val="FFFFFF"/>
                </a:solidFill>
                <a:latin typeface="Arial"/>
                <a:cs typeface="Arial"/>
              </a:rPr>
              <a:t>audit  </a:t>
            </a:r>
            <a:r>
              <a:rPr sz="2400" spc="-55" dirty="0">
                <a:solidFill>
                  <a:srgbClr val="FFFFFF"/>
                </a:solidFill>
                <a:latin typeface="Arial"/>
                <a:cs typeface="Arial"/>
              </a:rPr>
              <a:t>reports</a:t>
            </a:r>
            <a:endParaRPr sz="2400">
              <a:latin typeface="Arial"/>
              <a:cs typeface="Arial"/>
            </a:endParaRPr>
          </a:p>
        </p:txBody>
      </p:sp>
      <p:sp>
        <p:nvSpPr>
          <p:cNvPr id="9" name="object 9"/>
          <p:cNvSpPr/>
          <p:nvPr/>
        </p:nvSpPr>
        <p:spPr>
          <a:xfrm>
            <a:off x="0" y="0"/>
            <a:ext cx="12189460" cy="762000"/>
          </a:xfrm>
          <a:custGeom>
            <a:avLst/>
            <a:gdLst/>
            <a:ahLst/>
            <a:cxnLst/>
            <a:rect l="l" t="t" r="r" b="b"/>
            <a:pathLst>
              <a:path w="12189460" h="762000">
                <a:moveTo>
                  <a:pt x="0" y="762000"/>
                </a:moveTo>
                <a:lnTo>
                  <a:pt x="12188952" y="762000"/>
                </a:lnTo>
                <a:lnTo>
                  <a:pt x="12188952" y="0"/>
                </a:lnTo>
                <a:lnTo>
                  <a:pt x="0" y="0"/>
                </a:lnTo>
                <a:lnTo>
                  <a:pt x="0" y="762000"/>
                </a:lnTo>
                <a:close/>
              </a:path>
            </a:pathLst>
          </a:custGeom>
          <a:solidFill>
            <a:srgbClr val="404040"/>
          </a:solidFill>
        </p:spPr>
        <p:txBody>
          <a:bodyPr wrap="square" lIns="0" tIns="0" rIns="0" bIns="0" rtlCol="0"/>
          <a:lstStyle/>
          <a:p>
            <a:endParaRPr/>
          </a:p>
        </p:txBody>
      </p:sp>
      <p:sp>
        <p:nvSpPr>
          <p:cNvPr id="10" name="object 10"/>
          <p:cNvSpPr txBox="1">
            <a:spLocks noGrp="1"/>
          </p:cNvSpPr>
          <p:nvPr>
            <p:ph type="title"/>
          </p:nvPr>
        </p:nvSpPr>
        <p:spPr>
          <a:xfrm>
            <a:off x="4414264" y="711"/>
            <a:ext cx="5034535" cy="627736"/>
          </a:xfrm>
          <a:prstGeom prst="rect">
            <a:avLst/>
          </a:prstGeom>
        </p:spPr>
        <p:txBody>
          <a:bodyPr vert="horz" wrap="square" lIns="0" tIns="12065" rIns="0" bIns="0" rtlCol="0">
            <a:spAutoFit/>
          </a:bodyPr>
          <a:lstStyle/>
          <a:p>
            <a:pPr marL="12700">
              <a:lnSpc>
                <a:spcPct val="100000"/>
              </a:lnSpc>
              <a:spcBef>
                <a:spcPts val="95"/>
              </a:spcBef>
            </a:pPr>
            <a:r>
              <a:rPr spc="-180" dirty="0"/>
              <a:t>Security</a:t>
            </a:r>
            <a:r>
              <a:rPr spc="-265" dirty="0"/>
              <a:t> </a:t>
            </a:r>
            <a:r>
              <a:rPr spc="-220" dirty="0" smtClean="0"/>
              <a:t>Related</a:t>
            </a:r>
            <a:r>
              <a:rPr lang="en-IN" spc="-220" dirty="0" smtClean="0"/>
              <a:t> 3/ 5 </a:t>
            </a:r>
            <a:endParaRPr spc="-220" dirty="0"/>
          </a:p>
        </p:txBody>
      </p:sp>
      <p:sp>
        <p:nvSpPr>
          <p:cNvPr id="11" name="object 11"/>
          <p:cNvSpPr/>
          <p:nvPr/>
        </p:nvSpPr>
        <p:spPr>
          <a:xfrm>
            <a:off x="417576" y="3363467"/>
            <a:ext cx="2691384" cy="1793747"/>
          </a:xfrm>
          <a:prstGeom prst="rect">
            <a:avLst/>
          </a:prstGeom>
          <a:blipFill>
            <a:blip r:embed="rId2" cstate="print"/>
            <a:stretch>
              <a:fillRect/>
            </a:stretch>
          </a:blipFill>
        </p:spPr>
        <p:txBody>
          <a:bodyPr wrap="square" lIns="0" tIns="0" rIns="0" bIns="0" rtlCol="0"/>
          <a:lstStyle/>
          <a:p>
            <a:endParaRPr/>
          </a:p>
        </p:txBody>
      </p:sp>
      <p:sp>
        <p:nvSpPr>
          <p:cNvPr id="12" name="Date Placeholder 11"/>
          <p:cNvSpPr>
            <a:spLocks noGrp="1"/>
          </p:cNvSpPr>
          <p:nvPr>
            <p:ph type="dt" sz="half" idx="6"/>
          </p:nvPr>
        </p:nvSpPr>
        <p:spPr/>
        <p:txBody>
          <a:bodyPr/>
          <a:lstStyle/>
          <a:p>
            <a:r>
              <a:rPr lang="en-US" smtClean="0"/>
              <a:t>01/04/2018 DOON</a:t>
            </a:r>
            <a:endParaRPr lang="en-US"/>
          </a:p>
        </p:txBody>
      </p:sp>
      <p:sp>
        <p:nvSpPr>
          <p:cNvPr id="13" name="Footer Placeholder 12"/>
          <p:cNvSpPr>
            <a:spLocks noGrp="1"/>
          </p:cNvSpPr>
          <p:nvPr>
            <p:ph type="ftr" sz="quarter" idx="5"/>
          </p:nvPr>
        </p:nvSpPr>
        <p:spPr/>
        <p:txBody>
          <a:bodyPr/>
          <a:lstStyle/>
          <a:p>
            <a:r>
              <a:rPr lang="en-IN" smtClean="0"/>
              <a:t>CA Amresh Overview of Bank Audits 18</a:t>
            </a:r>
            <a:endParaRPr lang="en-IN"/>
          </a:p>
        </p:txBody>
      </p:sp>
      <p:sp>
        <p:nvSpPr>
          <p:cNvPr id="14" name="Slide Number Placeholder 13"/>
          <p:cNvSpPr>
            <a:spLocks noGrp="1"/>
          </p:cNvSpPr>
          <p:nvPr>
            <p:ph type="sldNum" sz="quarter" idx="7"/>
          </p:nvPr>
        </p:nvSpPr>
        <p:spPr/>
        <p:txBody>
          <a:bodyPr/>
          <a:lstStyle/>
          <a:p>
            <a:fld id="{B6F15528-21DE-4FAA-801E-634DDDAF4B2B}" type="slidenum">
              <a:rPr lang="en-IN" smtClean="0"/>
              <a:pPr/>
              <a:t>57</a:t>
            </a:fld>
            <a:endParaRPr lang="en-IN"/>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447288" y="1126236"/>
            <a:ext cx="7687309" cy="4950460"/>
          </a:xfrm>
          <a:custGeom>
            <a:avLst/>
            <a:gdLst/>
            <a:ahLst/>
            <a:cxnLst/>
            <a:rect l="l" t="t" r="r" b="b"/>
            <a:pathLst>
              <a:path w="7687309" h="4950460">
                <a:moveTo>
                  <a:pt x="6862063" y="0"/>
                </a:moveTo>
                <a:lnTo>
                  <a:pt x="0" y="0"/>
                </a:lnTo>
                <a:lnTo>
                  <a:pt x="0" y="4949952"/>
                </a:lnTo>
                <a:lnTo>
                  <a:pt x="6862063" y="4949952"/>
                </a:lnTo>
                <a:lnTo>
                  <a:pt x="6910543" y="4948551"/>
                </a:lnTo>
                <a:lnTo>
                  <a:pt x="6958283" y="4944401"/>
                </a:lnTo>
                <a:lnTo>
                  <a:pt x="7005209" y="4937579"/>
                </a:lnTo>
                <a:lnTo>
                  <a:pt x="7051241" y="4928163"/>
                </a:lnTo>
                <a:lnTo>
                  <a:pt x="7096303" y="4916229"/>
                </a:lnTo>
                <a:lnTo>
                  <a:pt x="7140317" y="4901855"/>
                </a:lnTo>
                <a:lnTo>
                  <a:pt x="7183207" y="4885119"/>
                </a:lnTo>
                <a:lnTo>
                  <a:pt x="7224894" y="4866097"/>
                </a:lnTo>
                <a:lnTo>
                  <a:pt x="7265302" y="4844868"/>
                </a:lnTo>
                <a:lnTo>
                  <a:pt x="7304352" y="4821509"/>
                </a:lnTo>
                <a:lnTo>
                  <a:pt x="7341968" y="4796096"/>
                </a:lnTo>
                <a:lnTo>
                  <a:pt x="7378073" y="4768708"/>
                </a:lnTo>
                <a:lnTo>
                  <a:pt x="7412589" y="4739422"/>
                </a:lnTo>
                <a:lnTo>
                  <a:pt x="7445438" y="4708315"/>
                </a:lnTo>
                <a:lnTo>
                  <a:pt x="7476544" y="4675464"/>
                </a:lnTo>
                <a:lnTo>
                  <a:pt x="7505828" y="4640948"/>
                </a:lnTo>
                <a:lnTo>
                  <a:pt x="7533215" y="4604842"/>
                </a:lnTo>
                <a:lnTo>
                  <a:pt x="7558625" y="4567226"/>
                </a:lnTo>
                <a:lnTo>
                  <a:pt x="7581983" y="4528175"/>
                </a:lnTo>
                <a:lnTo>
                  <a:pt x="7603210" y="4487768"/>
                </a:lnTo>
                <a:lnTo>
                  <a:pt x="7622230" y="4446081"/>
                </a:lnTo>
                <a:lnTo>
                  <a:pt x="7638965" y="4403193"/>
                </a:lnTo>
                <a:lnTo>
                  <a:pt x="7653337" y="4359181"/>
                </a:lnTo>
                <a:lnTo>
                  <a:pt x="7665269" y="4314121"/>
                </a:lnTo>
                <a:lnTo>
                  <a:pt x="7674685" y="4268092"/>
                </a:lnTo>
                <a:lnTo>
                  <a:pt x="7681506" y="4221170"/>
                </a:lnTo>
                <a:lnTo>
                  <a:pt x="7685655" y="4173434"/>
                </a:lnTo>
                <a:lnTo>
                  <a:pt x="7687056" y="4124960"/>
                </a:lnTo>
                <a:lnTo>
                  <a:pt x="7687056" y="824991"/>
                </a:lnTo>
                <a:lnTo>
                  <a:pt x="7685655" y="776512"/>
                </a:lnTo>
                <a:lnTo>
                  <a:pt x="7681506" y="728772"/>
                </a:lnTo>
                <a:lnTo>
                  <a:pt x="7674685" y="681846"/>
                </a:lnTo>
                <a:lnTo>
                  <a:pt x="7665269" y="635814"/>
                </a:lnTo>
                <a:lnTo>
                  <a:pt x="7653337" y="590752"/>
                </a:lnTo>
                <a:lnTo>
                  <a:pt x="7638965" y="546738"/>
                </a:lnTo>
                <a:lnTo>
                  <a:pt x="7622230" y="503848"/>
                </a:lnTo>
                <a:lnTo>
                  <a:pt x="7603210" y="462161"/>
                </a:lnTo>
                <a:lnTo>
                  <a:pt x="7581983" y="421753"/>
                </a:lnTo>
                <a:lnTo>
                  <a:pt x="7558625" y="382703"/>
                </a:lnTo>
                <a:lnTo>
                  <a:pt x="7533215" y="345087"/>
                </a:lnTo>
                <a:lnTo>
                  <a:pt x="7505828" y="308982"/>
                </a:lnTo>
                <a:lnTo>
                  <a:pt x="7476544" y="274466"/>
                </a:lnTo>
                <a:lnTo>
                  <a:pt x="7445438" y="241617"/>
                </a:lnTo>
                <a:lnTo>
                  <a:pt x="7412589" y="210511"/>
                </a:lnTo>
                <a:lnTo>
                  <a:pt x="7378073" y="181227"/>
                </a:lnTo>
                <a:lnTo>
                  <a:pt x="7341968" y="153840"/>
                </a:lnTo>
                <a:lnTo>
                  <a:pt x="7304352" y="128430"/>
                </a:lnTo>
                <a:lnTo>
                  <a:pt x="7265302" y="105072"/>
                </a:lnTo>
                <a:lnTo>
                  <a:pt x="7224894" y="83845"/>
                </a:lnTo>
                <a:lnTo>
                  <a:pt x="7183207" y="64825"/>
                </a:lnTo>
                <a:lnTo>
                  <a:pt x="7140317" y="48090"/>
                </a:lnTo>
                <a:lnTo>
                  <a:pt x="7096303" y="33718"/>
                </a:lnTo>
                <a:lnTo>
                  <a:pt x="7051241" y="21786"/>
                </a:lnTo>
                <a:lnTo>
                  <a:pt x="7005209" y="12370"/>
                </a:lnTo>
                <a:lnTo>
                  <a:pt x="6958283" y="5549"/>
                </a:lnTo>
                <a:lnTo>
                  <a:pt x="6910543" y="1400"/>
                </a:lnTo>
                <a:lnTo>
                  <a:pt x="6862063" y="0"/>
                </a:lnTo>
                <a:close/>
              </a:path>
            </a:pathLst>
          </a:custGeom>
          <a:solidFill>
            <a:srgbClr val="F8D6CD">
              <a:alpha val="90194"/>
            </a:srgbClr>
          </a:solidFill>
        </p:spPr>
        <p:txBody>
          <a:bodyPr wrap="square" lIns="0" tIns="0" rIns="0" bIns="0" rtlCol="0"/>
          <a:lstStyle/>
          <a:p>
            <a:endParaRPr/>
          </a:p>
        </p:txBody>
      </p:sp>
      <p:sp>
        <p:nvSpPr>
          <p:cNvPr id="3" name="object 3"/>
          <p:cNvSpPr/>
          <p:nvPr/>
        </p:nvSpPr>
        <p:spPr>
          <a:xfrm>
            <a:off x="3447288" y="1126236"/>
            <a:ext cx="7687309" cy="4950460"/>
          </a:xfrm>
          <a:custGeom>
            <a:avLst/>
            <a:gdLst/>
            <a:ahLst/>
            <a:cxnLst/>
            <a:rect l="l" t="t" r="r" b="b"/>
            <a:pathLst>
              <a:path w="7687309" h="4950460">
                <a:moveTo>
                  <a:pt x="7687056" y="824991"/>
                </a:moveTo>
                <a:lnTo>
                  <a:pt x="7687056" y="4124960"/>
                </a:lnTo>
                <a:lnTo>
                  <a:pt x="7685655" y="4173434"/>
                </a:lnTo>
                <a:lnTo>
                  <a:pt x="7681506" y="4221170"/>
                </a:lnTo>
                <a:lnTo>
                  <a:pt x="7674685" y="4268092"/>
                </a:lnTo>
                <a:lnTo>
                  <a:pt x="7665269" y="4314121"/>
                </a:lnTo>
                <a:lnTo>
                  <a:pt x="7653337" y="4359181"/>
                </a:lnTo>
                <a:lnTo>
                  <a:pt x="7638965" y="4403193"/>
                </a:lnTo>
                <a:lnTo>
                  <a:pt x="7622230" y="4446081"/>
                </a:lnTo>
                <a:lnTo>
                  <a:pt x="7603210" y="4487768"/>
                </a:lnTo>
                <a:lnTo>
                  <a:pt x="7581983" y="4528175"/>
                </a:lnTo>
                <a:lnTo>
                  <a:pt x="7558625" y="4567226"/>
                </a:lnTo>
                <a:lnTo>
                  <a:pt x="7533215" y="4604842"/>
                </a:lnTo>
                <a:lnTo>
                  <a:pt x="7505828" y="4640948"/>
                </a:lnTo>
                <a:lnTo>
                  <a:pt x="7476544" y="4675464"/>
                </a:lnTo>
                <a:lnTo>
                  <a:pt x="7445438" y="4708315"/>
                </a:lnTo>
                <a:lnTo>
                  <a:pt x="7412589" y="4739422"/>
                </a:lnTo>
                <a:lnTo>
                  <a:pt x="7378073" y="4768708"/>
                </a:lnTo>
                <a:lnTo>
                  <a:pt x="7341968" y="4796096"/>
                </a:lnTo>
                <a:lnTo>
                  <a:pt x="7304352" y="4821509"/>
                </a:lnTo>
                <a:lnTo>
                  <a:pt x="7265302" y="4844868"/>
                </a:lnTo>
                <a:lnTo>
                  <a:pt x="7224894" y="4866097"/>
                </a:lnTo>
                <a:lnTo>
                  <a:pt x="7183207" y="4885119"/>
                </a:lnTo>
                <a:lnTo>
                  <a:pt x="7140317" y="4901855"/>
                </a:lnTo>
                <a:lnTo>
                  <a:pt x="7096303" y="4916229"/>
                </a:lnTo>
                <a:lnTo>
                  <a:pt x="7051241" y="4928163"/>
                </a:lnTo>
                <a:lnTo>
                  <a:pt x="7005209" y="4937579"/>
                </a:lnTo>
                <a:lnTo>
                  <a:pt x="6958283" y="4944401"/>
                </a:lnTo>
                <a:lnTo>
                  <a:pt x="6910543" y="4948551"/>
                </a:lnTo>
                <a:lnTo>
                  <a:pt x="6862063" y="4949952"/>
                </a:lnTo>
                <a:lnTo>
                  <a:pt x="0" y="4949952"/>
                </a:lnTo>
                <a:lnTo>
                  <a:pt x="0" y="0"/>
                </a:lnTo>
                <a:lnTo>
                  <a:pt x="6862063" y="0"/>
                </a:lnTo>
                <a:lnTo>
                  <a:pt x="6910543" y="1400"/>
                </a:lnTo>
                <a:lnTo>
                  <a:pt x="6958283" y="5549"/>
                </a:lnTo>
                <a:lnTo>
                  <a:pt x="7005209" y="12370"/>
                </a:lnTo>
                <a:lnTo>
                  <a:pt x="7051241" y="21786"/>
                </a:lnTo>
                <a:lnTo>
                  <a:pt x="7096303" y="33718"/>
                </a:lnTo>
                <a:lnTo>
                  <a:pt x="7140317" y="48090"/>
                </a:lnTo>
                <a:lnTo>
                  <a:pt x="7183207" y="64825"/>
                </a:lnTo>
                <a:lnTo>
                  <a:pt x="7224894" y="83845"/>
                </a:lnTo>
                <a:lnTo>
                  <a:pt x="7265302" y="105072"/>
                </a:lnTo>
                <a:lnTo>
                  <a:pt x="7304352" y="128430"/>
                </a:lnTo>
                <a:lnTo>
                  <a:pt x="7341968" y="153840"/>
                </a:lnTo>
                <a:lnTo>
                  <a:pt x="7378073" y="181227"/>
                </a:lnTo>
                <a:lnTo>
                  <a:pt x="7412589" y="210511"/>
                </a:lnTo>
                <a:lnTo>
                  <a:pt x="7445438" y="241617"/>
                </a:lnTo>
                <a:lnTo>
                  <a:pt x="7476544" y="274466"/>
                </a:lnTo>
                <a:lnTo>
                  <a:pt x="7505828" y="308982"/>
                </a:lnTo>
                <a:lnTo>
                  <a:pt x="7533215" y="345087"/>
                </a:lnTo>
                <a:lnTo>
                  <a:pt x="7558625" y="382703"/>
                </a:lnTo>
                <a:lnTo>
                  <a:pt x="7581983" y="421753"/>
                </a:lnTo>
                <a:lnTo>
                  <a:pt x="7603210" y="462161"/>
                </a:lnTo>
                <a:lnTo>
                  <a:pt x="7622230" y="503848"/>
                </a:lnTo>
                <a:lnTo>
                  <a:pt x="7638965" y="546738"/>
                </a:lnTo>
                <a:lnTo>
                  <a:pt x="7653337" y="590752"/>
                </a:lnTo>
                <a:lnTo>
                  <a:pt x="7665269" y="635814"/>
                </a:lnTo>
                <a:lnTo>
                  <a:pt x="7674685" y="681846"/>
                </a:lnTo>
                <a:lnTo>
                  <a:pt x="7681506" y="728772"/>
                </a:lnTo>
                <a:lnTo>
                  <a:pt x="7685655" y="776512"/>
                </a:lnTo>
                <a:lnTo>
                  <a:pt x="7687056" y="824991"/>
                </a:lnTo>
                <a:close/>
              </a:path>
            </a:pathLst>
          </a:custGeom>
          <a:ln w="12192">
            <a:solidFill>
              <a:srgbClr val="F8D6CD"/>
            </a:solidFill>
          </a:ln>
        </p:spPr>
        <p:txBody>
          <a:bodyPr wrap="square" lIns="0" tIns="0" rIns="0" bIns="0" rtlCol="0"/>
          <a:lstStyle/>
          <a:p>
            <a:endParaRPr/>
          </a:p>
        </p:txBody>
      </p:sp>
      <p:sp>
        <p:nvSpPr>
          <p:cNvPr id="4" name="object 4"/>
          <p:cNvSpPr/>
          <p:nvPr/>
        </p:nvSpPr>
        <p:spPr>
          <a:xfrm>
            <a:off x="877824" y="1124711"/>
            <a:ext cx="2567940" cy="995680"/>
          </a:xfrm>
          <a:custGeom>
            <a:avLst/>
            <a:gdLst/>
            <a:ahLst/>
            <a:cxnLst/>
            <a:rect l="l" t="t" r="r" b="b"/>
            <a:pathLst>
              <a:path w="2567940" h="995680">
                <a:moveTo>
                  <a:pt x="2402078" y="0"/>
                </a:moveTo>
                <a:lnTo>
                  <a:pt x="165862" y="0"/>
                </a:lnTo>
                <a:lnTo>
                  <a:pt x="121768" y="5927"/>
                </a:lnTo>
                <a:lnTo>
                  <a:pt x="82147" y="22653"/>
                </a:lnTo>
                <a:lnTo>
                  <a:pt x="48579" y="48593"/>
                </a:lnTo>
                <a:lnTo>
                  <a:pt x="22644" y="82164"/>
                </a:lnTo>
                <a:lnTo>
                  <a:pt x="5924" y="121781"/>
                </a:lnTo>
                <a:lnTo>
                  <a:pt x="0" y="165862"/>
                </a:lnTo>
                <a:lnTo>
                  <a:pt x="0" y="829310"/>
                </a:lnTo>
                <a:lnTo>
                  <a:pt x="5924" y="873390"/>
                </a:lnTo>
                <a:lnTo>
                  <a:pt x="22644" y="913007"/>
                </a:lnTo>
                <a:lnTo>
                  <a:pt x="48579" y="946578"/>
                </a:lnTo>
                <a:lnTo>
                  <a:pt x="82147" y="972518"/>
                </a:lnTo>
                <a:lnTo>
                  <a:pt x="121768" y="989244"/>
                </a:lnTo>
                <a:lnTo>
                  <a:pt x="165862" y="995172"/>
                </a:lnTo>
                <a:lnTo>
                  <a:pt x="2402078" y="995172"/>
                </a:lnTo>
                <a:lnTo>
                  <a:pt x="2446158" y="989244"/>
                </a:lnTo>
                <a:lnTo>
                  <a:pt x="2485775" y="972518"/>
                </a:lnTo>
                <a:lnTo>
                  <a:pt x="2519346" y="946578"/>
                </a:lnTo>
                <a:lnTo>
                  <a:pt x="2545286" y="913007"/>
                </a:lnTo>
                <a:lnTo>
                  <a:pt x="2562012" y="873390"/>
                </a:lnTo>
                <a:lnTo>
                  <a:pt x="2567940" y="829310"/>
                </a:lnTo>
                <a:lnTo>
                  <a:pt x="2567940" y="165862"/>
                </a:lnTo>
                <a:lnTo>
                  <a:pt x="2562012" y="121781"/>
                </a:lnTo>
                <a:lnTo>
                  <a:pt x="2545286" y="82164"/>
                </a:lnTo>
                <a:lnTo>
                  <a:pt x="2519346" y="48593"/>
                </a:lnTo>
                <a:lnTo>
                  <a:pt x="2485775" y="22653"/>
                </a:lnTo>
                <a:lnTo>
                  <a:pt x="2446158" y="5927"/>
                </a:lnTo>
                <a:lnTo>
                  <a:pt x="2402078" y="0"/>
                </a:lnTo>
                <a:close/>
              </a:path>
            </a:pathLst>
          </a:custGeom>
          <a:solidFill>
            <a:srgbClr val="EC7C30"/>
          </a:solidFill>
        </p:spPr>
        <p:txBody>
          <a:bodyPr wrap="square" lIns="0" tIns="0" rIns="0" bIns="0" rtlCol="0"/>
          <a:lstStyle/>
          <a:p>
            <a:endParaRPr/>
          </a:p>
        </p:txBody>
      </p:sp>
      <p:sp>
        <p:nvSpPr>
          <p:cNvPr id="5" name="object 5"/>
          <p:cNvSpPr/>
          <p:nvPr/>
        </p:nvSpPr>
        <p:spPr>
          <a:xfrm>
            <a:off x="877824" y="1124711"/>
            <a:ext cx="2567940" cy="995680"/>
          </a:xfrm>
          <a:custGeom>
            <a:avLst/>
            <a:gdLst/>
            <a:ahLst/>
            <a:cxnLst/>
            <a:rect l="l" t="t" r="r" b="b"/>
            <a:pathLst>
              <a:path w="2567940" h="995680">
                <a:moveTo>
                  <a:pt x="0" y="165862"/>
                </a:moveTo>
                <a:lnTo>
                  <a:pt x="5924" y="121781"/>
                </a:lnTo>
                <a:lnTo>
                  <a:pt x="22644" y="82164"/>
                </a:lnTo>
                <a:lnTo>
                  <a:pt x="48579" y="48593"/>
                </a:lnTo>
                <a:lnTo>
                  <a:pt x="82147" y="22653"/>
                </a:lnTo>
                <a:lnTo>
                  <a:pt x="121768" y="5927"/>
                </a:lnTo>
                <a:lnTo>
                  <a:pt x="165862" y="0"/>
                </a:lnTo>
                <a:lnTo>
                  <a:pt x="2402078" y="0"/>
                </a:lnTo>
                <a:lnTo>
                  <a:pt x="2446158" y="5927"/>
                </a:lnTo>
                <a:lnTo>
                  <a:pt x="2485775" y="22653"/>
                </a:lnTo>
                <a:lnTo>
                  <a:pt x="2519346" y="48593"/>
                </a:lnTo>
                <a:lnTo>
                  <a:pt x="2545286" y="82164"/>
                </a:lnTo>
                <a:lnTo>
                  <a:pt x="2562012" y="121781"/>
                </a:lnTo>
                <a:lnTo>
                  <a:pt x="2567940" y="165862"/>
                </a:lnTo>
                <a:lnTo>
                  <a:pt x="2567940" y="829310"/>
                </a:lnTo>
                <a:lnTo>
                  <a:pt x="2562012" y="873390"/>
                </a:lnTo>
                <a:lnTo>
                  <a:pt x="2545286" y="913007"/>
                </a:lnTo>
                <a:lnTo>
                  <a:pt x="2519346" y="946578"/>
                </a:lnTo>
                <a:lnTo>
                  <a:pt x="2485775" y="972518"/>
                </a:lnTo>
                <a:lnTo>
                  <a:pt x="2446158" y="989244"/>
                </a:lnTo>
                <a:lnTo>
                  <a:pt x="2402078" y="995172"/>
                </a:lnTo>
                <a:lnTo>
                  <a:pt x="165862" y="995172"/>
                </a:lnTo>
                <a:lnTo>
                  <a:pt x="121768" y="989244"/>
                </a:lnTo>
                <a:lnTo>
                  <a:pt x="82147" y="972518"/>
                </a:lnTo>
                <a:lnTo>
                  <a:pt x="48579" y="946578"/>
                </a:lnTo>
                <a:lnTo>
                  <a:pt x="22644" y="913007"/>
                </a:lnTo>
                <a:lnTo>
                  <a:pt x="5924" y="873390"/>
                </a:lnTo>
                <a:lnTo>
                  <a:pt x="0" y="829310"/>
                </a:lnTo>
                <a:lnTo>
                  <a:pt x="0" y="165862"/>
                </a:lnTo>
                <a:close/>
              </a:path>
            </a:pathLst>
          </a:custGeom>
          <a:ln w="12192">
            <a:solidFill>
              <a:srgbClr val="FFFFFF"/>
            </a:solidFill>
          </a:ln>
        </p:spPr>
        <p:txBody>
          <a:bodyPr wrap="square" lIns="0" tIns="0" rIns="0" bIns="0" rtlCol="0"/>
          <a:lstStyle/>
          <a:p>
            <a:endParaRPr/>
          </a:p>
        </p:txBody>
      </p:sp>
      <p:sp>
        <p:nvSpPr>
          <p:cNvPr id="6" name="object 6"/>
          <p:cNvSpPr txBox="1"/>
          <p:nvPr/>
        </p:nvSpPr>
        <p:spPr>
          <a:xfrm>
            <a:off x="1481455" y="1390903"/>
            <a:ext cx="9039225" cy="3626485"/>
          </a:xfrm>
          <a:prstGeom prst="rect">
            <a:avLst/>
          </a:prstGeom>
        </p:spPr>
        <p:txBody>
          <a:bodyPr vert="horz" wrap="square" lIns="0" tIns="12700" rIns="0" bIns="0" rtlCol="0">
            <a:spAutoFit/>
          </a:bodyPr>
          <a:lstStyle/>
          <a:p>
            <a:pPr marL="12700">
              <a:lnSpc>
                <a:spcPts val="2750"/>
              </a:lnSpc>
              <a:spcBef>
                <a:spcPts val="100"/>
              </a:spcBef>
            </a:pPr>
            <a:r>
              <a:rPr sz="2400" spc="-335" dirty="0">
                <a:solidFill>
                  <a:srgbClr val="FFFFFF"/>
                </a:solidFill>
                <a:latin typeface="Arial"/>
                <a:cs typeface="Arial"/>
              </a:rPr>
              <a:t>RoC</a:t>
            </a:r>
            <a:r>
              <a:rPr sz="2400" spc="-135" dirty="0">
                <a:solidFill>
                  <a:srgbClr val="FFFFFF"/>
                </a:solidFill>
                <a:latin typeface="Arial"/>
                <a:cs typeface="Arial"/>
              </a:rPr>
              <a:t> </a:t>
            </a:r>
            <a:r>
              <a:rPr sz="2400" spc="-20" dirty="0">
                <a:solidFill>
                  <a:srgbClr val="FFFFFF"/>
                </a:solidFill>
                <a:latin typeface="Arial"/>
                <a:cs typeface="Arial"/>
              </a:rPr>
              <a:t>report</a:t>
            </a:r>
            <a:endParaRPr sz="2400" dirty="0">
              <a:latin typeface="Arial"/>
              <a:cs typeface="Arial"/>
            </a:endParaRPr>
          </a:p>
          <a:p>
            <a:pPr marL="2212975">
              <a:lnSpc>
                <a:spcPts val="2750"/>
              </a:lnSpc>
            </a:pPr>
            <a:r>
              <a:rPr sz="2400" b="1" spc="-120" dirty="0">
                <a:latin typeface="Trebuchet MS"/>
                <a:cs typeface="Trebuchet MS"/>
              </a:rPr>
              <a:t>Risk</a:t>
            </a:r>
            <a:endParaRPr sz="2400" dirty="0">
              <a:latin typeface="Trebuchet MS"/>
              <a:cs typeface="Trebuchet MS"/>
            </a:endParaRPr>
          </a:p>
          <a:p>
            <a:pPr marL="2441575" marR="5080" indent="-228600">
              <a:lnSpc>
                <a:spcPct val="91600"/>
              </a:lnSpc>
              <a:spcBef>
                <a:spcPts val="434"/>
              </a:spcBef>
            </a:pPr>
            <a:r>
              <a:rPr sz="2400" spc="-90" dirty="0">
                <a:latin typeface="Arial"/>
                <a:cs typeface="Arial"/>
              </a:rPr>
              <a:t>Difference </a:t>
            </a:r>
            <a:r>
              <a:rPr sz="2400" spc="-70" dirty="0">
                <a:latin typeface="Arial"/>
                <a:cs typeface="Arial"/>
              </a:rPr>
              <a:t>between </a:t>
            </a:r>
            <a:r>
              <a:rPr sz="2400" spc="-335" dirty="0">
                <a:latin typeface="Arial"/>
                <a:cs typeface="Arial"/>
              </a:rPr>
              <a:t>RoC </a:t>
            </a:r>
            <a:r>
              <a:rPr sz="2400" spc="-185" dirty="0">
                <a:latin typeface="Arial"/>
                <a:cs typeface="Arial"/>
              </a:rPr>
              <a:t>Search </a:t>
            </a:r>
            <a:r>
              <a:rPr sz="2400" spc="-114" dirty="0">
                <a:latin typeface="Arial"/>
                <a:cs typeface="Arial"/>
              </a:rPr>
              <a:t>and </a:t>
            </a:r>
            <a:r>
              <a:rPr sz="2400" spc="-155" dirty="0">
                <a:latin typeface="Arial"/>
                <a:cs typeface="Arial"/>
              </a:rPr>
              <a:t>charges </a:t>
            </a:r>
            <a:r>
              <a:rPr sz="2400" spc="-90" dirty="0">
                <a:latin typeface="Arial"/>
                <a:cs typeface="Arial"/>
              </a:rPr>
              <a:t>created </a:t>
            </a:r>
            <a:r>
              <a:rPr sz="2400" spc="-105" dirty="0">
                <a:latin typeface="Arial"/>
                <a:cs typeface="Arial"/>
              </a:rPr>
              <a:t>by  </a:t>
            </a:r>
            <a:r>
              <a:rPr sz="2400" spc="-45" dirty="0">
                <a:latin typeface="Arial"/>
                <a:cs typeface="Arial"/>
              </a:rPr>
              <a:t>borrower </a:t>
            </a:r>
            <a:r>
              <a:rPr sz="2400" spc="-65" dirty="0">
                <a:latin typeface="Arial"/>
                <a:cs typeface="Arial"/>
              </a:rPr>
              <a:t>. </a:t>
            </a:r>
            <a:r>
              <a:rPr sz="2400" spc="-160" dirty="0">
                <a:latin typeface="Arial"/>
                <a:cs typeface="Arial"/>
              </a:rPr>
              <a:t>This </a:t>
            </a:r>
            <a:r>
              <a:rPr sz="2400" spc="-145" dirty="0">
                <a:latin typeface="Arial"/>
                <a:cs typeface="Arial"/>
              </a:rPr>
              <a:t>may </a:t>
            </a:r>
            <a:r>
              <a:rPr sz="2400" spc="-120" dirty="0">
                <a:latin typeface="Arial"/>
                <a:cs typeface="Arial"/>
              </a:rPr>
              <a:t>mean </a:t>
            </a:r>
            <a:r>
              <a:rPr sz="2400" spc="-5" dirty="0">
                <a:latin typeface="Arial"/>
                <a:cs typeface="Arial"/>
              </a:rPr>
              <a:t>that </a:t>
            </a:r>
            <a:r>
              <a:rPr sz="2400" spc="-90" dirty="0">
                <a:latin typeface="Arial"/>
                <a:cs typeface="Arial"/>
              </a:rPr>
              <a:t>securities </a:t>
            </a:r>
            <a:r>
              <a:rPr sz="2400" spc="-145" dirty="0">
                <a:latin typeface="Arial"/>
                <a:cs typeface="Arial"/>
              </a:rPr>
              <a:t>may </a:t>
            </a:r>
            <a:r>
              <a:rPr sz="2400" spc="-114" dirty="0">
                <a:latin typeface="Arial"/>
                <a:cs typeface="Arial"/>
              </a:rPr>
              <a:t>be  </a:t>
            </a:r>
            <a:r>
              <a:rPr sz="2400" spc="-60" dirty="0">
                <a:latin typeface="Arial"/>
                <a:cs typeface="Arial"/>
              </a:rPr>
              <a:t>offered </a:t>
            </a:r>
            <a:r>
              <a:rPr sz="2400" spc="-225" dirty="0">
                <a:latin typeface="Arial"/>
                <a:cs typeface="Arial"/>
              </a:rPr>
              <a:t>as </a:t>
            </a:r>
            <a:r>
              <a:rPr sz="2400" spc="-85" dirty="0">
                <a:latin typeface="Arial"/>
                <a:cs typeface="Arial"/>
              </a:rPr>
              <a:t>collaterals </a:t>
            </a:r>
            <a:r>
              <a:rPr sz="2400" spc="5" dirty="0">
                <a:latin typeface="Arial"/>
                <a:cs typeface="Arial"/>
              </a:rPr>
              <a:t>without </a:t>
            </a:r>
            <a:r>
              <a:rPr sz="2400" spc="-30" dirty="0">
                <a:latin typeface="Arial"/>
                <a:cs typeface="Arial"/>
              </a:rPr>
              <a:t>the </a:t>
            </a:r>
            <a:r>
              <a:rPr sz="2400" spc="-100" dirty="0">
                <a:latin typeface="Arial"/>
                <a:cs typeface="Arial"/>
              </a:rPr>
              <a:t>knowledge </a:t>
            </a:r>
            <a:r>
              <a:rPr sz="2400" spc="-5" dirty="0">
                <a:latin typeface="Arial"/>
                <a:cs typeface="Arial"/>
              </a:rPr>
              <a:t>of </a:t>
            </a:r>
            <a:r>
              <a:rPr sz="2400" spc="-30" dirty="0">
                <a:latin typeface="Arial"/>
                <a:cs typeface="Arial"/>
              </a:rPr>
              <a:t>the  </a:t>
            </a:r>
            <a:r>
              <a:rPr sz="2400" spc="-90" dirty="0">
                <a:latin typeface="Arial"/>
                <a:cs typeface="Arial"/>
              </a:rPr>
              <a:t>lender(s) </a:t>
            </a:r>
            <a:r>
              <a:rPr sz="2400" spc="20" dirty="0">
                <a:latin typeface="Arial"/>
                <a:cs typeface="Arial"/>
              </a:rPr>
              <a:t>to </a:t>
            </a:r>
            <a:r>
              <a:rPr sz="2400" spc="-65" dirty="0">
                <a:latin typeface="Arial"/>
                <a:cs typeface="Arial"/>
              </a:rPr>
              <a:t>whom </a:t>
            </a:r>
            <a:r>
              <a:rPr sz="2400" spc="-155" dirty="0">
                <a:latin typeface="Arial"/>
                <a:cs typeface="Arial"/>
              </a:rPr>
              <a:t>such </a:t>
            </a:r>
            <a:r>
              <a:rPr sz="2400" spc="-85" dirty="0">
                <a:latin typeface="Arial"/>
                <a:cs typeface="Arial"/>
              </a:rPr>
              <a:t>collaterals </a:t>
            </a:r>
            <a:r>
              <a:rPr sz="2400" spc="-150" dirty="0">
                <a:latin typeface="Arial"/>
                <a:cs typeface="Arial"/>
              </a:rPr>
              <a:t>have </a:t>
            </a:r>
            <a:r>
              <a:rPr sz="2400" spc="-110" dirty="0">
                <a:latin typeface="Arial"/>
                <a:cs typeface="Arial"/>
              </a:rPr>
              <a:t>been</a:t>
            </a:r>
            <a:r>
              <a:rPr sz="2400" spc="-365" dirty="0">
                <a:latin typeface="Arial"/>
                <a:cs typeface="Arial"/>
              </a:rPr>
              <a:t> </a:t>
            </a:r>
            <a:r>
              <a:rPr sz="2400" spc="-60" dirty="0">
                <a:latin typeface="Arial"/>
                <a:cs typeface="Arial"/>
              </a:rPr>
              <a:t>offered</a:t>
            </a:r>
            <a:endParaRPr sz="2400" dirty="0">
              <a:latin typeface="Arial"/>
              <a:cs typeface="Arial"/>
            </a:endParaRPr>
          </a:p>
          <a:p>
            <a:pPr>
              <a:lnSpc>
                <a:spcPct val="100000"/>
              </a:lnSpc>
              <a:spcBef>
                <a:spcPts val="55"/>
              </a:spcBef>
            </a:pPr>
            <a:endParaRPr sz="2800" dirty="0">
              <a:latin typeface="Times New Roman"/>
              <a:cs typeface="Times New Roman"/>
            </a:endParaRPr>
          </a:p>
          <a:p>
            <a:pPr marL="2212975">
              <a:lnSpc>
                <a:spcPct val="100000"/>
              </a:lnSpc>
            </a:pPr>
            <a:r>
              <a:rPr sz="2400" b="1" spc="-114" dirty="0">
                <a:latin typeface="Trebuchet MS"/>
                <a:cs typeface="Trebuchet MS"/>
              </a:rPr>
              <a:t>Audit</a:t>
            </a:r>
            <a:endParaRPr sz="2400" dirty="0">
              <a:latin typeface="Trebuchet MS"/>
              <a:cs typeface="Trebuchet MS"/>
            </a:endParaRPr>
          </a:p>
          <a:p>
            <a:pPr marL="2441575" indent="-228600">
              <a:lnSpc>
                <a:spcPts val="2760"/>
              </a:lnSpc>
              <a:spcBef>
                <a:spcPts val="195"/>
              </a:spcBef>
              <a:buChar char="•"/>
              <a:tabLst>
                <a:tab pos="2442210" algn="l"/>
              </a:tabLst>
            </a:pPr>
            <a:r>
              <a:rPr sz="2400" spc="-150" dirty="0">
                <a:latin typeface="Arial"/>
                <a:cs typeface="Arial"/>
              </a:rPr>
              <a:t>Any </a:t>
            </a:r>
            <a:r>
              <a:rPr sz="2400" spc="-155" dirty="0">
                <a:latin typeface="Arial"/>
                <a:cs typeface="Arial"/>
              </a:rPr>
              <a:t>such </a:t>
            </a:r>
            <a:r>
              <a:rPr sz="2400" spc="-90" dirty="0">
                <a:latin typeface="Arial"/>
                <a:cs typeface="Arial"/>
              </a:rPr>
              <a:t>differences </a:t>
            </a:r>
            <a:r>
              <a:rPr sz="2400" spc="-95" dirty="0">
                <a:latin typeface="Arial"/>
                <a:cs typeface="Arial"/>
              </a:rPr>
              <a:t>should </a:t>
            </a:r>
            <a:r>
              <a:rPr sz="2400" spc="-110" dirty="0">
                <a:latin typeface="Arial"/>
                <a:cs typeface="Arial"/>
              </a:rPr>
              <a:t>be </a:t>
            </a:r>
            <a:r>
              <a:rPr sz="2400" spc="-90" dirty="0">
                <a:latin typeface="Arial"/>
                <a:cs typeface="Arial"/>
              </a:rPr>
              <a:t>investigated </a:t>
            </a:r>
            <a:r>
              <a:rPr sz="2400" spc="-105" dirty="0">
                <a:latin typeface="Arial"/>
                <a:cs typeface="Arial"/>
              </a:rPr>
              <a:t>by</a:t>
            </a:r>
            <a:r>
              <a:rPr sz="2400" spc="-229" dirty="0">
                <a:latin typeface="Arial"/>
                <a:cs typeface="Arial"/>
              </a:rPr>
              <a:t> </a:t>
            </a:r>
            <a:r>
              <a:rPr sz="2400" spc="-25" dirty="0">
                <a:latin typeface="Arial"/>
                <a:cs typeface="Arial"/>
              </a:rPr>
              <a:t>the</a:t>
            </a:r>
            <a:endParaRPr sz="2400" dirty="0">
              <a:latin typeface="Arial"/>
              <a:cs typeface="Arial"/>
            </a:endParaRPr>
          </a:p>
          <a:p>
            <a:pPr marL="2441575">
              <a:lnSpc>
                <a:spcPts val="2760"/>
              </a:lnSpc>
            </a:pPr>
            <a:r>
              <a:rPr sz="2400" spc="-35" dirty="0">
                <a:latin typeface="Arial"/>
                <a:cs typeface="Arial"/>
              </a:rPr>
              <a:t>auditor</a:t>
            </a:r>
            <a:endParaRPr sz="2400" dirty="0">
              <a:latin typeface="Arial"/>
              <a:cs typeface="Arial"/>
            </a:endParaRPr>
          </a:p>
        </p:txBody>
      </p:sp>
      <p:sp>
        <p:nvSpPr>
          <p:cNvPr id="7" name="object 7"/>
          <p:cNvSpPr/>
          <p:nvPr/>
        </p:nvSpPr>
        <p:spPr>
          <a:xfrm>
            <a:off x="0" y="0"/>
            <a:ext cx="12189460" cy="762000"/>
          </a:xfrm>
          <a:custGeom>
            <a:avLst/>
            <a:gdLst/>
            <a:ahLst/>
            <a:cxnLst/>
            <a:rect l="l" t="t" r="r" b="b"/>
            <a:pathLst>
              <a:path w="12189460" h="762000">
                <a:moveTo>
                  <a:pt x="0" y="762000"/>
                </a:moveTo>
                <a:lnTo>
                  <a:pt x="12188952" y="762000"/>
                </a:lnTo>
                <a:lnTo>
                  <a:pt x="12188952" y="0"/>
                </a:lnTo>
                <a:lnTo>
                  <a:pt x="0" y="0"/>
                </a:lnTo>
                <a:lnTo>
                  <a:pt x="0" y="762000"/>
                </a:lnTo>
                <a:close/>
              </a:path>
            </a:pathLst>
          </a:custGeom>
          <a:solidFill>
            <a:srgbClr val="404040"/>
          </a:solidFill>
        </p:spPr>
        <p:txBody>
          <a:bodyPr wrap="square" lIns="0" tIns="0" rIns="0" bIns="0" rtlCol="0"/>
          <a:lstStyle/>
          <a:p>
            <a:endParaRPr/>
          </a:p>
        </p:txBody>
      </p:sp>
      <p:sp>
        <p:nvSpPr>
          <p:cNvPr id="8" name="object 8"/>
          <p:cNvSpPr txBox="1">
            <a:spLocks noGrp="1"/>
          </p:cNvSpPr>
          <p:nvPr>
            <p:ph type="title"/>
          </p:nvPr>
        </p:nvSpPr>
        <p:spPr>
          <a:xfrm>
            <a:off x="4414264" y="711"/>
            <a:ext cx="4882135" cy="635000"/>
          </a:xfrm>
          <a:prstGeom prst="rect">
            <a:avLst/>
          </a:prstGeom>
        </p:spPr>
        <p:txBody>
          <a:bodyPr vert="horz" wrap="square" lIns="0" tIns="12065" rIns="0" bIns="0" rtlCol="0">
            <a:spAutoFit/>
          </a:bodyPr>
          <a:lstStyle/>
          <a:p>
            <a:pPr marL="12700">
              <a:lnSpc>
                <a:spcPct val="100000"/>
              </a:lnSpc>
              <a:spcBef>
                <a:spcPts val="95"/>
              </a:spcBef>
            </a:pPr>
            <a:r>
              <a:rPr spc="-180" dirty="0"/>
              <a:t>Security</a:t>
            </a:r>
            <a:r>
              <a:rPr spc="-265" dirty="0"/>
              <a:t> </a:t>
            </a:r>
            <a:r>
              <a:rPr spc="-220" dirty="0" smtClean="0"/>
              <a:t>Related</a:t>
            </a:r>
            <a:r>
              <a:rPr lang="en-IN" spc="-220" dirty="0" smtClean="0"/>
              <a:t> 4 / 5</a:t>
            </a:r>
            <a:endParaRPr spc="-220" dirty="0"/>
          </a:p>
        </p:txBody>
      </p:sp>
      <p:sp>
        <p:nvSpPr>
          <p:cNvPr id="9" name="object 9"/>
          <p:cNvSpPr/>
          <p:nvPr/>
        </p:nvSpPr>
        <p:spPr>
          <a:xfrm>
            <a:off x="731519" y="2677667"/>
            <a:ext cx="2601073" cy="2133599"/>
          </a:xfrm>
          <a:prstGeom prst="rect">
            <a:avLst/>
          </a:prstGeom>
          <a:blipFill>
            <a:blip r:embed="rId2" cstate="print"/>
            <a:stretch>
              <a:fillRect/>
            </a:stretch>
          </a:blipFill>
        </p:spPr>
        <p:txBody>
          <a:bodyPr wrap="square" lIns="0" tIns="0" rIns="0" bIns="0" rtlCol="0"/>
          <a:lstStyle/>
          <a:p>
            <a:endParaRPr/>
          </a:p>
        </p:txBody>
      </p:sp>
      <p:sp>
        <p:nvSpPr>
          <p:cNvPr id="10" name="Date Placeholder 9"/>
          <p:cNvSpPr>
            <a:spLocks noGrp="1"/>
          </p:cNvSpPr>
          <p:nvPr>
            <p:ph type="dt" sz="half" idx="6"/>
          </p:nvPr>
        </p:nvSpPr>
        <p:spPr/>
        <p:txBody>
          <a:bodyPr/>
          <a:lstStyle/>
          <a:p>
            <a:r>
              <a:rPr lang="en-US" smtClean="0"/>
              <a:t>01/04/2018 DOON</a:t>
            </a:r>
            <a:endParaRPr lang="en-US"/>
          </a:p>
        </p:txBody>
      </p:sp>
      <p:sp>
        <p:nvSpPr>
          <p:cNvPr id="11" name="Footer Placeholder 10"/>
          <p:cNvSpPr>
            <a:spLocks noGrp="1"/>
          </p:cNvSpPr>
          <p:nvPr>
            <p:ph type="ftr" sz="quarter" idx="5"/>
          </p:nvPr>
        </p:nvSpPr>
        <p:spPr/>
        <p:txBody>
          <a:bodyPr/>
          <a:lstStyle/>
          <a:p>
            <a:r>
              <a:rPr lang="en-IN" smtClean="0"/>
              <a:t>CA Amresh Overview of Bank Audits 18</a:t>
            </a:r>
            <a:endParaRPr lang="en-IN"/>
          </a:p>
        </p:txBody>
      </p:sp>
      <p:sp>
        <p:nvSpPr>
          <p:cNvPr id="12" name="Slide Number Placeholder 11"/>
          <p:cNvSpPr>
            <a:spLocks noGrp="1"/>
          </p:cNvSpPr>
          <p:nvPr>
            <p:ph type="sldNum" sz="quarter" idx="7"/>
          </p:nvPr>
        </p:nvSpPr>
        <p:spPr/>
        <p:txBody>
          <a:bodyPr/>
          <a:lstStyle/>
          <a:p>
            <a:fld id="{B6F15528-21DE-4FAA-801E-634DDDAF4B2B}" type="slidenum">
              <a:rPr lang="en-IN" smtClean="0"/>
              <a:pPr/>
              <a:t>58</a:t>
            </a:fld>
            <a:endParaRPr lang="en-IN"/>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447288" y="1126236"/>
            <a:ext cx="7687309" cy="4950460"/>
          </a:xfrm>
          <a:custGeom>
            <a:avLst/>
            <a:gdLst/>
            <a:ahLst/>
            <a:cxnLst/>
            <a:rect l="l" t="t" r="r" b="b"/>
            <a:pathLst>
              <a:path w="7687309" h="4950460">
                <a:moveTo>
                  <a:pt x="6862063" y="0"/>
                </a:moveTo>
                <a:lnTo>
                  <a:pt x="0" y="0"/>
                </a:lnTo>
                <a:lnTo>
                  <a:pt x="0" y="4949952"/>
                </a:lnTo>
                <a:lnTo>
                  <a:pt x="6862063" y="4949952"/>
                </a:lnTo>
                <a:lnTo>
                  <a:pt x="6910543" y="4948551"/>
                </a:lnTo>
                <a:lnTo>
                  <a:pt x="6958283" y="4944401"/>
                </a:lnTo>
                <a:lnTo>
                  <a:pt x="7005209" y="4937579"/>
                </a:lnTo>
                <a:lnTo>
                  <a:pt x="7051241" y="4928163"/>
                </a:lnTo>
                <a:lnTo>
                  <a:pt x="7096303" y="4916229"/>
                </a:lnTo>
                <a:lnTo>
                  <a:pt x="7140317" y="4901855"/>
                </a:lnTo>
                <a:lnTo>
                  <a:pt x="7183207" y="4885119"/>
                </a:lnTo>
                <a:lnTo>
                  <a:pt x="7224894" y="4866097"/>
                </a:lnTo>
                <a:lnTo>
                  <a:pt x="7265302" y="4844868"/>
                </a:lnTo>
                <a:lnTo>
                  <a:pt x="7304352" y="4821509"/>
                </a:lnTo>
                <a:lnTo>
                  <a:pt x="7341968" y="4796096"/>
                </a:lnTo>
                <a:lnTo>
                  <a:pt x="7378073" y="4768708"/>
                </a:lnTo>
                <a:lnTo>
                  <a:pt x="7412589" y="4739422"/>
                </a:lnTo>
                <a:lnTo>
                  <a:pt x="7445438" y="4708315"/>
                </a:lnTo>
                <a:lnTo>
                  <a:pt x="7476544" y="4675464"/>
                </a:lnTo>
                <a:lnTo>
                  <a:pt x="7505828" y="4640948"/>
                </a:lnTo>
                <a:lnTo>
                  <a:pt x="7533215" y="4604842"/>
                </a:lnTo>
                <a:lnTo>
                  <a:pt x="7558625" y="4567226"/>
                </a:lnTo>
                <a:lnTo>
                  <a:pt x="7581983" y="4528175"/>
                </a:lnTo>
                <a:lnTo>
                  <a:pt x="7603210" y="4487768"/>
                </a:lnTo>
                <a:lnTo>
                  <a:pt x="7622230" y="4446081"/>
                </a:lnTo>
                <a:lnTo>
                  <a:pt x="7638965" y="4403193"/>
                </a:lnTo>
                <a:lnTo>
                  <a:pt x="7653337" y="4359181"/>
                </a:lnTo>
                <a:lnTo>
                  <a:pt x="7665269" y="4314121"/>
                </a:lnTo>
                <a:lnTo>
                  <a:pt x="7674685" y="4268092"/>
                </a:lnTo>
                <a:lnTo>
                  <a:pt x="7681506" y="4221170"/>
                </a:lnTo>
                <a:lnTo>
                  <a:pt x="7685655" y="4173434"/>
                </a:lnTo>
                <a:lnTo>
                  <a:pt x="7687056" y="4124960"/>
                </a:lnTo>
                <a:lnTo>
                  <a:pt x="7687056" y="824991"/>
                </a:lnTo>
                <a:lnTo>
                  <a:pt x="7685655" y="776512"/>
                </a:lnTo>
                <a:lnTo>
                  <a:pt x="7681506" y="728772"/>
                </a:lnTo>
                <a:lnTo>
                  <a:pt x="7674685" y="681846"/>
                </a:lnTo>
                <a:lnTo>
                  <a:pt x="7665269" y="635814"/>
                </a:lnTo>
                <a:lnTo>
                  <a:pt x="7653337" y="590752"/>
                </a:lnTo>
                <a:lnTo>
                  <a:pt x="7638965" y="546738"/>
                </a:lnTo>
                <a:lnTo>
                  <a:pt x="7622230" y="503848"/>
                </a:lnTo>
                <a:lnTo>
                  <a:pt x="7603210" y="462161"/>
                </a:lnTo>
                <a:lnTo>
                  <a:pt x="7581983" y="421753"/>
                </a:lnTo>
                <a:lnTo>
                  <a:pt x="7558625" y="382703"/>
                </a:lnTo>
                <a:lnTo>
                  <a:pt x="7533215" y="345087"/>
                </a:lnTo>
                <a:lnTo>
                  <a:pt x="7505828" y="308982"/>
                </a:lnTo>
                <a:lnTo>
                  <a:pt x="7476544" y="274466"/>
                </a:lnTo>
                <a:lnTo>
                  <a:pt x="7445438" y="241617"/>
                </a:lnTo>
                <a:lnTo>
                  <a:pt x="7412589" y="210511"/>
                </a:lnTo>
                <a:lnTo>
                  <a:pt x="7378073" y="181227"/>
                </a:lnTo>
                <a:lnTo>
                  <a:pt x="7341968" y="153840"/>
                </a:lnTo>
                <a:lnTo>
                  <a:pt x="7304352" y="128430"/>
                </a:lnTo>
                <a:lnTo>
                  <a:pt x="7265302" y="105072"/>
                </a:lnTo>
                <a:lnTo>
                  <a:pt x="7224894" y="83845"/>
                </a:lnTo>
                <a:lnTo>
                  <a:pt x="7183207" y="64825"/>
                </a:lnTo>
                <a:lnTo>
                  <a:pt x="7140317" y="48090"/>
                </a:lnTo>
                <a:lnTo>
                  <a:pt x="7096303" y="33718"/>
                </a:lnTo>
                <a:lnTo>
                  <a:pt x="7051241" y="21786"/>
                </a:lnTo>
                <a:lnTo>
                  <a:pt x="7005209" y="12370"/>
                </a:lnTo>
                <a:lnTo>
                  <a:pt x="6958283" y="5549"/>
                </a:lnTo>
                <a:lnTo>
                  <a:pt x="6910543" y="1400"/>
                </a:lnTo>
                <a:lnTo>
                  <a:pt x="6862063" y="0"/>
                </a:lnTo>
                <a:close/>
              </a:path>
            </a:pathLst>
          </a:custGeom>
          <a:solidFill>
            <a:srgbClr val="E0E0E0">
              <a:alpha val="90194"/>
            </a:srgbClr>
          </a:solidFill>
        </p:spPr>
        <p:txBody>
          <a:bodyPr wrap="square" lIns="0" tIns="0" rIns="0" bIns="0" rtlCol="0"/>
          <a:lstStyle/>
          <a:p>
            <a:endParaRPr/>
          </a:p>
        </p:txBody>
      </p:sp>
      <p:sp>
        <p:nvSpPr>
          <p:cNvPr id="3" name="object 3"/>
          <p:cNvSpPr/>
          <p:nvPr/>
        </p:nvSpPr>
        <p:spPr>
          <a:xfrm>
            <a:off x="3447288" y="1126236"/>
            <a:ext cx="7687309" cy="4950460"/>
          </a:xfrm>
          <a:custGeom>
            <a:avLst/>
            <a:gdLst/>
            <a:ahLst/>
            <a:cxnLst/>
            <a:rect l="l" t="t" r="r" b="b"/>
            <a:pathLst>
              <a:path w="7687309" h="4950460">
                <a:moveTo>
                  <a:pt x="7687056" y="824991"/>
                </a:moveTo>
                <a:lnTo>
                  <a:pt x="7687056" y="4124960"/>
                </a:lnTo>
                <a:lnTo>
                  <a:pt x="7685655" y="4173434"/>
                </a:lnTo>
                <a:lnTo>
                  <a:pt x="7681506" y="4221170"/>
                </a:lnTo>
                <a:lnTo>
                  <a:pt x="7674685" y="4268092"/>
                </a:lnTo>
                <a:lnTo>
                  <a:pt x="7665269" y="4314121"/>
                </a:lnTo>
                <a:lnTo>
                  <a:pt x="7653337" y="4359181"/>
                </a:lnTo>
                <a:lnTo>
                  <a:pt x="7638965" y="4403193"/>
                </a:lnTo>
                <a:lnTo>
                  <a:pt x="7622230" y="4446081"/>
                </a:lnTo>
                <a:lnTo>
                  <a:pt x="7603210" y="4487768"/>
                </a:lnTo>
                <a:lnTo>
                  <a:pt x="7581983" y="4528175"/>
                </a:lnTo>
                <a:lnTo>
                  <a:pt x="7558625" y="4567226"/>
                </a:lnTo>
                <a:lnTo>
                  <a:pt x="7533215" y="4604842"/>
                </a:lnTo>
                <a:lnTo>
                  <a:pt x="7505828" y="4640948"/>
                </a:lnTo>
                <a:lnTo>
                  <a:pt x="7476544" y="4675464"/>
                </a:lnTo>
                <a:lnTo>
                  <a:pt x="7445438" y="4708315"/>
                </a:lnTo>
                <a:lnTo>
                  <a:pt x="7412589" y="4739422"/>
                </a:lnTo>
                <a:lnTo>
                  <a:pt x="7378073" y="4768708"/>
                </a:lnTo>
                <a:lnTo>
                  <a:pt x="7341968" y="4796096"/>
                </a:lnTo>
                <a:lnTo>
                  <a:pt x="7304352" y="4821509"/>
                </a:lnTo>
                <a:lnTo>
                  <a:pt x="7265302" y="4844868"/>
                </a:lnTo>
                <a:lnTo>
                  <a:pt x="7224894" y="4866097"/>
                </a:lnTo>
                <a:lnTo>
                  <a:pt x="7183207" y="4885119"/>
                </a:lnTo>
                <a:lnTo>
                  <a:pt x="7140317" y="4901855"/>
                </a:lnTo>
                <a:lnTo>
                  <a:pt x="7096303" y="4916229"/>
                </a:lnTo>
                <a:lnTo>
                  <a:pt x="7051241" y="4928163"/>
                </a:lnTo>
                <a:lnTo>
                  <a:pt x="7005209" y="4937579"/>
                </a:lnTo>
                <a:lnTo>
                  <a:pt x="6958283" y="4944401"/>
                </a:lnTo>
                <a:lnTo>
                  <a:pt x="6910543" y="4948551"/>
                </a:lnTo>
                <a:lnTo>
                  <a:pt x="6862063" y="4949952"/>
                </a:lnTo>
                <a:lnTo>
                  <a:pt x="0" y="4949952"/>
                </a:lnTo>
                <a:lnTo>
                  <a:pt x="0" y="0"/>
                </a:lnTo>
                <a:lnTo>
                  <a:pt x="6862063" y="0"/>
                </a:lnTo>
                <a:lnTo>
                  <a:pt x="6910543" y="1400"/>
                </a:lnTo>
                <a:lnTo>
                  <a:pt x="6958283" y="5549"/>
                </a:lnTo>
                <a:lnTo>
                  <a:pt x="7005209" y="12370"/>
                </a:lnTo>
                <a:lnTo>
                  <a:pt x="7051241" y="21786"/>
                </a:lnTo>
                <a:lnTo>
                  <a:pt x="7096303" y="33718"/>
                </a:lnTo>
                <a:lnTo>
                  <a:pt x="7140317" y="48090"/>
                </a:lnTo>
                <a:lnTo>
                  <a:pt x="7183207" y="64825"/>
                </a:lnTo>
                <a:lnTo>
                  <a:pt x="7224894" y="83845"/>
                </a:lnTo>
                <a:lnTo>
                  <a:pt x="7265302" y="105072"/>
                </a:lnTo>
                <a:lnTo>
                  <a:pt x="7304352" y="128430"/>
                </a:lnTo>
                <a:lnTo>
                  <a:pt x="7341968" y="153840"/>
                </a:lnTo>
                <a:lnTo>
                  <a:pt x="7378073" y="181227"/>
                </a:lnTo>
                <a:lnTo>
                  <a:pt x="7412589" y="210511"/>
                </a:lnTo>
                <a:lnTo>
                  <a:pt x="7445438" y="241617"/>
                </a:lnTo>
                <a:lnTo>
                  <a:pt x="7476544" y="274466"/>
                </a:lnTo>
                <a:lnTo>
                  <a:pt x="7505828" y="308982"/>
                </a:lnTo>
                <a:lnTo>
                  <a:pt x="7533215" y="345087"/>
                </a:lnTo>
                <a:lnTo>
                  <a:pt x="7558625" y="382703"/>
                </a:lnTo>
                <a:lnTo>
                  <a:pt x="7581983" y="421753"/>
                </a:lnTo>
                <a:lnTo>
                  <a:pt x="7603210" y="462161"/>
                </a:lnTo>
                <a:lnTo>
                  <a:pt x="7622230" y="503848"/>
                </a:lnTo>
                <a:lnTo>
                  <a:pt x="7638965" y="546738"/>
                </a:lnTo>
                <a:lnTo>
                  <a:pt x="7653337" y="590752"/>
                </a:lnTo>
                <a:lnTo>
                  <a:pt x="7665269" y="635814"/>
                </a:lnTo>
                <a:lnTo>
                  <a:pt x="7674685" y="681846"/>
                </a:lnTo>
                <a:lnTo>
                  <a:pt x="7681506" y="728772"/>
                </a:lnTo>
                <a:lnTo>
                  <a:pt x="7685655" y="776512"/>
                </a:lnTo>
                <a:lnTo>
                  <a:pt x="7687056" y="824991"/>
                </a:lnTo>
                <a:close/>
              </a:path>
            </a:pathLst>
          </a:custGeom>
          <a:ln w="12192">
            <a:solidFill>
              <a:srgbClr val="E0E0E0"/>
            </a:solidFill>
          </a:ln>
        </p:spPr>
        <p:txBody>
          <a:bodyPr wrap="square" lIns="0" tIns="0" rIns="0" bIns="0" rtlCol="0"/>
          <a:lstStyle/>
          <a:p>
            <a:endParaRPr/>
          </a:p>
        </p:txBody>
      </p:sp>
      <p:sp>
        <p:nvSpPr>
          <p:cNvPr id="4" name="object 4"/>
          <p:cNvSpPr txBox="1"/>
          <p:nvPr/>
        </p:nvSpPr>
        <p:spPr>
          <a:xfrm>
            <a:off x="3682110" y="1698229"/>
            <a:ext cx="6650990" cy="1477645"/>
          </a:xfrm>
          <a:prstGeom prst="rect">
            <a:avLst/>
          </a:prstGeom>
        </p:spPr>
        <p:txBody>
          <a:bodyPr vert="horz" wrap="square" lIns="0" tIns="37465" rIns="0" bIns="0" rtlCol="0">
            <a:spAutoFit/>
          </a:bodyPr>
          <a:lstStyle/>
          <a:p>
            <a:pPr marL="12700">
              <a:lnSpc>
                <a:spcPct val="100000"/>
              </a:lnSpc>
              <a:spcBef>
                <a:spcPts val="295"/>
              </a:spcBef>
            </a:pPr>
            <a:r>
              <a:rPr sz="2400" b="1" spc="-120" dirty="0">
                <a:latin typeface="Trebuchet MS"/>
                <a:cs typeface="Trebuchet MS"/>
              </a:rPr>
              <a:t>Risk</a:t>
            </a:r>
            <a:endParaRPr sz="2400">
              <a:latin typeface="Trebuchet MS"/>
              <a:cs typeface="Trebuchet MS"/>
            </a:endParaRPr>
          </a:p>
          <a:p>
            <a:pPr marL="241300" marR="5080" indent="-228600">
              <a:lnSpc>
                <a:spcPts val="2640"/>
              </a:lnSpc>
              <a:spcBef>
                <a:spcPts val="480"/>
              </a:spcBef>
              <a:buChar char="•"/>
              <a:tabLst>
                <a:tab pos="241300" algn="l"/>
              </a:tabLst>
            </a:pPr>
            <a:r>
              <a:rPr sz="2400" spc="-120" dirty="0">
                <a:latin typeface="Arial"/>
                <a:cs typeface="Arial"/>
              </a:rPr>
              <a:t>Only </a:t>
            </a:r>
            <a:r>
              <a:rPr sz="2400" spc="-60" dirty="0">
                <a:latin typeface="Arial"/>
                <a:cs typeface="Arial"/>
              </a:rPr>
              <a:t>proforma, </a:t>
            </a:r>
            <a:r>
              <a:rPr sz="2400" spc="-10" dirty="0">
                <a:latin typeface="Arial"/>
                <a:cs typeface="Arial"/>
              </a:rPr>
              <a:t>not </a:t>
            </a:r>
            <a:r>
              <a:rPr sz="2400" spc="-60" dirty="0">
                <a:latin typeface="Arial"/>
                <a:cs typeface="Arial"/>
              </a:rPr>
              <a:t>original </a:t>
            </a:r>
            <a:r>
              <a:rPr sz="2400" spc="-65" dirty="0">
                <a:latin typeface="Arial"/>
                <a:cs typeface="Arial"/>
              </a:rPr>
              <a:t>bills </a:t>
            </a:r>
            <a:r>
              <a:rPr sz="2400" spc="-70" dirty="0">
                <a:latin typeface="Arial"/>
                <a:cs typeface="Arial"/>
              </a:rPr>
              <a:t>provided </a:t>
            </a:r>
            <a:r>
              <a:rPr sz="2400" spc="-105" dirty="0">
                <a:latin typeface="Arial"/>
                <a:cs typeface="Arial"/>
              </a:rPr>
              <a:t>by </a:t>
            </a:r>
            <a:r>
              <a:rPr sz="2400" spc="-30" dirty="0">
                <a:latin typeface="Arial"/>
                <a:cs typeface="Arial"/>
              </a:rPr>
              <a:t>the  </a:t>
            </a:r>
            <a:r>
              <a:rPr sz="2400" spc="-75" dirty="0">
                <a:latin typeface="Arial"/>
                <a:cs typeface="Arial"/>
              </a:rPr>
              <a:t>borrower.</a:t>
            </a:r>
            <a:r>
              <a:rPr sz="2400" spc="-130" dirty="0">
                <a:latin typeface="Arial"/>
                <a:cs typeface="Arial"/>
              </a:rPr>
              <a:t> </a:t>
            </a:r>
            <a:r>
              <a:rPr sz="2400" spc="-105" dirty="0">
                <a:latin typeface="Arial"/>
                <a:cs typeface="Arial"/>
              </a:rPr>
              <a:t>Bills</a:t>
            </a:r>
            <a:r>
              <a:rPr sz="2400" spc="-135" dirty="0">
                <a:latin typeface="Arial"/>
                <a:cs typeface="Arial"/>
              </a:rPr>
              <a:t> </a:t>
            </a:r>
            <a:r>
              <a:rPr sz="2400" spc="-75" dirty="0">
                <a:latin typeface="Arial"/>
                <a:cs typeface="Arial"/>
              </a:rPr>
              <a:t>do</a:t>
            </a:r>
            <a:r>
              <a:rPr sz="2400" spc="-130" dirty="0">
                <a:latin typeface="Arial"/>
                <a:cs typeface="Arial"/>
              </a:rPr>
              <a:t> </a:t>
            </a:r>
            <a:r>
              <a:rPr sz="2400" spc="-10" dirty="0">
                <a:latin typeface="Arial"/>
                <a:cs typeface="Arial"/>
              </a:rPr>
              <a:t>not</a:t>
            </a:r>
            <a:r>
              <a:rPr sz="2400" spc="-130" dirty="0">
                <a:latin typeface="Arial"/>
                <a:cs typeface="Arial"/>
              </a:rPr>
              <a:t> </a:t>
            </a:r>
            <a:r>
              <a:rPr sz="2400" spc="-75" dirty="0">
                <a:latin typeface="Arial"/>
                <a:cs typeface="Arial"/>
              </a:rPr>
              <a:t>contain</a:t>
            </a:r>
            <a:r>
              <a:rPr sz="2400" spc="-125" dirty="0">
                <a:latin typeface="Arial"/>
                <a:cs typeface="Arial"/>
              </a:rPr>
              <a:t> </a:t>
            </a:r>
            <a:r>
              <a:rPr sz="2400" spc="-35" dirty="0">
                <a:latin typeface="Arial"/>
                <a:cs typeface="Arial"/>
              </a:rPr>
              <a:t>vital</a:t>
            </a:r>
            <a:r>
              <a:rPr sz="2400" spc="-125" dirty="0">
                <a:latin typeface="Arial"/>
                <a:cs typeface="Arial"/>
              </a:rPr>
              <a:t> </a:t>
            </a:r>
            <a:r>
              <a:rPr sz="2400" spc="-35" dirty="0">
                <a:latin typeface="Arial"/>
                <a:cs typeface="Arial"/>
              </a:rPr>
              <a:t>information</a:t>
            </a:r>
            <a:r>
              <a:rPr sz="2400" spc="-135" dirty="0">
                <a:latin typeface="Arial"/>
                <a:cs typeface="Arial"/>
              </a:rPr>
              <a:t> </a:t>
            </a:r>
            <a:r>
              <a:rPr sz="2400" spc="-155" dirty="0">
                <a:latin typeface="Arial"/>
                <a:cs typeface="Arial"/>
              </a:rPr>
              <a:t>such  </a:t>
            </a:r>
            <a:r>
              <a:rPr sz="2400" spc="-225" dirty="0">
                <a:latin typeface="Arial"/>
                <a:cs typeface="Arial"/>
              </a:rPr>
              <a:t>as </a:t>
            </a:r>
            <a:r>
              <a:rPr sz="2400" spc="-160" dirty="0">
                <a:latin typeface="Arial"/>
                <a:cs typeface="Arial"/>
              </a:rPr>
              <a:t>TIN, </a:t>
            </a:r>
            <a:r>
              <a:rPr sz="2400" spc="-390" dirty="0">
                <a:latin typeface="Arial"/>
                <a:cs typeface="Arial"/>
              </a:rPr>
              <a:t>GST </a:t>
            </a:r>
            <a:r>
              <a:rPr sz="2400" spc="-70" dirty="0">
                <a:latin typeface="Arial"/>
                <a:cs typeface="Arial"/>
              </a:rPr>
              <a:t>, </a:t>
            </a:r>
            <a:r>
              <a:rPr sz="2400" spc="-204" dirty="0">
                <a:latin typeface="Arial"/>
                <a:cs typeface="Arial"/>
              </a:rPr>
              <a:t>Excise </a:t>
            </a:r>
            <a:r>
              <a:rPr sz="2400" spc="-70" dirty="0">
                <a:latin typeface="Arial"/>
                <a:cs typeface="Arial"/>
              </a:rPr>
              <a:t>, </a:t>
            </a:r>
            <a:r>
              <a:rPr sz="2400" spc="-95" dirty="0">
                <a:latin typeface="Arial"/>
                <a:cs typeface="Arial"/>
              </a:rPr>
              <a:t>phone </a:t>
            </a:r>
            <a:r>
              <a:rPr sz="2400" spc="-100" dirty="0">
                <a:latin typeface="Arial"/>
                <a:cs typeface="Arial"/>
              </a:rPr>
              <a:t>number, </a:t>
            </a:r>
            <a:r>
              <a:rPr sz="2400" spc="-80" dirty="0">
                <a:latin typeface="Arial"/>
                <a:cs typeface="Arial"/>
              </a:rPr>
              <a:t>website</a:t>
            </a:r>
            <a:r>
              <a:rPr sz="2400" spc="-135" dirty="0">
                <a:latin typeface="Arial"/>
                <a:cs typeface="Arial"/>
              </a:rPr>
              <a:t> </a:t>
            </a:r>
            <a:r>
              <a:rPr sz="2400" spc="-75" dirty="0">
                <a:latin typeface="Arial"/>
                <a:cs typeface="Arial"/>
              </a:rPr>
              <a:t>etc</a:t>
            </a:r>
            <a:endParaRPr sz="2400">
              <a:latin typeface="Arial"/>
              <a:cs typeface="Arial"/>
            </a:endParaRPr>
          </a:p>
        </p:txBody>
      </p:sp>
      <p:sp>
        <p:nvSpPr>
          <p:cNvPr id="5" name="object 5"/>
          <p:cNvSpPr txBox="1"/>
          <p:nvPr/>
        </p:nvSpPr>
        <p:spPr>
          <a:xfrm>
            <a:off x="3682110" y="3538854"/>
            <a:ext cx="6845300" cy="1478280"/>
          </a:xfrm>
          <a:prstGeom prst="rect">
            <a:avLst/>
          </a:prstGeom>
        </p:spPr>
        <p:txBody>
          <a:bodyPr vert="horz" wrap="square" lIns="0" tIns="38100" rIns="0" bIns="0" rtlCol="0">
            <a:spAutoFit/>
          </a:bodyPr>
          <a:lstStyle/>
          <a:p>
            <a:pPr marL="12700">
              <a:lnSpc>
                <a:spcPct val="100000"/>
              </a:lnSpc>
              <a:spcBef>
                <a:spcPts val="300"/>
              </a:spcBef>
            </a:pPr>
            <a:r>
              <a:rPr sz="2400" b="1" spc="-114" dirty="0">
                <a:latin typeface="Trebuchet MS"/>
                <a:cs typeface="Trebuchet MS"/>
              </a:rPr>
              <a:t>Audit</a:t>
            </a:r>
            <a:endParaRPr sz="2400">
              <a:latin typeface="Trebuchet MS"/>
              <a:cs typeface="Trebuchet MS"/>
            </a:endParaRPr>
          </a:p>
          <a:p>
            <a:pPr marL="241300" marR="5080" indent="-228600">
              <a:lnSpc>
                <a:spcPct val="91500"/>
              </a:lnSpc>
              <a:spcBef>
                <a:spcPts val="450"/>
              </a:spcBef>
              <a:buChar char="•"/>
              <a:tabLst>
                <a:tab pos="241300" algn="l"/>
              </a:tabLst>
            </a:pPr>
            <a:r>
              <a:rPr sz="2400" spc="-105" dirty="0">
                <a:latin typeface="Arial"/>
                <a:cs typeface="Arial"/>
              </a:rPr>
              <a:t>Bills </a:t>
            </a:r>
            <a:r>
              <a:rPr sz="2400" spc="-155" dirty="0">
                <a:latin typeface="Arial"/>
                <a:cs typeface="Arial"/>
              </a:rPr>
              <a:t>such </a:t>
            </a:r>
            <a:r>
              <a:rPr sz="2400" spc="-225" dirty="0">
                <a:latin typeface="Arial"/>
                <a:cs typeface="Arial"/>
              </a:rPr>
              <a:t>as </a:t>
            </a:r>
            <a:r>
              <a:rPr sz="2400" spc="-85" dirty="0">
                <a:latin typeface="Arial"/>
                <a:cs typeface="Arial"/>
              </a:rPr>
              <a:t>those </a:t>
            </a:r>
            <a:r>
              <a:rPr sz="2400" spc="-130" dirty="0">
                <a:latin typeface="Arial"/>
                <a:cs typeface="Arial"/>
              </a:rPr>
              <a:t>above </a:t>
            </a:r>
            <a:r>
              <a:rPr sz="2400" spc="-110" dirty="0">
                <a:latin typeface="Arial"/>
                <a:cs typeface="Arial"/>
              </a:rPr>
              <a:t>need </a:t>
            </a:r>
            <a:r>
              <a:rPr sz="2400" spc="20" dirty="0">
                <a:latin typeface="Arial"/>
                <a:cs typeface="Arial"/>
              </a:rPr>
              <a:t>to </a:t>
            </a:r>
            <a:r>
              <a:rPr sz="2400" spc="-110" dirty="0">
                <a:latin typeface="Arial"/>
                <a:cs typeface="Arial"/>
              </a:rPr>
              <a:t>be </a:t>
            </a:r>
            <a:r>
              <a:rPr sz="2400" spc="-85" dirty="0">
                <a:latin typeface="Arial"/>
                <a:cs typeface="Arial"/>
              </a:rPr>
              <a:t>reviewed </a:t>
            </a:r>
            <a:r>
              <a:rPr sz="2400" spc="20" dirty="0">
                <a:latin typeface="Arial"/>
                <a:cs typeface="Arial"/>
              </a:rPr>
              <a:t>to  </a:t>
            </a:r>
            <a:r>
              <a:rPr sz="2400" spc="-100" dirty="0">
                <a:latin typeface="Arial"/>
                <a:cs typeface="Arial"/>
              </a:rPr>
              <a:t>establish </a:t>
            </a:r>
            <a:r>
              <a:rPr sz="2400" spc="-135" dirty="0">
                <a:latin typeface="Arial"/>
                <a:cs typeface="Arial"/>
              </a:rPr>
              <a:t>genuineness </a:t>
            </a:r>
            <a:r>
              <a:rPr sz="2400" spc="-10" dirty="0">
                <a:latin typeface="Arial"/>
                <a:cs typeface="Arial"/>
              </a:rPr>
              <a:t>of </a:t>
            </a:r>
            <a:r>
              <a:rPr sz="2400" spc="-95" dirty="0">
                <a:latin typeface="Arial"/>
                <a:cs typeface="Arial"/>
              </a:rPr>
              <a:t>end </a:t>
            </a:r>
            <a:r>
              <a:rPr sz="2400" spc="-165" dirty="0">
                <a:latin typeface="Arial"/>
                <a:cs typeface="Arial"/>
              </a:rPr>
              <a:t>use </a:t>
            </a:r>
            <a:r>
              <a:rPr sz="2400" spc="-110" dirty="0">
                <a:latin typeface="Arial"/>
                <a:cs typeface="Arial"/>
              </a:rPr>
              <a:t>and </a:t>
            </a:r>
            <a:r>
              <a:rPr sz="2400" spc="-50" dirty="0">
                <a:latin typeface="Arial"/>
                <a:cs typeface="Arial"/>
              </a:rPr>
              <a:t>confirmation</a:t>
            </a:r>
            <a:r>
              <a:rPr sz="2400" spc="-260" dirty="0">
                <a:latin typeface="Arial"/>
                <a:cs typeface="Arial"/>
              </a:rPr>
              <a:t> </a:t>
            </a:r>
            <a:r>
              <a:rPr sz="2400" spc="-10" dirty="0">
                <a:latin typeface="Arial"/>
                <a:cs typeface="Arial"/>
              </a:rPr>
              <a:t>of  </a:t>
            </a:r>
            <a:r>
              <a:rPr sz="2400" spc="-30" dirty="0">
                <a:latin typeface="Arial"/>
                <a:cs typeface="Arial"/>
              </a:rPr>
              <a:t>the </a:t>
            </a:r>
            <a:r>
              <a:rPr sz="2400" spc="-70" dirty="0">
                <a:latin typeface="Arial"/>
                <a:cs typeface="Arial"/>
              </a:rPr>
              <a:t>procurement </a:t>
            </a:r>
            <a:r>
              <a:rPr sz="2400" spc="-5" dirty="0">
                <a:latin typeface="Arial"/>
                <a:cs typeface="Arial"/>
              </a:rPr>
              <a:t>of </a:t>
            </a:r>
            <a:r>
              <a:rPr sz="2400" spc="-145" dirty="0">
                <a:latin typeface="Arial"/>
                <a:cs typeface="Arial"/>
              </a:rPr>
              <a:t>goods </a:t>
            </a:r>
            <a:r>
              <a:rPr sz="2400" spc="-114" dirty="0">
                <a:latin typeface="Arial"/>
                <a:cs typeface="Arial"/>
              </a:rPr>
              <a:t>and</a:t>
            </a:r>
            <a:r>
              <a:rPr sz="2400" spc="-390" dirty="0">
                <a:latin typeface="Arial"/>
                <a:cs typeface="Arial"/>
              </a:rPr>
              <a:t> </a:t>
            </a:r>
            <a:r>
              <a:rPr sz="2400" spc="-130" dirty="0">
                <a:latin typeface="Arial"/>
                <a:cs typeface="Arial"/>
              </a:rPr>
              <a:t>services</a:t>
            </a:r>
            <a:endParaRPr sz="2400">
              <a:latin typeface="Arial"/>
              <a:cs typeface="Arial"/>
            </a:endParaRPr>
          </a:p>
        </p:txBody>
      </p:sp>
      <p:sp>
        <p:nvSpPr>
          <p:cNvPr id="6" name="object 6"/>
          <p:cNvSpPr/>
          <p:nvPr/>
        </p:nvSpPr>
        <p:spPr>
          <a:xfrm>
            <a:off x="877824" y="1124711"/>
            <a:ext cx="2567940" cy="995680"/>
          </a:xfrm>
          <a:custGeom>
            <a:avLst/>
            <a:gdLst/>
            <a:ahLst/>
            <a:cxnLst/>
            <a:rect l="l" t="t" r="r" b="b"/>
            <a:pathLst>
              <a:path w="2567940" h="995680">
                <a:moveTo>
                  <a:pt x="2402078" y="0"/>
                </a:moveTo>
                <a:lnTo>
                  <a:pt x="165862" y="0"/>
                </a:lnTo>
                <a:lnTo>
                  <a:pt x="121768" y="5927"/>
                </a:lnTo>
                <a:lnTo>
                  <a:pt x="82147" y="22653"/>
                </a:lnTo>
                <a:lnTo>
                  <a:pt x="48579" y="48593"/>
                </a:lnTo>
                <a:lnTo>
                  <a:pt x="22644" y="82164"/>
                </a:lnTo>
                <a:lnTo>
                  <a:pt x="5924" y="121781"/>
                </a:lnTo>
                <a:lnTo>
                  <a:pt x="0" y="165862"/>
                </a:lnTo>
                <a:lnTo>
                  <a:pt x="0" y="829310"/>
                </a:lnTo>
                <a:lnTo>
                  <a:pt x="5924" y="873390"/>
                </a:lnTo>
                <a:lnTo>
                  <a:pt x="22644" y="913007"/>
                </a:lnTo>
                <a:lnTo>
                  <a:pt x="48579" y="946578"/>
                </a:lnTo>
                <a:lnTo>
                  <a:pt x="82147" y="972518"/>
                </a:lnTo>
                <a:lnTo>
                  <a:pt x="121768" y="989244"/>
                </a:lnTo>
                <a:lnTo>
                  <a:pt x="165862" y="995172"/>
                </a:lnTo>
                <a:lnTo>
                  <a:pt x="2402078" y="995172"/>
                </a:lnTo>
                <a:lnTo>
                  <a:pt x="2446158" y="989244"/>
                </a:lnTo>
                <a:lnTo>
                  <a:pt x="2485775" y="972518"/>
                </a:lnTo>
                <a:lnTo>
                  <a:pt x="2519346" y="946578"/>
                </a:lnTo>
                <a:lnTo>
                  <a:pt x="2545286" y="913007"/>
                </a:lnTo>
                <a:lnTo>
                  <a:pt x="2562012" y="873390"/>
                </a:lnTo>
                <a:lnTo>
                  <a:pt x="2567940" y="829310"/>
                </a:lnTo>
                <a:lnTo>
                  <a:pt x="2567940" y="165862"/>
                </a:lnTo>
                <a:lnTo>
                  <a:pt x="2562012" y="121781"/>
                </a:lnTo>
                <a:lnTo>
                  <a:pt x="2545286" y="82164"/>
                </a:lnTo>
                <a:lnTo>
                  <a:pt x="2519346" y="48593"/>
                </a:lnTo>
                <a:lnTo>
                  <a:pt x="2485775" y="22653"/>
                </a:lnTo>
                <a:lnTo>
                  <a:pt x="2446158" y="5927"/>
                </a:lnTo>
                <a:lnTo>
                  <a:pt x="2402078" y="0"/>
                </a:lnTo>
                <a:close/>
              </a:path>
            </a:pathLst>
          </a:custGeom>
          <a:solidFill>
            <a:srgbClr val="949494"/>
          </a:solidFill>
        </p:spPr>
        <p:txBody>
          <a:bodyPr wrap="square" lIns="0" tIns="0" rIns="0" bIns="0" rtlCol="0"/>
          <a:lstStyle/>
          <a:p>
            <a:endParaRPr/>
          </a:p>
        </p:txBody>
      </p:sp>
      <p:sp>
        <p:nvSpPr>
          <p:cNvPr id="7" name="object 7"/>
          <p:cNvSpPr/>
          <p:nvPr/>
        </p:nvSpPr>
        <p:spPr>
          <a:xfrm>
            <a:off x="877824" y="1124711"/>
            <a:ext cx="2567940" cy="995680"/>
          </a:xfrm>
          <a:custGeom>
            <a:avLst/>
            <a:gdLst/>
            <a:ahLst/>
            <a:cxnLst/>
            <a:rect l="l" t="t" r="r" b="b"/>
            <a:pathLst>
              <a:path w="2567940" h="995680">
                <a:moveTo>
                  <a:pt x="0" y="165862"/>
                </a:moveTo>
                <a:lnTo>
                  <a:pt x="5924" y="121781"/>
                </a:lnTo>
                <a:lnTo>
                  <a:pt x="22644" y="82164"/>
                </a:lnTo>
                <a:lnTo>
                  <a:pt x="48579" y="48593"/>
                </a:lnTo>
                <a:lnTo>
                  <a:pt x="82147" y="22653"/>
                </a:lnTo>
                <a:lnTo>
                  <a:pt x="121768" y="5927"/>
                </a:lnTo>
                <a:lnTo>
                  <a:pt x="165862" y="0"/>
                </a:lnTo>
                <a:lnTo>
                  <a:pt x="2402078" y="0"/>
                </a:lnTo>
                <a:lnTo>
                  <a:pt x="2446158" y="5927"/>
                </a:lnTo>
                <a:lnTo>
                  <a:pt x="2485775" y="22653"/>
                </a:lnTo>
                <a:lnTo>
                  <a:pt x="2519346" y="48593"/>
                </a:lnTo>
                <a:lnTo>
                  <a:pt x="2545286" y="82164"/>
                </a:lnTo>
                <a:lnTo>
                  <a:pt x="2562012" y="121781"/>
                </a:lnTo>
                <a:lnTo>
                  <a:pt x="2567940" y="165862"/>
                </a:lnTo>
                <a:lnTo>
                  <a:pt x="2567940" y="829310"/>
                </a:lnTo>
                <a:lnTo>
                  <a:pt x="2562012" y="873390"/>
                </a:lnTo>
                <a:lnTo>
                  <a:pt x="2545286" y="913007"/>
                </a:lnTo>
                <a:lnTo>
                  <a:pt x="2519346" y="946578"/>
                </a:lnTo>
                <a:lnTo>
                  <a:pt x="2485775" y="972518"/>
                </a:lnTo>
                <a:lnTo>
                  <a:pt x="2446158" y="989244"/>
                </a:lnTo>
                <a:lnTo>
                  <a:pt x="2402078" y="995172"/>
                </a:lnTo>
                <a:lnTo>
                  <a:pt x="165862" y="995172"/>
                </a:lnTo>
                <a:lnTo>
                  <a:pt x="121768" y="989244"/>
                </a:lnTo>
                <a:lnTo>
                  <a:pt x="82147" y="972518"/>
                </a:lnTo>
                <a:lnTo>
                  <a:pt x="48579" y="946578"/>
                </a:lnTo>
                <a:lnTo>
                  <a:pt x="22644" y="913007"/>
                </a:lnTo>
                <a:lnTo>
                  <a:pt x="5924" y="873390"/>
                </a:lnTo>
                <a:lnTo>
                  <a:pt x="0" y="829310"/>
                </a:lnTo>
                <a:lnTo>
                  <a:pt x="0" y="165862"/>
                </a:lnTo>
                <a:close/>
              </a:path>
            </a:pathLst>
          </a:custGeom>
          <a:ln w="12192">
            <a:solidFill>
              <a:srgbClr val="FFFFFF"/>
            </a:solidFill>
          </a:ln>
        </p:spPr>
        <p:txBody>
          <a:bodyPr wrap="square" lIns="0" tIns="0" rIns="0" bIns="0" rtlCol="0"/>
          <a:lstStyle/>
          <a:p>
            <a:endParaRPr/>
          </a:p>
        </p:txBody>
      </p:sp>
      <p:sp>
        <p:nvSpPr>
          <p:cNvPr id="8" name="object 8"/>
          <p:cNvSpPr txBox="1"/>
          <p:nvPr/>
        </p:nvSpPr>
        <p:spPr>
          <a:xfrm>
            <a:off x="1223873" y="1055878"/>
            <a:ext cx="1875789" cy="1060450"/>
          </a:xfrm>
          <a:prstGeom prst="rect">
            <a:avLst/>
          </a:prstGeom>
        </p:spPr>
        <p:txBody>
          <a:bodyPr vert="horz" wrap="square" lIns="0" tIns="43815" rIns="0" bIns="0" rtlCol="0">
            <a:spAutoFit/>
          </a:bodyPr>
          <a:lstStyle/>
          <a:p>
            <a:pPr marL="12700" marR="5080" indent="-1270" algn="ctr">
              <a:lnSpc>
                <a:spcPct val="91500"/>
              </a:lnSpc>
              <a:spcBef>
                <a:spcPts val="345"/>
              </a:spcBef>
            </a:pPr>
            <a:r>
              <a:rPr sz="2400" spc="-200" dirty="0">
                <a:solidFill>
                  <a:srgbClr val="FFFFFF"/>
                </a:solidFill>
                <a:latin typeface="Arial"/>
                <a:cs typeface="Arial"/>
              </a:rPr>
              <a:t>End </a:t>
            </a:r>
            <a:r>
              <a:rPr sz="2400" spc="-165" dirty="0">
                <a:solidFill>
                  <a:srgbClr val="FFFFFF"/>
                </a:solidFill>
                <a:latin typeface="Arial"/>
                <a:cs typeface="Arial"/>
              </a:rPr>
              <a:t>use </a:t>
            </a:r>
            <a:r>
              <a:rPr sz="2400" spc="-10" dirty="0">
                <a:solidFill>
                  <a:srgbClr val="FFFFFF"/>
                </a:solidFill>
                <a:latin typeface="Arial"/>
                <a:cs typeface="Arial"/>
              </a:rPr>
              <a:t>not  </a:t>
            </a:r>
            <a:r>
              <a:rPr sz="2400" spc="-70" dirty="0">
                <a:solidFill>
                  <a:srgbClr val="FFFFFF"/>
                </a:solidFill>
                <a:latin typeface="Arial"/>
                <a:cs typeface="Arial"/>
              </a:rPr>
              <a:t>confirmable</a:t>
            </a:r>
            <a:r>
              <a:rPr sz="2400" spc="-204" dirty="0">
                <a:solidFill>
                  <a:srgbClr val="FFFFFF"/>
                </a:solidFill>
                <a:latin typeface="Arial"/>
                <a:cs typeface="Arial"/>
              </a:rPr>
              <a:t> </a:t>
            </a:r>
            <a:r>
              <a:rPr sz="2400" spc="-105" dirty="0">
                <a:solidFill>
                  <a:srgbClr val="FFFFFF"/>
                </a:solidFill>
                <a:latin typeface="Arial"/>
                <a:cs typeface="Arial"/>
              </a:rPr>
              <a:t>by  </a:t>
            </a:r>
            <a:r>
              <a:rPr sz="2400" spc="-65" dirty="0">
                <a:solidFill>
                  <a:srgbClr val="FFFFFF"/>
                </a:solidFill>
                <a:latin typeface="Arial"/>
                <a:cs typeface="Arial"/>
              </a:rPr>
              <a:t>bills</a:t>
            </a:r>
            <a:endParaRPr sz="2400">
              <a:latin typeface="Arial"/>
              <a:cs typeface="Arial"/>
            </a:endParaRPr>
          </a:p>
        </p:txBody>
      </p:sp>
      <p:sp>
        <p:nvSpPr>
          <p:cNvPr id="9" name="object 9"/>
          <p:cNvSpPr/>
          <p:nvPr/>
        </p:nvSpPr>
        <p:spPr>
          <a:xfrm>
            <a:off x="0" y="0"/>
            <a:ext cx="12189460" cy="762000"/>
          </a:xfrm>
          <a:custGeom>
            <a:avLst/>
            <a:gdLst/>
            <a:ahLst/>
            <a:cxnLst/>
            <a:rect l="l" t="t" r="r" b="b"/>
            <a:pathLst>
              <a:path w="12189460" h="762000">
                <a:moveTo>
                  <a:pt x="0" y="762000"/>
                </a:moveTo>
                <a:lnTo>
                  <a:pt x="12188952" y="762000"/>
                </a:lnTo>
                <a:lnTo>
                  <a:pt x="12188952" y="0"/>
                </a:lnTo>
                <a:lnTo>
                  <a:pt x="0" y="0"/>
                </a:lnTo>
                <a:lnTo>
                  <a:pt x="0" y="762000"/>
                </a:lnTo>
                <a:close/>
              </a:path>
            </a:pathLst>
          </a:custGeom>
          <a:solidFill>
            <a:srgbClr val="404040"/>
          </a:solidFill>
        </p:spPr>
        <p:txBody>
          <a:bodyPr wrap="square" lIns="0" tIns="0" rIns="0" bIns="0" rtlCol="0"/>
          <a:lstStyle/>
          <a:p>
            <a:endParaRPr/>
          </a:p>
        </p:txBody>
      </p:sp>
      <p:sp>
        <p:nvSpPr>
          <p:cNvPr id="10" name="object 10"/>
          <p:cNvSpPr txBox="1">
            <a:spLocks noGrp="1"/>
          </p:cNvSpPr>
          <p:nvPr>
            <p:ph type="title"/>
          </p:nvPr>
        </p:nvSpPr>
        <p:spPr>
          <a:xfrm>
            <a:off x="4414264" y="711"/>
            <a:ext cx="4653535" cy="627736"/>
          </a:xfrm>
          <a:prstGeom prst="rect">
            <a:avLst/>
          </a:prstGeom>
        </p:spPr>
        <p:txBody>
          <a:bodyPr vert="horz" wrap="square" lIns="0" tIns="12065" rIns="0" bIns="0" rtlCol="0">
            <a:spAutoFit/>
          </a:bodyPr>
          <a:lstStyle/>
          <a:p>
            <a:pPr marL="12700">
              <a:lnSpc>
                <a:spcPct val="100000"/>
              </a:lnSpc>
              <a:spcBef>
                <a:spcPts val="95"/>
              </a:spcBef>
            </a:pPr>
            <a:r>
              <a:rPr spc="-180" dirty="0"/>
              <a:t>Security</a:t>
            </a:r>
            <a:r>
              <a:rPr spc="-265" dirty="0"/>
              <a:t> </a:t>
            </a:r>
            <a:r>
              <a:rPr spc="-220" dirty="0" smtClean="0"/>
              <a:t>Related</a:t>
            </a:r>
            <a:r>
              <a:rPr lang="en-IN" spc="-220" dirty="0" smtClean="0"/>
              <a:t> 5 / 5</a:t>
            </a:r>
            <a:endParaRPr spc="-220" dirty="0"/>
          </a:p>
        </p:txBody>
      </p:sp>
      <p:sp>
        <p:nvSpPr>
          <p:cNvPr id="11" name="object 11"/>
          <p:cNvSpPr/>
          <p:nvPr/>
        </p:nvSpPr>
        <p:spPr>
          <a:xfrm>
            <a:off x="405384" y="3429000"/>
            <a:ext cx="3028188" cy="2119884"/>
          </a:xfrm>
          <a:prstGeom prst="rect">
            <a:avLst/>
          </a:prstGeom>
          <a:blipFill>
            <a:blip r:embed="rId2" cstate="print"/>
            <a:stretch>
              <a:fillRect/>
            </a:stretch>
          </a:blipFill>
        </p:spPr>
        <p:txBody>
          <a:bodyPr wrap="square" lIns="0" tIns="0" rIns="0" bIns="0" rtlCol="0"/>
          <a:lstStyle/>
          <a:p>
            <a:endParaRPr/>
          </a:p>
        </p:txBody>
      </p:sp>
      <p:sp>
        <p:nvSpPr>
          <p:cNvPr id="12" name="Date Placeholder 11"/>
          <p:cNvSpPr>
            <a:spLocks noGrp="1"/>
          </p:cNvSpPr>
          <p:nvPr>
            <p:ph type="dt" sz="half" idx="6"/>
          </p:nvPr>
        </p:nvSpPr>
        <p:spPr/>
        <p:txBody>
          <a:bodyPr/>
          <a:lstStyle/>
          <a:p>
            <a:r>
              <a:rPr lang="en-US" smtClean="0"/>
              <a:t>01/04/2018 DOON</a:t>
            </a:r>
            <a:endParaRPr lang="en-US"/>
          </a:p>
        </p:txBody>
      </p:sp>
      <p:sp>
        <p:nvSpPr>
          <p:cNvPr id="13" name="Footer Placeholder 12"/>
          <p:cNvSpPr>
            <a:spLocks noGrp="1"/>
          </p:cNvSpPr>
          <p:nvPr>
            <p:ph type="ftr" sz="quarter" idx="5"/>
          </p:nvPr>
        </p:nvSpPr>
        <p:spPr/>
        <p:txBody>
          <a:bodyPr/>
          <a:lstStyle/>
          <a:p>
            <a:r>
              <a:rPr lang="en-IN" smtClean="0"/>
              <a:t>CA Amresh Overview of Bank Audits 18</a:t>
            </a:r>
            <a:endParaRPr lang="en-IN"/>
          </a:p>
        </p:txBody>
      </p:sp>
      <p:sp>
        <p:nvSpPr>
          <p:cNvPr id="14" name="Slide Number Placeholder 13"/>
          <p:cNvSpPr>
            <a:spLocks noGrp="1"/>
          </p:cNvSpPr>
          <p:nvPr>
            <p:ph type="sldNum" sz="quarter" idx="7"/>
          </p:nvPr>
        </p:nvSpPr>
        <p:spPr/>
        <p:txBody>
          <a:bodyPr/>
          <a:lstStyle/>
          <a:p>
            <a:fld id="{B6F15528-21DE-4FAA-801E-634DDDAF4B2B}" type="slidenum">
              <a:rPr lang="en-IN" smtClean="0"/>
              <a:pPr/>
              <a:t>59</a:t>
            </a:fld>
            <a:endParaRPr lang="en-IN"/>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11"/>
            <a:ext cx="11734800" cy="615553"/>
          </a:xfrm>
        </p:spPr>
        <p:txBody>
          <a:bodyPr/>
          <a:lstStyle/>
          <a:p>
            <a:r>
              <a:rPr lang="en-IN" dirty="0" smtClean="0"/>
              <a:t>      </a:t>
            </a:r>
            <a:r>
              <a:rPr lang="en-IN" dirty="0" smtClean="0">
                <a:solidFill>
                  <a:srgbClr val="C00000"/>
                </a:solidFill>
              </a:rPr>
              <a:t>RELIEF TO MSME BY 7</a:t>
            </a:r>
            <a:r>
              <a:rPr lang="en-IN" baseline="30000" dirty="0" smtClean="0">
                <a:solidFill>
                  <a:srgbClr val="C00000"/>
                </a:solidFill>
              </a:rPr>
              <a:t>th</a:t>
            </a:r>
            <a:r>
              <a:rPr lang="en-IN" dirty="0" smtClean="0">
                <a:solidFill>
                  <a:srgbClr val="C00000"/>
                </a:solidFill>
              </a:rPr>
              <a:t> FEBRUARY 2018</a:t>
            </a:r>
            <a:endParaRPr lang="en-IN" dirty="0">
              <a:solidFill>
                <a:srgbClr val="C00000"/>
              </a:solidFill>
            </a:endParaRPr>
          </a:p>
        </p:txBody>
      </p:sp>
      <p:sp>
        <p:nvSpPr>
          <p:cNvPr id="3" name="Content Placeholder 2"/>
          <p:cNvSpPr>
            <a:spLocks noGrp="1"/>
          </p:cNvSpPr>
          <p:nvPr>
            <p:ph sz="half" idx="2"/>
          </p:nvPr>
        </p:nvSpPr>
        <p:spPr>
          <a:xfrm>
            <a:off x="457200" y="762000"/>
            <a:ext cx="11430000" cy="5539978"/>
          </a:xfrm>
        </p:spPr>
        <p:txBody>
          <a:bodyPr/>
          <a:lstStyle/>
          <a:p>
            <a:r>
              <a:rPr lang="en-IN" dirty="0">
                <a:solidFill>
                  <a:srgbClr val="C00000"/>
                </a:solidFill>
              </a:rPr>
              <a:t>The borrower is registered under the GST regime as on January 31, 2018.</a:t>
            </a:r>
          </a:p>
          <a:p>
            <a:r>
              <a:rPr lang="en-IN" dirty="0">
                <a:solidFill>
                  <a:schemeClr val="tx2">
                    <a:lumMod val="60000"/>
                    <a:lumOff val="40000"/>
                  </a:schemeClr>
                </a:solidFill>
              </a:rPr>
              <a:t>The aggregate exposure, including non-fund based facilities, of banks and NBFCs, to the borrower does not exceed ₹ 250 million as on January 31, 2018.</a:t>
            </a:r>
          </a:p>
          <a:p>
            <a:r>
              <a:rPr lang="en-IN" dirty="0">
                <a:solidFill>
                  <a:srgbClr val="C00000"/>
                </a:solidFill>
              </a:rPr>
              <a:t>The borrower’s account was standard as on August 31, 2017. </a:t>
            </a:r>
          </a:p>
          <a:p>
            <a:r>
              <a:rPr lang="en-IN" dirty="0">
                <a:solidFill>
                  <a:schemeClr val="tx2">
                    <a:lumMod val="60000"/>
                    <a:lumOff val="40000"/>
                  </a:schemeClr>
                </a:solidFill>
              </a:rPr>
              <a:t>The amount from the borrower overdue as on September 1, 2017 and payments from the borrower due between September 1, 2017 and January 31, 2018 are paid not later than 180 days from their respective original due dates.</a:t>
            </a:r>
          </a:p>
          <a:p>
            <a:r>
              <a:rPr lang="en-IN" dirty="0">
                <a:solidFill>
                  <a:srgbClr val="C00000"/>
                </a:solidFill>
              </a:rPr>
              <a:t>A provision of 5% shall be made by the banks/NBFCs against the exposures not classified as NPA in terms of this circular. The provision in respect of the account may be reversed as and when no amount is overdue beyond the 90/120</a:t>
            </a:r>
            <a:r>
              <a:rPr lang="en-IN" baseline="30000" dirty="0">
                <a:solidFill>
                  <a:srgbClr val="C00000"/>
                </a:solidFill>
                <a:hlinkClick r:id="rId3"/>
              </a:rPr>
              <a:t>1</a:t>
            </a:r>
            <a:r>
              <a:rPr lang="en-IN" dirty="0">
                <a:solidFill>
                  <a:srgbClr val="C00000"/>
                </a:solidFill>
              </a:rPr>
              <a:t> day norm, as the case may be.</a:t>
            </a:r>
          </a:p>
          <a:p>
            <a:r>
              <a:rPr lang="en-IN" dirty="0">
                <a:solidFill>
                  <a:schemeClr val="tx2">
                    <a:lumMod val="60000"/>
                    <a:lumOff val="40000"/>
                  </a:schemeClr>
                </a:solidFill>
              </a:rPr>
              <a:t>The additional time is being provided for the purpose of asset classification only and not for income recognition, i.e., if the interest from the borrower is overdue for more than 90/120</a:t>
            </a:r>
            <a:r>
              <a:rPr lang="en-IN" baseline="30000" dirty="0">
                <a:solidFill>
                  <a:schemeClr val="tx2">
                    <a:lumMod val="60000"/>
                    <a:lumOff val="40000"/>
                  </a:schemeClr>
                </a:solidFill>
                <a:hlinkClick r:id="rId4"/>
              </a:rPr>
              <a:t>2</a:t>
            </a:r>
            <a:r>
              <a:rPr lang="en-IN" dirty="0">
                <a:solidFill>
                  <a:schemeClr val="tx2">
                    <a:lumMod val="60000"/>
                    <a:lumOff val="40000"/>
                  </a:schemeClr>
                </a:solidFill>
              </a:rPr>
              <a:t> days, the same shall not be recognised on accrual basis. </a:t>
            </a:r>
          </a:p>
          <a:p>
            <a:endParaRPr lang="en-IN" dirty="0"/>
          </a:p>
        </p:txBody>
      </p:sp>
      <p:sp>
        <p:nvSpPr>
          <p:cNvPr id="4" name="Date Placeholder 3"/>
          <p:cNvSpPr>
            <a:spLocks noGrp="1"/>
          </p:cNvSpPr>
          <p:nvPr>
            <p:ph type="dt" sz="half" idx="6"/>
          </p:nvPr>
        </p:nvSpPr>
        <p:spPr/>
        <p:txBody>
          <a:bodyPr/>
          <a:lstStyle/>
          <a:p>
            <a:r>
              <a:rPr lang="en-US" smtClean="0"/>
              <a:t>01/04/2018 DOON</a:t>
            </a:r>
            <a:endParaRPr lang="en-US"/>
          </a:p>
        </p:txBody>
      </p:sp>
      <p:sp>
        <p:nvSpPr>
          <p:cNvPr id="5" name="Footer Placeholder 4"/>
          <p:cNvSpPr>
            <a:spLocks noGrp="1"/>
          </p:cNvSpPr>
          <p:nvPr>
            <p:ph type="ftr" sz="quarter" idx="5"/>
          </p:nvPr>
        </p:nvSpPr>
        <p:spPr/>
        <p:txBody>
          <a:bodyPr/>
          <a:lstStyle/>
          <a:p>
            <a:r>
              <a:rPr lang="en-IN" smtClean="0"/>
              <a:t>CA Amresh Overview of Bank Audits 18</a:t>
            </a:r>
            <a:endParaRPr lang="en-IN"/>
          </a:p>
        </p:txBody>
      </p:sp>
      <p:sp>
        <p:nvSpPr>
          <p:cNvPr id="6" name="Slide Number Placeholder 5"/>
          <p:cNvSpPr>
            <a:spLocks noGrp="1"/>
          </p:cNvSpPr>
          <p:nvPr>
            <p:ph type="sldNum" sz="quarter" idx="7"/>
          </p:nvPr>
        </p:nvSpPr>
        <p:spPr/>
        <p:txBody>
          <a:bodyPr/>
          <a:lstStyle/>
          <a:p>
            <a:fld id="{B6F15528-21DE-4FAA-801E-634DDDAF4B2B}" type="slidenum">
              <a:rPr lang="en-IN" smtClean="0"/>
              <a:pPr/>
              <a:t>6</a:t>
            </a:fld>
            <a:endParaRPr lang="en-IN"/>
          </a:p>
        </p:txBody>
      </p:sp>
    </p:spTree>
    <p:extLst>
      <p:ext uri="{BB962C8B-B14F-4D97-AF65-F5344CB8AC3E}">
        <p14:creationId xmlns:p14="http://schemas.microsoft.com/office/powerpoint/2010/main" val="36760988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599"/>
            <a:ext cx="11506200" cy="492443"/>
          </a:xfrm>
          <a:solidFill>
            <a:schemeClr val="accent6">
              <a:lumMod val="40000"/>
              <a:lumOff val="60000"/>
            </a:schemeClr>
          </a:solidFill>
          <a:ln>
            <a:solidFill>
              <a:schemeClr val="accent6">
                <a:lumMod val="60000"/>
                <a:lumOff val="40000"/>
              </a:schemeClr>
            </a:solidFill>
          </a:ln>
        </p:spPr>
        <p:txBody>
          <a:bodyPr/>
          <a:lstStyle/>
          <a:p>
            <a:r>
              <a:rPr lang="en-IN" sz="3200" dirty="0">
                <a:solidFill>
                  <a:srgbClr val="C00000"/>
                </a:solidFill>
              </a:rPr>
              <a:t>SOME TIPS </a:t>
            </a:r>
            <a:r>
              <a:rPr lang="en-IN" sz="3200" dirty="0" smtClean="0">
                <a:solidFill>
                  <a:srgbClr val="C00000"/>
                </a:solidFill>
              </a:rPr>
              <a:t> TO AUDIT  IN INSUFFICIENT TIME </a:t>
            </a:r>
            <a:endParaRPr lang="en-IN" sz="3200" dirty="0">
              <a:solidFill>
                <a:srgbClr val="C00000"/>
              </a:solidFill>
            </a:endParaRPr>
          </a:p>
        </p:txBody>
      </p:sp>
      <p:sp>
        <p:nvSpPr>
          <p:cNvPr id="3" name="Text Placeholder 2"/>
          <p:cNvSpPr>
            <a:spLocks noGrp="1"/>
          </p:cNvSpPr>
          <p:nvPr>
            <p:ph type="body" idx="1"/>
          </p:nvPr>
        </p:nvSpPr>
        <p:spPr>
          <a:xfrm>
            <a:off x="152400" y="685801"/>
            <a:ext cx="11963400" cy="6095999"/>
          </a:xfrm>
          <a:solidFill>
            <a:schemeClr val="accent5">
              <a:lumMod val="40000"/>
              <a:lumOff val="60000"/>
            </a:schemeClr>
          </a:solidFill>
        </p:spPr>
        <p:txBody>
          <a:bodyPr/>
          <a:lstStyle/>
          <a:p>
            <a:pPr marL="342900" indent="-342900">
              <a:buFont typeface="Wingdings" pitchFamily="2" charset="2"/>
              <a:buChar char="ü"/>
            </a:pPr>
            <a:r>
              <a:rPr lang="en-IN" b="1" dirty="0" smtClean="0">
                <a:latin typeface="+mn-lt"/>
              </a:rPr>
              <a:t>Go for Statement of irregular accounts as on 31</a:t>
            </a:r>
            <a:r>
              <a:rPr lang="en-IN" b="1" baseline="30000" dirty="0" smtClean="0">
                <a:latin typeface="+mn-lt"/>
              </a:rPr>
              <a:t>st</a:t>
            </a:r>
            <a:r>
              <a:rPr lang="en-IN" b="1" dirty="0" smtClean="0">
                <a:latin typeface="+mn-lt"/>
              </a:rPr>
              <a:t> December 2017 </a:t>
            </a:r>
          </a:p>
          <a:p>
            <a:pPr marL="800100" lvl="1" indent="-342900">
              <a:buFont typeface="Wingdings" pitchFamily="2" charset="2"/>
              <a:buChar char="Ø"/>
            </a:pPr>
            <a:r>
              <a:rPr lang="en-IN" sz="2000" dirty="0" smtClean="0"/>
              <a:t>Those declared NPA , no problem with them .</a:t>
            </a:r>
          </a:p>
          <a:p>
            <a:pPr marL="800100" lvl="1" indent="-342900">
              <a:buFont typeface="Wingdings" pitchFamily="2" charset="2"/>
              <a:buChar char="Ø"/>
            </a:pPr>
            <a:r>
              <a:rPr lang="en-IN" sz="2000" dirty="0" smtClean="0"/>
              <a:t>Those are regular now put some weight on such accounts.</a:t>
            </a:r>
          </a:p>
          <a:p>
            <a:pPr marL="800100" lvl="1" indent="-342900">
              <a:buFont typeface="Wingdings" pitchFamily="2" charset="2"/>
              <a:buChar char="Ø"/>
            </a:pPr>
            <a:r>
              <a:rPr lang="en-IN" sz="2000" dirty="0" smtClean="0"/>
              <a:t>If payment is from other bank , no problem </a:t>
            </a:r>
          </a:p>
          <a:p>
            <a:pPr marL="800100" lvl="1" indent="-342900">
              <a:buFont typeface="Wingdings" pitchFamily="2" charset="2"/>
              <a:buChar char="Ø"/>
            </a:pPr>
            <a:r>
              <a:rPr lang="en-IN" sz="2000" dirty="0" smtClean="0"/>
              <a:t>If payment is from same branch or same , just try to understand the purpose. </a:t>
            </a:r>
          </a:p>
          <a:p>
            <a:pPr marL="800100" lvl="1" indent="-342900">
              <a:buFont typeface="Wingdings" pitchFamily="2" charset="2"/>
              <a:buChar char="Ø"/>
            </a:pPr>
            <a:r>
              <a:rPr lang="en-IN" sz="2000" dirty="0" smtClean="0"/>
              <a:t>Also see the 1</a:t>
            </a:r>
            <a:r>
              <a:rPr lang="en-IN" sz="2000" baseline="30000" dirty="0" smtClean="0"/>
              <a:t>st</a:t>
            </a:r>
            <a:r>
              <a:rPr lang="en-IN" sz="2000" dirty="0" smtClean="0"/>
              <a:t> April reversal if any in such accounts. </a:t>
            </a:r>
          </a:p>
          <a:p>
            <a:pPr marL="800100" lvl="1" indent="-342900">
              <a:buFont typeface="Wingdings" pitchFamily="2" charset="2"/>
              <a:buChar char="Ø"/>
            </a:pPr>
            <a:r>
              <a:rPr lang="en-IN" sz="2000" dirty="0" smtClean="0"/>
              <a:t>If there is a balance in account from DP , No problem . </a:t>
            </a:r>
          </a:p>
          <a:p>
            <a:pPr marL="800100" lvl="1" indent="-342900">
              <a:buFont typeface="Wingdings" pitchFamily="2" charset="2"/>
              <a:buChar char="Ø"/>
            </a:pPr>
            <a:r>
              <a:rPr lang="en-IN" sz="2000" dirty="0" smtClean="0"/>
              <a:t>If there is no DP but limit is high and a/c regularised through that , go for the detail analysis. </a:t>
            </a:r>
          </a:p>
          <a:p>
            <a:pPr marL="800100" lvl="1" indent="-342900">
              <a:buFont typeface="Wingdings" pitchFamily="2" charset="2"/>
              <a:buChar char="Ø"/>
            </a:pPr>
            <a:r>
              <a:rPr lang="en-IN" sz="2000" dirty="0" smtClean="0"/>
              <a:t>YOU cant create irregularity to satisfy irregularity. </a:t>
            </a:r>
          </a:p>
          <a:p>
            <a:pPr lvl="1"/>
            <a:endParaRPr lang="en-IN" dirty="0" smtClean="0"/>
          </a:p>
          <a:p>
            <a:pPr marL="800100" lvl="1" indent="-342900">
              <a:buFont typeface="Wingdings" pitchFamily="2" charset="2"/>
              <a:buChar char="ü"/>
            </a:pPr>
            <a:r>
              <a:rPr lang="en-IN" sz="2400" b="1" dirty="0" smtClean="0"/>
              <a:t>Go </a:t>
            </a:r>
            <a:r>
              <a:rPr lang="en-IN" sz="2400" b="1" dirty="0"/>
              <a:t>for Statement of </a:t>
            </a:r>
            <a:r>
              <a:rPr lang="en-IN" sz="2400" b="1" dirty="0" smtClean="0"/>
              <a:t>sub standard accounts of last year. </a:t>
            </a:r>
          </a:p>
          <a:p>
            <a:pPr marL="800100" lvl="1" indent="-342900">
              <a:buFont typeface="Wingdings" pitchFamily="2" charset="2"/>
              <a:buChar char="Ø"/>
            </a:pPr>
            <a:r>
              <a:rPr lang="en-IN" sz="2000" dirty="0" smtClean="0"/>
              <a:t>Compare the same with the current year sub standard asset .</a:t>
            </a:r>
          </a:p>
          <a:p>
            <a:pPr marL="800100" lvl="1" indent="-342900">
              <a:buFont typeface="Wingdings" pitchFamily="2" charset="2"/>
              <a:buChar char="Ø"/>
            </a:pPr>
            <a:r>
              <a:rPr lang="en-IN" sz="2000" dirty="0" smtClean="0"/>
              <a:t>Old year sub standard shall be there in D2. </a:t>
            </a:r>
          </a:p>
          <a:p>
            <a:pPr marL="800100" lvl="1" indent="-342900">
              <a:buFont typeface="Wingdings" pitchFamily="2" charset="2"/>
              <a:buChar char="ü"/>
            </a:pPr>
            <a:endParaRPr lang="en-IN" sz="2000" dirty="0"/>
          </a:p>
          <a:p>
            <a:pPr marL="800100" lvl="1" indent="-342900">
              <a:buFont typeface="Wingdings" pitchFamily="2" charset="2"/>
              <a:buChar char="ü"/>
            </a:pPr>
            <a:r>
              <a:rPr lang="en-IN" b="1" dirty="0" smtClean="0"/>
              <a:t>Term Loan – FITL – FUNDED INTEREST TERM LOAN requires 100% provisioning. </a:t>
            </a:r>
          </a:p>
          <a:p>
            <a:pPr marL="800100" lvl="1" indent="-342900">
              <a:buFont typeface="Wingdings" pitchFamily="2" charset="2"/>
              <a:buChar char="ü"/>
            </a:pPr>
            <a:r>
              <a:rPr lang="en-IN" b="1" dirty="0" smtClean="0"/>
              <a:t>Bills Discounted &amp; purchased – LOOK Beyond the transaction – </a:t>
            </a:r>
            <a:r>
              <a:rPr lang="en-IN" b="1" dirty="0" err="1" smtClean="0"/>
              <a:t>Usance</a:t>
            </a:r>
            <a:r>
              <a:rPr lang="en-IN" b="1" dirty="0" smtClean="0"/>
              <a:t> bills ( No Problem ) Site Bills ( Period to be checked ) RRGR- Especially Railways. </a:t>
            </a:r>
          </a:p>
          <a:p>
            <a:pPr marL="800100" lvl="1" indent="-342900">
              <a:buFont typeface="Wingdings" pitchFamily="2" charset="2"/>
              <a:buChar char="ü"/>
            </a:pPr>
            <a:r>
              <a:rPr lang="en-IN" b="1" dirty="0" smtClean="0"/>
              <a:t>CASH CREDIT- Every thing is possible . If sanction is of 15 days debtors and the same have been increased 45 days then 30 days to be reduce for DP. Divergent of funds most common. </a:t>
            </a:r>
          </a:p>
          <a:p>
            <a:pPr marL="800100" lvl="1" indent="-342900">
              <a:buFont typeface="Wingdings" pitchFamily="2" charset="2"/>
              <a:buChar char="ü"/>
            </a:pPr>
            <a:r>
              <a:rPr lang="en-IN" b="1" dirty="0" smtClean="0"/>
              <a:t>Corporate Loans- Test check the suspicious statement of accounts with MCA site. </a:t>
            </a:r>
          </a:p>
          <a:p>
            <a:pPr lvl="1"/>
            <a:endParaRPr lang="en-IN" dirty="0"/>
          </a:p>
          <a:p>
            <a:pPr marL="800100" lvl="1" indent="-342900">
              <a:buFont typeface="Wingdings" pitchFamily="2" charset="2"/>
              <a:buChar char="ü"/>
            </a:pPr>
            <a:endParaRPr lang="en-IN" dirty="0" smtClean="0"/>
          </a:p>
          <a:p>
            <a:pPr lvl="1"/>
            <a:endParaRPr lang="en-IN" dirty="0" smtClean="0"/>
          </a:p>
          <a:p>
            <a:pPr marL="800100" lvl="1" indent="-342900">
              <a:buFont typeface="Wingdings" pitchFamily="2" charset="2"/>
              <a:buChar char="Ø"/>
            </a:pPr>
            <a:endParaRPr lang="en-IN" dirty="0" smtClean="0"/>
          </a:p>
          <a:p>
            <a:pPr marL="342900" indent="-342900">
              <a:buFont typeface="Wingdings" pitchFamily="2" charset="2"/>
              <a:buChar char="Ø"/>
            </a:pPr>
            <a:endParaRPr lang="en-IN" dirty="0" smtClean="0"/>
          </a:p>
          <a:p>
            <a:pPr marL="342900" indent="-342900">
              <a:buFontTx/>
              <a:buChar char="-"/>
            </a:pPr>
            <a:endParaRPr lang="en-IN" dirty="0"/>
          </a:p>
        </p:txBody>
      </p:sp>
      <p:sp>
        <p:nvSpPr>
          <p:cNvPr id="4" name="Date Placeholder 3"/>
          <p:cNvSpPr>
            <a:spLocks noGrp="1"/>
          </p:cNvSpPr>
          <p:nvPr>
            <p:ph type="dt" sz="half" idx="6"/>
          </p:nvPr>
        </p:nvSpPr>
        <p:spPr/>
        <p:txBody>
          <a:bodyPr/>
          <a:lstStyle/>
          <a:p>
            <a:r>
              <a:rPr lang="en-US" smtClean="0"/>
              <a:t>01/04/2018 DOON</a:t>
            </a:r>
            <a:endParaRPr lang="en-US"/>
          </a:p>
        </p:txBody>
      </p:sp>
      <p:sp>
        <p:nvSpPr>
          <p:cNvPr id="5" name="Footer Placeholder 4"/>
          <p:cNvSpPr>
            <a:spLocks noGrp="1"/>
          </p:cNvSpPr>
          <p:nvPr>
            <p:ph type="ftr" sz="quarter" idx="5"/>
          </p:nvPr>
        </p:nvSpPr>
        <p:spPr/>
        <p:txBody>
          <a:bodyPr/>
          <a:lstStyle/>
          <a:p>
            <a:r>
              <a:rPr lang="en-IN" smtClean="0"/>
              <a:t>CA Amresh Overview of Bank Audits 18</a:t>
            </a:r>
            <a:endParaRPr lang="en-IN"/>
          </a:p>
        </p:txBody>
      </p:sp>
      <p:sp>
        <p:nvSpPr>
          <p:cNvPr id="6" name="Slide Number Placeholder 5"/>
          <p:cNvSpPr>
            <a:spLocks noGrp="1"/>
          </p:cNvSpPr>
          <p:nvPr>
            <p:ph type="sldNum" sz="quarter" idx="7"/>
          </p:nvPr>
        </p:nvSpPr>
        <p:spPr/>
        <p:txBody>
          <a:bodyPr/>
          <a:lstStyle/>
          <a:p>
            <a:fld id="{B6F15528-21DE-4FAA-801E-634DDDAF4B2B}" type="slidenum">
              <a:rPr lang="en-IN" smtClean="0"/>
              <a:pPr/>
              <a:t>60</a:t>
            </a:fld>
            <a:endParaRPr lang="en-IN"/>
          </a:p>
        </p:txBody>
      </p:sp>
    </p:spTree>
    <p:extLst>
      <p:ext uri="{BB962C8B-B14F-4D97-AF65-F5344CB8AC3E}">
        <p14:creationId xmlns:p14="http://schemas.microsoft.com/office/powerpoint/2010/main" val="124856707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250441"/>
            <a:ext cx="11135207" cy="4540759"/>
          </a:xfrm>
          <a:ln w="38100">
            <a:solidFill>
              <a:srgbClr val="002060"/>
            </a:solidFill>
          </a:ln>
        </p:spPr>
        <p:txBody>
          <a:bodyPr/>
          <a:lstStyle/>
          <a:p>
            <a:pPr marL="342900" indent="-342900">
              <a:buFont typeface="Wingdings" pitchFamily="2" charset="2"/>
              <a:buChar char="v"/>
            </a:pPr>
            <a:r>
              <a:rPr lang="en-IN" dirty="0" smtClean="0">
                <a:solidFill>
                  <a:srgbClr val="0070C0"/>
                </a:solidFill>
                <a:latin typeface="+mn-lt"/>
              </a:rPr>
              <a:t>TAXGURU : 61 Articles </a:t>
            </a:r>
          </a:p>
          <a:p>
            <a:r>
              <a:rPr lang="en-IN" sz="1400" dirty="0">
                <a:solidFill>
                  <a:srgbClr val="FF0000"/>
                </a:solidFill>
                <a:latin typeface="+mn-lt"/>
              </a:rPr>
              <a:t>https://taxguru.in/gsearch/?q=amresh+vashisht&amp;cx=005806580856307734652%3Agr7eqrjogaq&amp;cof=FORID%3A11&amp;ie=UTF-8</a:t>
            </a:r>
          </a:p>
          <a:p>
            <a:r>
              <a:rPr lang="en-IN" sz="2000" b="1" dirty="0" smtClean="0">
                <a:latin typeface="+mn-lt"/>
              </a:rPr>
              <a:t>.</a:t>
            </a:r>
            <a:endParaRPr lang="en-IN" sz="2000" b="1" dirty="0">
              <a:latin typeface="+mn-lt"/>
            </a:endParaRPr>
          </a:p>
          <a:p>
            <a:pPr marL="342900" indent="-342900">
              <a:buFont typeface="Wingdings" pitchFamily="2" charset="2"/>
              <a:buChar char="v"/>
            </a:pPr>
            <a:r>
              <a:rPr lang="en-IN" sz="2000" dirty="0">
                <a:latin typeface="+mn-lt"/>
                <a:hlinkClick r:id="rId2"/>
              </a:rPr>
              <a:t>BRAINSTORMERS CHARTERED ACCOUNTANTS </a:t>
            </a:r>
            <a:r>
              <a:rPr lang="en-IN" sz="1800" dirty="0">
                <a:latin typeface="+mn-lt"/>
                <a:hlinkClick r:id="rId2"/>
              </a:rPr>
              <a:t>OF </a:t>
            </a:r>
            <a:r>
              <a:rPr lang="en-IN" sz="1800" dirty="0" smtClean="0">
                <a:latin typeface="+mn-lt"/>
                <a:hlinkClick r:id="rId2"/>
              </a:rPr>
              <a:t>INDIA</a:t>
            </a:r>
            <a:endParaRPr lang="en-IN" sz="1800" dirty="0" smtClean="0">
              <a:latin typeface="+mn-lt"/>
            </a:endParaRPr>
          </a:p>
          <a:p>
            <a:r>
              <a:rPr lang="en-IN" sz="1800" b="1" dirty="0" smtClean="0">
                <a:solidFill>
                  <a:srgbClr val="002060"/>
                </a:solidFill>
                <a:latin typeface="+mn-lt"/>
              </a:rPr>
              <a:t>is </a:t>
            </a:r>
            <a:r>
              <a:rPr lang="en-IN" sz="1800" b="1" dirty="0">
                <a:solidFill>
                  <a:srgbClr val="002060"/>
                </a:solidFill>
                <a:latin typeface="+mn-lt"/>
              </a:rPr>
              <a:t>a Group with 24364 </a:t>
            </a:r>
            <a:r>
              <a:rPr lang="en-IN" sz="1800" b="1" dirty="0" smtClean="0">
                <a:solidFill>
                  <a:srgbClr val="002060"/>
                </a:solidFill>
                <a:latin typeface="+mn-lt"/>
              </a:rPr>
              <a:t>members</a:t>
            </a:r>
            <a:endParaRPr lang="en-IN" sz="1800" dirty="0">
              <a:solidFill>
                <a:srgbClr val="002060"/>
              </a:solidFill>
              <a:latin typeface="+mn-lt"/>
            </a:endParaRPr>
          </a:p>
          <a:p>
            <a:r>
              <a:rPr lang="en-IN" sz="1400" dirty="0">
                <a:solidFill>
                  <a:srgbClr val="FF0000"/>
                </a:solidFill>
                <a:latin typeface="+mn-lt"/>
              </a:rPr>
              <a:t>https://groups.yahoo.com/neo/groups/ICAI_CIRC_MEERUT_CA/conversations/messages</a:t>
            </a:r>
            <a:endParaRPr lang="en-IN" sz="1400" dirty="0" smtClean="0">
              <a:solidFill>
                <a:srgbClr val="FF0000"/>
              </a:solidFill>
              <a:latin typeface="+mn-lt"/>
            </a:endParaRPr>
          </a:p>
          <a:p>
            <a:endParaRPr lang="en-IN" dirty="0">
              <a:solidFill>
                <a:srgbClr val="FF0000"/>
              </a:solidFill>
              <a:latin typeface="+mn-lt"/>
            </a:endParaRPr>
          </a:p>
          <a:p>
            <a:pPr marL="342900" indent="-342900">
              <a:buFont typeface="Wingdings" pitchFamily="2" charset="2"/>
              <a:buChar char="v"/>
            </a:pPr>
            <a:r>
              <a:rPr lang="en-IN" dirty="0" err="1" smtClean="0">
                <a:solidFill>
                  <a:srgbClr val="0070C0"/>
                </a:solidFill>
                <a:latin typeface="+mn-lt"/>
              </a:rPr>
              <a:t>Whatsapp</a:t>
            </a:r>
            <a:r>
              <a:rPr lang="en-IN" dirty="0" smtClean="0">
                <a:solidFill>
                  <a:srgbClr val="0070C0"/>
                </a:solidFill>
                <a:latin typeface="+mn-lt"/>
              </a:rPr>
              <a:t> No. </a:t>
            </a:r>
            <a:r>
              <a:rPr lang="en-IN" dirty="0" smtClean="0">
                <a:solidFill>
                  <a:srgbClr val="FF0000"/>
                </a:solidFill>
                <a:latin typeface="+mn-lt"/>
              </a:rPr>
              <a:t>		</a:t>
            </a:r>
            <a:r>
              <a:rPr lang="en-IN" dirty="0" smtClean="0">
                <a:solidFill>
                  <a:srgbClr val="002060"/>
                </a:solidFill>
                <a:latin typeface="+mn-lt"/>
              </a:rPr>
              <a:t>9837515432</a:t>
            </a:r>
          </a:p>
          <a:p>
            <a:r>
              <a:rPr lang="en-IN" sz="1400" dirty="0" smtClean="0">
                <a:solidFill>
                  <a:srgbClr val="002060"/>
                </a:solidFill>
                <a:latin typeface="+mn-lt"/>
              </a:rPr>
              <a:t>Updates through </a:t>
            </a:r>
            <a:r>
              <a:rPr lang="en-IN" sz="1400" dirty="0" err="1" smtClean="0">
                <a:solidFill>
                  <a:srgbClr val="002060"/>
                </a:solidFill>
                <a:latin typeface="+mn-lt"/>
              </a:rPr>
              <a:t>whatsapp</a:t>
            </a:r>
            <a:endParaRPr lang="en-IN" sz="1400" dirty="0" smtClean="0">
              <a:solidFill>
                <a:srgbClr val="002060"/>
              </a:solidFill>
              <a:latin typeface="+mn-lt"/>
            </a:endParaRPr>
          </a:p>
          <a:p>
            <a:endParaRPr lang="en-IN" sz="1400" dirty="0">
              <a:solidFill>
                <a:srgbClr val="FF0000"/>
              </a:solidFill>
            </a:endParaRPr>
          </a:p>
          <a:p>
            <a:r>
              <a:rPr lang="en-IN" dirty="0" smtClean="0">
                <a:solidFill>
                  <a:srgbClr val="002060"/>
                </a:solidFill>
              </a:rPr>
              <a:t>			</a:t>
            </a:r>
            <a:r>
              <a:rPr lang="en-IN" dirty="0" smtClean="0">
                <a:solidFill>
                  <a:srgbClr val="002060"/>
                </a:solidFill>
                <a:latin typeface="+mn-lt"/>
              </a:rPr>
              <a:t>CA AMRESH VASHISHT </a:t>
            </a:r>
          </a:p>
          <a:p>
            <a:r>
              <a:rPr lang="en-IN" sz="1400" dirty="0" smtClean="0">
                <a:solidFill>
                  <a:srgbClr val="002060"/>
                </a:solidFill>
              </a:rPr>
              <a:t>		</a:t>
            </a:r>
            <a:r>
              <a:rPr lang="en-IN" sz="1400" dirty="0" smtClean="0">
                <a:solidFill>
                  <a:srgbClr val="002060"/>
                </a:solidFill>
                <a:latin typeface="+mn-lt"/>
              </a:rPr>
              <a:t>                   115, </a:t>
            </a:r>
            <a:r>
              <a:rPr lang="en-IN" sz="1400" dirty="0" err="1" smtClean="0">
                <a:solidFill>
                  <a:srgbClr val="002060"/>
                </a:solidFill>
                <a:latin typeface="+mn-lt"/>
              </a:rPr>
              <a:t>Chappel</a:t>
            </a:r>
            <a:r>
              <a:rPr lang="en-IN" sz="1400" dirty="0" smtClean="0">
                <a:solidFill>
                  <a:srgbClr val="002060"/>
                </a:solidFill>
                <a:latin typeface="+mn-lt"/>
              </a:rPr>
              <a:t> Street ,Meerut </a:t>
            </a:r>
            <a:r>
              <a:rPr lang="en-IN" sz="1400" dirty="0" err="1" smtClean="0">
                <a:solidFill>
                  <a:srgbClr val="002060"/>
                </a:solidFill>
                <a:latin typeface="+mn-lt"/>
              </a:rPr>
              <a:t>Cantt</a:t>
            </a:r>
            <a:r>
              <a:rPr lang="en-IN" sz="1400" dirty="0" smtClean="0">
                <a:solidFill>
                  <a:srgbClr val="002060"/>
                </a:solidFill>
                <a:latin typeface="+mn-lt"/>
              </a:rPr>
              <a:t> – 250001</a:t>
            </a:r>
          </a:p>
          <a:p>
            <a:r>
              <a:rPr lang="en-IN" dirty="0" smtClean="0">
                <a:solidFill>
                  <a:srgbClr val="FF0000"/>
                </a:solidFill>
                <a:latin typeface="+mn-lt"/>
              </a:rPr>
              <a:t>                                       </a:t>
            </a:r>
            <a:r>
              <a:rPr lang="en-IN" sz="1800" dirty="0" smtClean="0">
                <a:solidFill>
                  <a:srgbClr val="FF0000"/>
                </a:solidFill>
                <a:latin typeface="+mn-lt"/>
              </a:rPr>
              <a:t>amresh_vashisht@yahoo.com</a:t>
            </a:r>
          </a:p>
          <a:p>
            <a:r>
              <a:rPr lang="en-IN" dirty="0">
                <a:solidFill>
                  <a:schemeClr val="tx2">
                    <a:lumMod val="20000"/>
                    <a:lumOff val="80000"/>
                  </a:schemeClr>
                </a:solidFill>
              </a:rPr>
              <a:t>	</a:t>
            </a:r>
            <a:r>
              <a:rPr lang="en-IN" dirty="0" smtClean="0">
                <a:solidFill>
                  <a:schemeClr val="tx2">
                    <a:lumMod val="20000"/>
                    <a:lumOff val="80000"/>
                  </a:schemeClr>
                </a:solidFill>
              </a:rPr>
              <a:t>			</a:t>
            </a:r>
            <a:endParaRPr lang="en-IN" dirty="0">
              <a:solidFill>
                <a:schemeClr val="tx2">
                  <a:lumMod val="20000"/>
                  <a:lumOff val="80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6858" y="2438400"/>
            <a:ext cx="2893142" cy="3200400"/>
          </a:xfrm>
          <a:prstGeom prst="rect">
            <a:avLst/>
          </a:prstGeom>
        </p:spPr>
      </p:pic>
      <p:sp>
        <p:nvSpPr>
          <p:cNvPr id="5" name="Date Placeholder 4"/>
          <p:cNvSpPr>
            <a:spLocks noGrp="1"/>
          </p:cNvSpPr>
          <p:nvPr>
            <p:ph type="dt" sz="half" idx="6"/>
          </p:nvPr>
        </p:nvSpPr>
        <p:spPr/>
        <p:txBody>
          <a:bodyPr/>
          <a:lstStyle/>
          <a:p>
            <a:r>
              <a:rPr lang="en-US" smtClean="0"/>
              <a:t>01/04/2018 DOON</a:t>
            </a:r>
            <a:endParaRPr lang="en-US"/>
          </a:p>
        </p:txBody>
      </p:sp>
      <p:sp>
        <p:nvSpPr>
          <p:cNvPr id="6" name="Footer Placeholder 5"/>
          <p:cNvSpPr>
            <a:spLocks noGrp="1"/>
          </p:cNvSpPr>
          <p:nvPr>
            <p:ph type="ftr" sz="quarter" idx="5"/>
          </p:nvPr>
        </p:nvSpPr>
        <p:spPr/>
        <p:txBody>
          <a:bodyPr/>
          <a:lstStyle/>
          <a:p>
            <a:r>
              <a:rPr lang="en-IN" smtClean="0"/>
              <a:t>CA Amresh Overview of Bank Audits 18</a:t>
            </a:r>
            <a:endParaRPr lang="en-IN"/>
          </a:p>
        </p:txBody>
      </p:sp>
      <p:sp>
        <p:nvSpPr>
          <p:cNvPr id="7" name="Slide Number Placeholder 6"/>
          <p:cNvSpPr>
            <a:spLocks noGrp="1"/>
          </p:cNvSpPr>
          <p:nvPr>
            <p:ph type="sldNum" sz="quarter" idx="7"/>
          </p:nvPr>
        </p:nvSpPr>
        <p:spPr/>
        <p:txBody>
          <a:bodyPr/>
          <a:lstStyle/>
          <a:p>
            <a:fld id="{B6F15528-21DE-4FAA-801E-634DDDAF4B2B}" type="slidenum">
              <a:rPr lang="en-IN" smtClean="0"/>
              <a:pPr/>
              <a:t>61</a:t>
            </a:fld>
            <a:endParaRPr lang="en-IN"/>
          </a:p>
        </p:txBody>
      </p:sp>
      <p:pic>
        <p:nvPicPr>
          <p:cNvPr id="2050" name="Picture 2" descr="Briliant Free Clip Art Thanks 63 On Animations with Free Clip Art Thank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575" y="-67129"/>
            <a:ext cx="4035425"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9659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1"/>
            <a:ext cx="12192000" cy="492443"/>
          </a:xfrm>
        </p:spPr>
        <p:txBody>
          <a:bodyPr/>
          <a:lstStyle/>
          <a:p>
            <a:r>
              <a:rPr lang="en-IN" sz="3200" b="1" dirty="0" smtClean="0">
                <a:solidFill>
                  <a:srgbClr val="C00000"/>
                </a:solidFill>
              </a:rPr>
              <a:t>Resolution of Stressed Assets – Revised Framework 12</a:t>
            </a:r>
            <a:r>
              <a:rPr lang="en-IN" sz="3200" b="1" baseline="30000" dirty="0" smtClean="0">
                <a:solidFill>
                  <a:srgbClr val="C00000"/>
                </a:solidFill>
              </a:rPr>
              <a:t>th</a:t>
            </a:r>
            <a:r>
              <a:rPr lang="en-IN" sz="3200" b="1" dirty="0" smtClean="0">
                <a:solidFill>
                  <a:srgbClr val="C00000"/>
                </a:solidFill>
              </a:rPr>
              <a:t> Feb </a:t>
            </a:r>
            <a:endParaRPr lang="en-IN" sz="3200" b="1" dirty="0">
              <a:solidFill>
                <a:srgbClr val="C00000"/>
              </a:solidFill>
            </a:endParaRPr>
          </a:p>
        </p:txBody>
      </p:sp>
      <p:sp>
        <p:nvSpPr>
          <p:cNvPr id="3" name="Content Placeholder 2"/>
          <p:cNvSpPr>
            <a:spLocks noGrp="1"/>
          </p:cNvSpPr>
          <p:nvPr>
            <p:ph sz="half" idx="2"/>
          </p:nvPr>
        </p:nvSpPr>
        <p:spPr>
          <a:xfrm>
            <a:off x="609600" y="762000"/>
            <a:ext cx="11277600" cy="738664"/>
          </a:xfrm>
        </p:spPr>
        <p:txBody>
          <a:bodyPr/>
          <a:lstStyle/>
          <a:p>
            <a:endParaRPr lang="en-IN" dirty="0" smtClean="0"/>
          </a:p>
          <a:p>
            <a:endParaRPr lang="en-IN" dirty="0"/>
          </a:p>
        </p:txBody>
      </p:sp>
      <p:graphicFrame>
        <p:nvGraphicFramePr>
          <p:cNvPr id="8" name="Table 7"/>
          <p:cNvGraphicFramePr>
            <a:graphicFrameLocks noGrp="1"/>
          </p:cNvGraphicFramePr>
          <p:nvPr>
            <p:extLst>
              <p:ext uri="{D42A27DB-BD31-4B8C-83A1-F6EECF244321}">
                <p14:modId xmlns:p14="http://schemas.microsoft.com/office/powerpoint/2010/main" val="4095562839"/>
              </p:ext>
            </p:extLst>
          </p:nvPr>
        </p:nvGraphicFramePr>
        <p:xfrm>
          <a:off x="12290" y="2951324"/>
          <a:ext cx="12039600" cy="3595158"/>
        </p:xfrm>
        <a:graphic>
          <a:graphicData uri="http://schemas.openxmlformats.org/drawingml/2006/table">
            <a:tbl>
              <a:tblPr/>
              <a:tblGrid>
                <a:gridCol w="5899403"/>
                <a:gridCol w="6140197"/>
              </a:tblGrid>
              <a:tr h="1720850">
                <a:tc>
                  <a:txBody>
                    <a:bodyPr/>
                    <a:lstStyle/>
                    <a:p>
                      <a:pPr algn="ctr"/>
                      <a:r>
                        <a:rPr lang="en-IN" sz="2400" dirty="0"/>
                        <a:t>SMA Sub-categories</a:t>
                      </a:r>
                    </a:p>
                  </a:txBody>
                  <a:tcPr marL="0" marR="0" marT="0" marB="0" anchor="ctr">
                    <a:lnL>
                      <a:noFill/>
                    </a:lnL>
                    <a:lnR>
                      <a:noFill/>
                    </a:lnR>
                    <a:lnT>
                      <a:noFill/>
                    </a:lnT>
                    <a:lnB>
                      <a:noFill/>
                    </a:lnB>
                  </a:tcPr>
                </a:tc>
                <a:tc>
                  <a:txBody>
                    <a:bodyPr/>
                    <a:lstStyle/>
                    <a:p>
                      <a:pPr algn="ctr"/>
                      <a:r>
                        <a:rPr lang="en-IN" sz="2400" dirty="0"/>
                        <a:t>Basis for classification – Principal or interest payment or any other amount wholly or partly overdue between</a:t>
                      </a:r>
                    </a:p>
                  </a:txBody>
                  <a:tcPr marL="0" marR="0" marT="0" marB="0" anchor="ctr">
                    <a:lnL>
                      <a:noFill/>
                    </a:lnL>
                    <a:lnR>
                      <a:noFill/>
                    </a:lnR>
                    <a:lnT>
                      <a:noFill/>
                    </a:lnT>
                    <a:lnB>
                      <a:noFill/>
                    </a:lnB>
                  </a:tcPr>
                </a:tc>
              </a:tr>
              <a:tr h="381000">
                <a:tc>
                  <a:txBody>
                    <a:bodyPr/>
                    <a:lstStyle/>
                    <a:p>
                      <a:pPr algn="ctr"/>
                      <a:r>
                        <a:rPr lang="en-IN" sz="2400"/>
                        <a:t>SMA-0</a:t>
                      </a:r>
                    </a:p>
                  </a:txBody>
                  <a:tcPr marL="0" marR="0" marT="0" marB="0" anchor="ctr">
                    <a:lnL>
                      <a:noFill/>
                    </a:lnL>
                    <a:lnR>
                      <a:noFill/>
                    </a:lnR>
                    <a:lnT>
                      <a:noFill/>
                    </a:lnT>
                    <a:lnB>
                      <a:noFill/>
                    </a:lnB>
                  </a:tcPr>
                </a:tc>
                <a:tc>
                  <a:txBody>
                    <a:bodyPr/>
                    <a:lstStyle/>
                    <a:p>
                      <a:pPr algn="ctr"/>
                      <a:r>
                        <a:rPr lang="en-IN" sz="2400"/>
                        <a:t>1-30 days</a:t>
                      </a:r>
                    </a:p>
                  </a:txBody>
                  <a:tcPr marL="0" marR="0" marT="0" marB="0" anchor="ctr">
                    <a:lnL>
                      <a:noFill/>
                    </a:lnL>
                    <a:lnR>
                      <a:noFill/>
                    </a:lnR>
                    <a:lnT>
                      <a:noFill/>
                    </a:lnT>
                    <a:lnB>
                      <a:noFill/>
                    </a:lnB>
                  </a:tcPr>
                </a:tc>
              </a:tr>
              <a:tr h="609600">
                <a:tc>
                  <a:txBody>
                    <a:bodyPr/>
                    <a:lstStyle/>
                    <a:p>
                      <a:pPr algn="ctr"/>
                      <a:r>
                        <a:rPr lang="en-IN" sz="2400"/>
                        <a:t>SMA-1</a:t>
                      </a:r>
                    </a:p>
                  </a:txBody>
                  <a:tcPr marL="0" marR="0" marT="0" marB="0" anchor="ctr">
                    <a:lnL>
                      <a:noFill/>
                    </a:lnL>
                    <a:lnR>
                      <a:noFill/>
                    </a:lnR>
                    <a:lnT>
                      <a:noFill/>
                    </a:lnT>
                    <a:lnB>
                      <a:noFill/>
                    </a:lnB>
                  </a:tcPr>
                </a:tc>
                <a:tc>
                  <a:txBody>
                    <a:bodyPr/>
                    <a:lstStyle/>
                    <a:p>
                      <a:pPr algn="ctr"/>
                      <a:r>
                        <a:rPr lang="en-IN" sz="2400"/>
                        <a:t>31-60 days</a:t>
                      </a:r>
                    </a:p>
                  </a:txBody>
                  <a:tcPr marL="0" marR="0" marT="0" marB="0" anchor="ctr">
                    <a:lnL>
                      <a:noFill/>
                    </a:lnL>
                    <a:lnR>
                      <a:noFill/>
                    </a:lnR>
                    <a:lnT>
                      <a:noFill/>
                    </a:lnT>
                    <a:lnB>
                      <a:noFill/>
                    </a:lnB>
                  </a:tcPr>
                </a:tc>
              </a:tr>
              <a:tr h="883708">
                <a:tc>
                  <a:txBody>
                    <a:bodyPr/>
                    <a:lstStyle/>
                    <a:p>
                      <a:pPr algn="ctr"/>
                      <a:r>
                        <a:rPr lang="en-IN" sz="2400"/>
                        <a:t>SMA-2</a:t>
                      </a:r>
                    </a:p>
                  </a:txBody>
                  <a:tcPr marL="0" marR="0" marT="0" marB="0" anchor="ctr">
                    <a:lnL>
                      <a:noFill/>
                    </a:lnL>
                    <a:lnR>
                      <a:noFill/>
                    </a:lnR>
                    <a:lnT>
                      <a:noFill/>
                    </a:lnT>
                    <a:lnB>
                      <a:noFill/>
                    </a:lnB>
                  </a:tcPr>
                </a:tc>
                <a:tc>
                  <a:txBody>
                    <a:bodyPr/>
                    <a:lstStyle/>
                    <a:p>
                      <a:pPr algn="ctr"/>
                      <a:r>
                        <a:rPr lang="en-IN" sz="2400" dirty="0"/>
                        <a:t>61-90 days</a:t>
                      </a:r>
                    </a:p>
                  </a:txBody>
                  <a:tcPr marL="0" marR="0" marT="0" marB="0" anchor="ctr">
                    <a:lnL>
                      <a:noFill/>
                    </a:lnL>
                    <a:lnR>
                      <a:noFill/>
                    </a:lnR>
                    <a:lnT>
                      <a:noFill/>
                    </a:lnT>
                    <a:lnB>
                      <a:noFill/>
                    </a:lnB>
                  </a:tcPr>
                </a:tc>
              </a:tr>
            </a:tbl>
          </a:graphicData>
        </a:graphic>
      </p:graphicFrame>
      <p:sp>
        <p:nvSpPr>
          <p:cNvPr id="9" name="Rectangle 1"/>
          <p:cNvSpPr>
            <a:spLocks noChangeArrowheads="1"/>
          </p:cNvSpPr>
          <p:nvPr/>
        </p:nvSpPr>
        <p:spPr bwMode="auto">
          <a:xfrm>
            <a:off x="1600200" y="720921"/>
            <a:ext cx="10287000" cy="3939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1" fontAlgn="base" latinLnBrk="0" hangingPunct="1">
              <a:lnSpc>
                <a:spcPct val="100000"/>
              </a:lnSpc>
              <a:spcBef>
                <a:spcPct val="0"/>
              </a:spcBef>
              <a:spcAft>
                <a:spcPct val="0"/>
              </a:spcAft>
              <a:buClrTx/>
              <a:buSzTx/>
              <a:buFontTx/>
              <a:buAutoNum type="alphaUcPeriod"/>
              <a:tabLst/>
            </a:pPr>
            <a:r>
              <a:rPr kumimoji="0" lang="en-US" sz="2800" b="1" i="0" u="none" strike="noStrike" cap="none" normalizeH="0" baseline="0" dirty="0" smtClean="0">
                <a:ln>
                  <a:noFill/>
                </a:ln>
                <a:solidFill>
                  <a:schemeClr val="tx1"/>
                </a:solidFill>
                <a:effectLst/>
                <a:latin typeface="Arial" charset="0"/>
                <a:cs typeface="Arial" charset="0"/>
              </a:rPr>
              <a:t>EARLY IDENTIFICATION AND REPORTING OF STRESS</a:t>
            </a:r>
          </a:p>
          <a:p>
            <a:pPr marR="0" lvl="0" algn="l" defTabSz="914400" rtl="0" eaLnBrk="1" fontAlgn="base" latinLnBrk="0" hangingPunct="1">
              <a:lnSpc>
                <a:spcPct val="100000"/>
              </a:lnSpc>
              <a:spcBef>
                <a:spcPct val="0"/>
              </a:spcBef>
              <a:spcAft>
                <a:spcPct val="0"/>
              </a:spcAft>
              <a:buClrTx/>
              <a:buSzTx/>
              <a:tabLst/>
            </a:pPr>
            <a:endParaRPr kumimoji="0" lang="en-US" sz="2000" b="1" i="0" u="none" strike="noStrike" cap="none" normalizeH="0" baseline="0" dirty="0" smtClean="0">
              <a:ln>
                <a:noFill/>
              </a:ln>
              <a:solidFill>
                <a:srgbClr val="C00000"/>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C00000"/>
                </a:solidFill>
                <a:effectLst/>
                <a:latin typeface="Arial" charset="0"/>
                <a:cs typeface="Arial" charset="0"/>
              </a:rPr>
              <a:t> Lenders</a:t>
            </a:r>
            <a:r>
              <a:rPr kumimoji="0" lang="en-US" sz="2800" b="1" i="0" u="none" strike="noStrike" cap="none" normalizeH="0" baseline="30000" dirty="0" smtClean="0">
                <a:ln>
                  <a:noFill/>
                </a:ln>
                <a:solidFill>
                  <a:srgbClr val="C00000"/>
                </a:solidFill>
                <a:effectLst/>
                <a:latin typeface="Arial" charset="0"/>
                <a:cs typeface="Arial" charset="0"/>
                <a:hlinkClick r:id="rId2"/>
              </a:rPr>
              <a:t>1</a:t>
            </a:r>
            <a:r>
              <a:rPr kumimoji="0" lang="en-US" sz="2800" b="1" i="0" u="none" strike="noStrike" cap="none" normalizeH="0" baseline="0" dirty="0" smtClean="0">
                <a:ln>
                  <a:noFill/>
                </a:ln>
                <a:solidFill>
                  <a:srgbClr val="C00000"/>
                </a:solidFill>
                <a:effectLst/>
                <a:latin typeface="Arial" charset="0"/>
                <a:cs typeface="Arial" charset="0"/>
              </a:rPr>
              <a:t> shall identify incipient stress in loan accounts, immediately on default</a:t>
            </a:r>
            <a:r>
              <a:rPr kumimoji="0" lang="en-US" sz="2800" b="1" i="0" u="none" strike="noStrike" cap="none" normalizeH="0" baseline="30000" dirty="0" smtClean="0">
                <a:ln>
                  <a:noFill/>
                </a:ln>
                <a:solidFill>
                  <a:srgbClr val="C00000"/>
                </a:solidFill>
                <a:effectLst/>
                <a:latin typeface="Arial" charset="0"/>
                <a:cs typeface="Arial" charset="0"/>
                <a:hlinkClick r:id="rId3"/>
              </a:rPr>
              <a:t>2</a:t>
            </a:r>
            <a:r>
              <a:rPr kumimoji="0" lang="en-US" sz="2800" b="1" i="0" u="none" strike="noStrike" cap="none" normalizeH="0" baseline="0" dirty="0" smtClean="0">
                <a:ln>
                  <a:noFill/>
                </a:ln>
                <a:solidFill>
                  <a:srgbClr val="C00000"/>
                </a:solidFill>
                <a:effectLst/>
                <a:latin typeface="Arial" charset="0"/>
                <a:cs typeface="Arial" charset="0"/>
              </a:rPr>
              <a:t>,</a:t>
            </a:r>
            <a:r>
              <a:rPr kumimoji="0" lang="en-US" sz="2800" b="1" i="0" u="none" strike="noStrike" cap="none" normalizeH="0" dirty="0" smtClean="0">
                <a:ln>
                  <a:noFill/>
                </a:ln>
                <a:solidFill>
                  <a:srgbClr val="C00000"/>
                </a:solidFill>
                <a:effectLst/>
                <a:latin typeface="Arial" charset="0"/>
                <a:cs typeface="Arial" charset="0"/>
              </a:rPr>
              <a:t> </a:t>
            </a:r>
            <a:r>
              <a:rPr kumimoji="0" lang="en-US" sz="2800" b="1" i="0" u="none" strike="noStrike" cap="none" normalizeH="0" baseline="0" dirty="0" smtClean="0">
                <a:ln>
                  <a:noFill/>
                </a:ln>
                <a:solidFill>
                  <a:srgbClr val="C00000"/>
                </a:solidFill>
                <a:effectLst/>
                <a:latin typeface="Arial" charset="0"/>
                <a:cs typeface="Arial" charset="0"/>
              </a:rPr>
              <a:t>by classifying stressed assets as special mention accounts (SMA) as per the</a:t>
            </a:r>
            <a:r>
              <a:rPr kumimoji="0" lang="en-US" sz="2800" b="1" i="0" u="none" strike="noStrike" cap="none" normalizeH="0" dirty="0" smtClean="0">
                <a:ln>
                  <a:noFill/>
                </a:ln>
                <a:solidFill>
                  <a:srgbClr val="C00000"/>
                </a:solidFill>
                <a:effectLst/>
                <a:latin typeface="Arial" charset="0"/>
                <a:cs typeface="Arial" charset="0"/>
              </a:rPr>
              <a:t> </a:t>
            </a:r>
            <a:r>
              <a:rPr kumimoji="0" lang="en-US" sz="2800" b="1" i="0" u="none" strike="noStrike" cap="none" normalizeH="0" baseline="0" dirty="0" smtClean="0">
                <a:ln>
                  <a:noFill/>
                </a:ln>
                <a:solidFill>
                  <a:srgbClr val="C00000"/>
                </a:solidFill>
                <a:effectLst/>
                <a:latin typeface="Arial" charset="0"/>
                <a:cs typeface="Arial" charset="0"/>
              </a:rPr>
              <a:t>following categories:</a:t>
            </a:r>
          </a:p>
          <a:p>
            <a:pPr marL="0" marR="0" lvl="0" indent="0" algn="l" defTabSz="914400" rtl="0" eaLnBrk="0" fontAlgn="base" latinLnBrk="0" hangingPunct="0">
              <a:lnSpc>
                <a:spcPct val="100000"/>
              </a:lnSpc>
              <a:spcBef>
                <a:spcPct val="0"/>
              </a:spcBef>
              <a:spcAft>
                <a:spcPct val="0"/>
              </a:spcAft>
              <a:buClrTx/>
              <a:buSzTx/>
              <a:buFontTx/>
              <a:buNone/>
              <a:tabLst/>
            </a:pPr>
            <a:endParaRPr lang="en-US" dirty="0">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dirty="0">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sp>
        <p:nvSpPr>
          <p:cNvPr id="4" name="Date Placeholder 3"/>
          <p:cNvSpPr>
            <a:spLocks noGrp="1"/>
          </p:cNvSpPr>
          <p:nvPr>
            <p:ph type="dt" sz="half" idx="6"/>
          </p:nvPr>
        </p:nvSpPr>
        <p:spPr/>
        <p:txBody>
          <a:bodyPr/>
          <a:lstStyle/>
          <a:p>
            <a:r>
              <a:rPr lang="en-US" smtClean="0"/>
              <a:t>01/04/2018 DOON</a:t>
            </a:r>
            <a:endParaRPr lang="en-US"/>
          </a:p>
        </p:txBody>
      </p:sp>
      <p:sp>
        <p:nvSpPr>
          <p:cNvPr id="5" name="Footer Placeholder 4"/>
          <p:cNvSpPr>
            <a:spLocks noGrp="1"/>
          </p:cNvSpPr>
          <p:nvPr>
            <p:ph type="ftr" sz="quarter" idx="5"/>
          </p:nvPr>
        </p:nvSpPr>
        <p:spPr/>
        <p:txBody>
          <a:bodyPr/>
          <a:lstStyle/>
          <a:p>
            <a:r>
              <a:rPr lang="en-IN" smtClean="0"/>
              <a:t>CA Amresh Overview of Bank Audits 18</a:t>
            </a:r>
            <a:endParaRPr lang="en-IN"/>
          </a:p>
        </p:txBody>
      </p:sp>
      <p:sp>
        <p:nvSpPr>
          <p:cNvPr id="6" name="Slide Number Placeholder 5"/>
          <p:cNvSpPr>
            <a:spLocks noGrp="1"/>
          </p:cNvSpPr>
          <p:nvPr>
            <p:ph type="sldNum" sz="quarter" idx="7"/>
          </p:nvPr>
        </p:nvSpPr>
        <p:spPr/>
        <p:txBody>
          <a:bodyPr/>
          <a:lstStyle/>
          <a:p>
            <a:fld id="{B6F15528-21DE-4FAA-801E-634DDDAF4B2B}" type="slidenum">
              <a:rPr lang="en-IN" smtClean="0"/>
              <a:pPr/>
              <a:t>7</a:t>
            </a:fld>
            <a:endParaRPr lang="en-IN"/>
          </a:p>
        </p:txBody>
      </p:sp>
    </p:spTree>
    <p:extLst>
      <p:ext uri="{BB962C8B-B14F-4D97-AF65-F5344CB8AC3E}">
        <p14:creationId xmlns:p14="http://schemas.microsoft.com/office/powerpoint/2010/main" val="27863119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11"/>
            <a:ext cx="11353800" cy="1107996"/>
          </a:xfrm>
        </p:spPr>
        <p:txBody>
          <a:bodyPr/>
          <a:lstStyle/>
          <a:p>
            <a:r>
              <a:rPr lang="en-IN" sz="3600" dirty="0" smtClean="0">
                <a:solidFill>
                  <a:srgbClr val="C00000"/>
                </a:solidFill>
              </a:rPr>
              <a:t>CRILC-MAIN REPORT WILL NOW BE MONTHLY </a:t>
            </a:r>
            <a:endParaRPr lang="en-IN" sz="3600" dirty="0"/>
          </a:p>
        </p:txBody>
      </p:sp>
      <p:sp>
        <p:nvSpPr>
          <p:cNvPr id="3" name="Content Placeholder 2"/>
          <p:cNvSpPr>
            <a:spLocks noGrp="1"/>
          </p:cNvSpPr>
          <p:nvPr>
            <p:ph sz="half" idx="2"/>
          </p:nvPr>
        </p:nvSpPr>
        <p:spPr>
          <a:xfrm>
            <a:off x="76200" y="1577340"/>
            <a:ext cx="12115800" cy="3693319"/>
          </a:xfrm>
        </p:spPr>
        <p:txBody>
          <a:bodyPr/>
          <a:lstStyle/>
          <a:p>
            <a:r>
              <a:rPr lang="en-IN" dirty="0"/>
              <a:t>3. As provided in terms of the </a:t>
            </a:r>
            <a:r>
              <a:rPr lang="en-IN" dirty="0">
                <a:hlinkClick r:id="rId2"/>
              </a:rPr>
              <a:t>circular DBS.OSMOS.No.14703/33.01.001/2013-14 dated May 22, 2014</a:t>
            </a:r>
            <a:r>
              <a:rPr lang="en-IN" dirty="0"/>
              <a:t> and subsequent amendments thereto</a:t>
            </a:r>
            <a:r>
              <a:rPr lang="en-IN" dirty="0">
                <a:solidFill>
                  <a:srgbClr val="FF0000"/>
                </a:solidFill>
              </a:rPr>
              <a:t>, lenders shall report credit information, including classification of an account as SMA to Central Repository of Information on Large Credits (CRILC) on all borrower entities having aggregate exposure</a:t>
            </a:r>
            <a:r>
              <a:rPr lang="en-IN" baseline="30000" dirty="0">
                <a:solidFill>
                  <a:srgbClr val="FF0000"/>
                </a:solidFill>
                <a:hlinkClick r:id="rId3"/>
              </a:rPr>
              <a:t>3</a:t>
            </a:r>
            <a:r>
              <a:rPr lang="en-IN" dirty="0">
                <a:solidFill>
                  <a:srgbClr val="FF0000"/>
                </a:solidFill>
              </a:rPr>
              <a:t> of ₹ 50 million and above with them</a:t>
            </a:r>
            <a:r>
              <a:rPr lang="en-IN" dirty="0">
                <a:solidFill>
                  <a:srgbClr val="C00000"/>
                </a:solidFill>
              </a:rPr>
              <a:t>. </a:t>
            </a:r>
            <a:r>
              <a:rPr lang="en-IN" dirty="0"/>
              <a:t>The CRILC-Main Report will now be required to be submitted on a monthly basis effective April 1, 2018</a:t>
            </a:r>
            <a:r>
              <a:rPr lang="en-IN" dirty="0">
                <a:solidFill>
                  <a:srgbClr val="C00000"/>
                </a:solidFill>
              </a:rPr>
              <a:t>. </a:t>
            </a:r>
            <a:r>
              <a:rPr lang="en-IN" dirty="0"/>
              <a:t>In addition, the lenders shall report to CRILC, all borrower entities in default (with aggregate exposure of ₹ 50 million and above), on a weekly basis, at the close of business on every Friday, or the preceding working day if Friday happens to be a holiday. The first such weekly report shall be submitted for the week ending February 23, 2018</a:t>
            </a:r>
          </a:p>
        </p:txBody>
      </p:sp>
      <p:sp>
        <p:nvSpPr>
          <p:cNvPr id="4" name="Date Placeholder 3"/>
          <p:cNvSpPr>
            <a:spLocks noGrp="1"/>
          </p:cNvSpPr>
          <p:nvPr>
            <p:ph type="dt" sz="half" idx="6"/>
          </p:nvPr>
        </p:nvSpPr>
        <p:spPr/>
        <p:txBody>
          <a:bodyPr/>
          <a:lstStyle/>
          <a:p>
            <a:r>
              <a:rPr lang="en-US" smtClean="0"/>
              <a:t>01/04/2018 DOON</a:t>
            </a:r>
            <a:endParaRPr lang="en-US"/>
          </a:p>
        </p:txBody>
      </p:sp>
      <p:sp>
        <p:nvSpPr>
          <p:cNvPr id="5" name="Footer Placeholder 4"/>
          <p:cNvSpPr>
            <a:spLocks noGrp="1"/>
          </p:cNvSpPr>
          <p:nvPr>
            <p:ph type="ftr" sz="quarter" idx="5"/>
          </p:nvPr>
        </p:nvSpPr>
        <p:spPr/>
        <p:txBody>
          <a:bodyPr/>
          <a:lstStyle/>
          <a:p>
            <a:r>
              <a:rPr lang="en-IN" smtClean="0"/>
              <a:t>CA Amresh Overview of Bank Audits 18</a:t>
            </a:r>
            <a:endParaRPr lang="en-IN"/>
          </a:p>
        </p:txBody>
      </p:sp>
      <p:sp>
        <p:nvSpPr>
          <p:cNvPr id="6" name="Slide Number Placeholder 5"/>
          <p:cNvSpPr>
            <a:spLocks noGrp="1"/>
          </p:cNvSpPr>
          <p:nvPr>
            <p:ph type="sldNum" sz="quarter" idx="7"/>
          </p:nvPr>
        </p:nvSpPr>
        <p:spPr/>
        <p:txBody>
          <a:bodyPr/>
          <a:lstStyle/>
          <a:p>
            <a:fld id="{B6F15528-21DE-4FAA-801E-634DDDAF4B2B}" type="slidenum">
              <a:rPr lang="en-IN" smtClean="0"/>
              <a:pPr/>
              <a:t>8</a:t>
            </a:fld>
            <a:endParaRPr lang="en-IN"/>
          </a:p>
        </p:txBody>
      </p:sp>
    </p:spTree>
    <p:extLst>
      <p:ext uri="{BB962C8B-B14F-4D97-AF65-F5344CB8AC3E}">
        <p14:creationId xmlns:p14="http://schemas.microsoft.com/office/powerpoint/2010/main" val="4250145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711"/>
            <a:ext cx="8382000" cy="1231106"/>
          </a:xfrm>
        </p:spPr>
        <p:txBody>
          <a:bodyPr/>
          <a:lstStyle/>
          <a:p>
            <a:r>
              <a:rPr lang="en-IN" dirty="0">
                <a:solidFill>
                  <a:srgbClr val="C00000"/>
                </a:solidFill>
              </a:rPr>
              <a:t>B. Implementation of Resolution Plan</a:t>
            </a:r>
            <a:r>
              <a:rPr lang="en-IN" dirty="0"/>
              <a:t/>
            </a:r>
            <a:br>
              <a:rPr lang="en-IN" dirty="0"/>
            </a:br>
            <a:endParaRPr lang="en-IN" dirty="0"/>
          </a:p>
        </p:txBody>
      </p:sp>
      <p:sp>
        <p:nvSpPr>
          <p:cNvPr id="3" name="Content Placeholder 2"/>
          <p:cNvSpPr>
            <a:spLocks noGrp="1"/>
          </p:cNvSpPr>
          <p:nvPr>
            <p:ph sz="half" idx="2"/>
          </p:nvPr>
        </p:nvSpPr>
        <p:spPr>
          <a:xfrm>
            <a:off x="609600" y="1577340"/>
            <a:ext cx="11353800" cy="3693319"/>
          </a:xfrm>
        </p:spPr>
        <p:txBody>
          <a:bodyPr/>
          <a:lstStyle/>
          <a:p>
            <a:r>
              <a:rPr lang="en-IN" dirty="0" smtClean="0"/>
              <a:t>4</a:t>
            </a:r>
            <a:r>
              <a:rPr lang="en-IN" dirty="0"/>
              <a:t>. All lenders must put in place </a:t>
            </a:r>
            <a:r>
              <a:rPr lang="en-IN" dirty="0">
                <a:solidFill>
                  <a:srgbClr val="FF0000"/>
                </a:solidFill>
              </a:rPr>
              <a:t>Board-approved policies for resolution of stressed assets </a:t>
            </a:r>
            <a:r>
              <a:rPr lang="en-IN" dirty="0"/>
              <a:t>under this framework, including the timelines for resolution. As soon as there is a default in the borrower entity’s account with any lender, all lenders − singly or jointly − shall initiate steps to cure the default. The resolution plan (RP) may involve any actions / plans / reorganization including, but not limited to, regularisation of the account by payment of all over dues by the borrower entity, sale of the exposures to other entities / investors, change in ownership, or restructuring</a:t>
            </a:r>
            <a:r>
              <a:rPr lang="en-IN" baseline="30000" dirty="0">
                <a:hlinkClick r:id="rId2"/>
              </a:rPr>
              <a:t>4</a:t>
            </a:r>
            <a:r>
              <a:rPr lang="en-IN" dirty="0"/>
              <a:t>. The RP shall be clearly documented by all the lenders (even if there is no change in any terms and conditions).</a:t>
            </a:r>
          </a:p>
          <a:p>
            <a:endParaRPr lang="en-IN" dirty="0"/>
          </a:p>
        </p:txBody>
      </p:sp>
      <p:sp>
        <p:nvSpPr>
          <p:cNvPr id="4" name="Date Placeholder 3"/>
          <p:cNvSpPr>
            <a:spLocks noGrp="1"/>
          </p:cNvSpPr>
          <p:nvPr>
            <p:ph type="dt" sz="half" idx="6"/>
          </p:nvPr>
        </p:nvSpPr>
        <p:spPr/>
        <p:txBody>
          <a:bodyPr/>
          <a:lstStyle/>
          <a:p>
            <a:r>
              <a:rPr lang="en-US" smtClean="0"/>
              <a:t>01/04/2018 DOON</a:t>
            </a:r>
            <a:endParaRPr lang="en-US"/>
          </a:p>
        </p:txBody>
      </p:sp>
      <p:sp>
        <p:nvSpPr>
          <p:cNvPr id="5" name="Footer Placeholder 4"/>
          <p:cNvSpPr>
            <a:spLocks noGrp="1"/>
          </p:cNvSpPr>
          <p:nvPr>
            <p:ph type="ftr" sz="quarter" idx="5"/>
          </p:nvPr>
        </p:nvSpPr>
        <p:spPr/>
        <p:txBody>
          <a:bodyPr/>
          <a:lstStyle/>
          <a:p>
            <a:r>
              <a:rPr lang="en-IN" smtClean="0"/>
              <a:t>CA Amresh Overview of Bank Audits 18</a:t>
            </a:r>
            <a:endParaRPr lang="en-IN"/>
          </a:p>
        </p:txBody>
      </p:sp>
      <p:sp>
        <p:nvSpPr>
          <p:cNvPr id="6" name="Slide Number Placeholder 5"/>
          <p:cNvSpPr>
            <a:spLocks noGrp="1"/>
          </p:cNvSpPr>
          <p:nvPr>
            <p:ph type="sldNum" sz="quarter" idx="7"/>
          </p:nvPr>
        </p:nvSpPr>
        <p:spPr/>
        <p:txBody>
          <a:bodyPr/>
          <a:lstStyle/>
          <a:p>
            <a:fld id="{B6F15528-21DE-4FAA-801E-634DDDAF4B2B}" type="slidenum">
              <a:rPr lang="en-IN" smtClean="0"/>
              <a:pPr/>
              <a:t>9</a:t>
            </a:fld>
            <a:endParaRPr lang="en-IN"/>
          </a:p>
        </p:txBody>
      </p:sp>
    </p:spTree>
    <p:extLst>
      <p:ext uri="{BB962C8B-B14F-4D97-AF65-F5344CB8AC3E}">
        <p14:creationId xmlns:p14="http://schemas.microsoft.com/office/powerpoint/2010/main" val="23610065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846</TotalTime>
  <Words>5474</Words>
  <Application>Microsoft Office PowerPoint</Application>
  <PresentationFormat>Custom</PresentationFormat>
  <Paragraphs>724</Paragraphs>
  <Slides>61</Slides>
  <Notes>3</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Overview of   Bank Branch Audits 2018</vt:lpstr>
      <vt:lpstr> IS IT A QUESTION OF SURVIVAL ? </vt:lpstr>
      <vt:lpstr>When it comes to quality ? </vt:lpstr>
      <vt:lpstr>MORE OR LESS PICTURE IS CLEAR </vt:lpstr>
      <vt:lpstr>WHATS NEW  TO THIS YEAR AUDIT ? </vt:lpstr>
      <vt:lpstr>      RELIEF TO MSME BY 7th FEBRUARY 2018</vt:lpstr>
      <vt:lpstr>Resolution of Stressed Assets – Revised Framework 12th Feb </vt:lpstr>
      <vt:lpstr>CRILC-MAIN REPORT WILL NOW BE MONTHLY </vt:lpstr>
      <vt:lpstr>B. Implementation of Resolution Plan </vt:lpstr>
      <vt:lpstr>C. Implementation Conditions for RP </vt:lpstr>
      <vt:lpstr>INDEPENDENT CREDIT EVALUATION (ICE)</vt:lpstr>
      <vt:lpstr>Restructuring / change in ownership</vt:lpstr>
      <vt:lpstr>D. TIMELINES FOR LARGE ACCOUNTS TO BE    REFERRED UNDER IBC </vt:lpstr>
      <vt:lpstr>E. PRUDENTIAL NORMS </vt:lpstr>
      <vt:lpstr>II. SUPERVISORY REVIEW </vt:lpstr>
      <vt:lpstr>IV. EXCEPTIONS </vt:lpstr>
      <vt:lpstr>V. WITHDRAWAL OF EXTANT INSTRUCTIONS </vt:lpstr>
      <vt:lpstr>NORMS APPLICABLE TO RESTRUCTURING </vt:lpstr>
      <vt:lpstr>IPRUDENTIAL NORMS- A. ASSET CLASSIFICATION  </vt:lpstr>
      <vt:lpstr>PN- B. CONDITIONS FOR UPGRADE </vt:lpstr>
      <vt:lpstr>PN-D. ADDITIONAL FINANCE </vt:lpstr>
      <vt:lpstr>      PN- C. PROVISIONING NORMS </vt:lpstr>
      <vt:lpstr>V. NON-APPLICABILITY OF THESE GUIDELINES </vt:lpstr>
      <vt:lpstr>VI. CASES OF FRAUDS/WILFUL DEFAULTERS. </vt:lpstr>
      <vt:lpstr>   Non – Exhaustive Indicative List of Signs of Financial Difficulty </vt:lpstr>
      <vt:lpstr>ICE SYMBOLS- Annex – 2 </vt:lpstr>
      <vt:lpstr>DEFAULT- MEANS </vt:lpstr>
      <vt:lpstr>Bank Branch Audits</vt:lpstr>
      <vt:lpstr>Early Warning</vt:lpstr>
      <vt:lpstr>What we will talk about</vt:lpstr>
      <vt:lpstr>Account Operation Related-1/10</vt:lpstr>
      <vt:lpstr>Account Operation Related- 2/10</vt:lpstr>
      <vt:lpstr>Account Operation Related-3/10 </vt:lpstr>
      <vt:lpstr>Account Operation Related- 4/10</vt:lpstr>
      <vt:lpstr>Account Operation Related- 5/10</vt:lpstr>
      <vt:lpstr>Account Operation Related- 6/10</vt:lpstr>
      <vt:lpstr>Account Operation Related-7/10 </vt:lpstr>
      <vt:lpstr>Account Operation Related-8/10  </vt:lpstr>
      <vt:lpstr>Account Operation Related-9/10 </vt:lpstr>
      <vt:lpstr>Account Operation Related-10/10  </vt:lpstr>
      <vt:lpstr>What we will talk about</vt:lpstr>
      <vt:lpstr>Key Documents-1 / 7</vt:lpstr>
      <vt:lpstr>Document Related-2 / 7</vt:lpstr>
      <vt:lpstr>Document Related-3/7 </vt:lpstr>
      <vt:lpstr>Document Related-4/7</vt:lpstr>
      <vt:lpstr>Document Related 5 / 7 </vt:lpstr>
      <vt:lpstr>Document Related 6 / 7 </vt:lpstr>
      <vt:lpstr>Document Related 7 / 7 </vt:lpstr>
      <vt:lpstr>What we will talk about</vt:lpstr>
      <vt:lpstr>Diversion of Funds 1/ 4 </vt:lpstr>
      <vt:lpstr>Diversion of Funds 2 / 4 </vt:lpstr>
      <vt:lpstr>Diversion of Funds 3/ 4 </vt:lpstr>
      <vt:lpstr>Diversion of Funds 4/ 4</vt:lpstr>
      <vt:lpstr>                                     What we will talk about</vt:lpstr>
      <vt:lpstr>Security Related 1/5 </vt:lpstr>
      <vt:lpstr>Security Related 2 / 5 </vt:lpstr>
      <vt:lpstr>Security Related 3/ 5 </vt:lpstr>
      <vt:lpstr>Security Related 4 / 5</vt:lpstr>
      <vt:lpstr>Security Related 5 / 5</vt:lpstr>
      <vt:lpstr>SOME TIPS  TO AUDIT  IN INSUFFICIENT TIME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Insolvency and Bankruptcy Code</dc:title>
  <dc:creator>sripriya kumar</dc:creator>
  <cp:lastModifiedBy>Amresh Vashisht</cp:lastModifiedBy>
  <cp:revision>46</cp:revision>
  <dcterms:created xsi:type="dcterms:W3CDTF">2018-03-29T06:09:05Z</dcterms:created>
  <dcterms:modified xsi:type="dcterms:W3CDTF">2018-03-31T17:45:01Z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2018-03-22T00:00:00Z</vt:filetime>
  </property>
  <property fmtid="{D5CDD505-2E9C-101B-9397-08002B2CF9AE}" pid="3" name="Creator">
    <vt:lpwstr>Microsoft® PowerPoint® 2016</vt:lpwstr>
  </property>
  <property fmtid="{D5CDD505-2E9C-101B-9397-08002B2CF9AE}" pid="4" name="LastSaved">
    <vt:filetime>2018-03-29T00:00:00Z</vt:filetime>
  </property>
</Properties>
</file>