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0" r:id="rId1"/>
  </p:sldMasterIdLst>
  <p:notesMasterIdLst>
    <p:notesMasterId r:id="rId36"/>
  </p:notesMasterIdLst>
  <p:sldIdLst>
    <p:sldId id="385" r:id="rId2"/>
    <p:sldId id="642" r:id="rId3"/>
    <p:sldId id="322" r:id="rId4"/>
    <p:sldId id="610" r:id="rId5"/>
    <p:sldId id="611" r:id="rId6"/>
    <p:sldId id="612" r:id="rId7"/>
    <p:sldId id="614" r:id="rId8"/>
    <p:sldId id="616" r:id="rId9"/>
    <p:sldId id="618" r:id="rId10"/>
    <p:sldId id="620" r:id="rId11"/>
    <p:sldId id="622" r:id="rId12"/>
    <p:sldId id="624" r:id="rId13"/>
    <p:sldId id="626" r:id="rId14"/>
    <p:sldId id="628" r:id="rId15"/>
    <p:sldId id="630" r:id="rId16"/>
    <p:sldId id="632" r:id="rId17"/>
    <p:sldId id="634" r:id="rId18"/>
    <p:sldId id="636" r:id="rId19"/>
    <p:sldId id="638" r:id="rId20"/>
    <p:sldId id="640" r:id="rId21"/>
    <p:sldId id="644" r:id="rId22"/>
    <p:sldId id="646" r:id="rId23"/>
    <p:sldId id="648" r:id="rId24"/>
    <p:sldId id="650" r:id="rId25"/>
    <p:sldId id="652" r:id="rId26"/>
    <p:sldId id="654" r:id="rId27"/>
    <p:sldId id="656" r:id="rId28"/>
    <p:sldId id="658" r:id="rId29"/>
    <p:sldId id="660" r:id="rId30"/>
    <p:sldId id="662" r:id="rId31"/>
    <p:sldId id="663" r:id="rId32"/>
    <p:sldId id="665" r:id="rId33"/>
    <p:sldId id="667" r:id="rId34"/>
    <p:sldId id="287" r:id="rId35"/>
  </p:sldIdLst>
  <p:sldSz cx="9144000" cy="6858000" type="screen4x3"/>
  <p:notesSz cx="6858000" cy="9144000"/>
  <p:defaultTextStyle>
    <a:defPPr>
      <a:defRPr lang="fr-FR"/>
    </a:defPPr>
    <a:lvl1pPr algn="l" rtl="0" eaLnBrk="0" fontAlgn="base" hangingPunct="0">
      <a:spcBef>
        <a:spcPct val="0"/>
      </a:spcBef>
      <a:spcAft>
        <a:spcPct val="0"/>
      </a:spcAft>
      <a:defRPr i="1"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i="1"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i="1"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i="1"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i="1" kern="1200">
        <a:solidFill>
          <a:schemeClr val="tx1"/>
        </a:solidFill>
        <a:latin typeface="Arial" charset="0"/>
        <a:ea typeface="MS PGothic" charset="0"/>
        <a:cs typeface="MS PGothic" charset="0"/>
      </a:defRPr>
    </a:lvl5pPr>
    <a:lvl6pPr marL="2286000" algn="l" defTabSz="457200" rtl="0" eaLnBrk="1" latinLnBrk="0" hangingPunct="1">
      <a:defRPr i="1" kern="1200">
        <a:solidFill>
          <a:schemeClr val="tx1"/>
        </a:solidFill>
        <a:latin typeface="Arial" charset="0"/>
        <a:ea typeface="MS PGothic" charset="0"/>
        <a:cs typeface="MS PGothic" charset="0"/>
      </a:defRPr>
    </a:lvl6pPr>
    <a:lvl7pPr marL="2743200" algn="l" defTabSz="457200" rtl="0" eaLnBrk="1" latinLnBrk="0" hangingPunct="1">
      <a:defRPr i="1" kern="1200">
        <a:solidFill>
          <a:schemeClr val="tx1"/>
        </a:solidFill>
        <a:latin typeface="Arial" charset="0"/>
        <a:ea typeface="MS PGothic" charset="0"/>
        <a:cs typeface="MS PGothic" charset="0"/>
      </a:defRPr>
    </a:lvl7pPr>
    <a:lvl8pPr marL="3200400" algn="l" defTabSz="457200" rtl="0" eaLnBrk="1" latinLnBrk="0" hangingPunct="1">
      <a:defRPr i="1" kern="1200">
        <a:solidFill>
          <a:schemeClr val="tx1"/>
        </a:solidFill>
        <a:latin typeface="Arial" charset="0"/>
        <a:ea typeface="MS PGothic" charset="0"/>
        <a:cs typeface="MS PGothic" charset="0"/>
      </a:defRPr>
    </a:lvl8pPr>
    <a:lvl9pPr marL="3657600" algn="l" defTabSz="457200" rtl="0" eaLnBrk="1" latinLnBrk="0" hangingPunct="1">
      <a:defRPr i="1" kern="1200">
        <a:solidFill>
          <a:schemeClr val="tx1"/>
        </a:solidFill>
        <a:latin typeface="Arial" charset="0"/>
        <a:ea typeface="MS PGothic" charset="0"/>
        <a:cs typeface="MS PGothic"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3988CB"/>
    <a:srgbClr val="72AFCB"/>
    <a:srgbClr val="EAEAEA"/>
    <a:srgbClr val="00AF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37" autoAdjust="0"/>
    <p:restoredTop sz="94434" autoAdjust="0"/>
  </p:normalViewPr>
  <p:slideViewPr>
    <p:cSldViewPr>
      <p:cViewPr>
        <p:scale>
          <a:sx n="81" d="100"/>
          <a:sy n="81" d="100"/>
        </p:scale>
        <p:origin x="-834" y="-36"/>
      </p:cViewPr>
      <p:guideLst>
        <p:guide orient="horz" pos="2160"/>
        <p:guide pos="2880"/>
      </p:guideLst>
    </p:cSldViewPr>
  </p:slideViewPr>
  <p:outlineViewPr>
    <p:cViewPr>
      <p:scale>
        <a:sx n="33" d="100"/>
        <a:sy n="33" d="100"/>
      </p:scale>
      <p:origin x="0" y="26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80"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89CFA95-1B05-1440-9975-24BCDC45EF4C}" type="datetimeFigureOut">
              <a:rPr lang="en-US"/>
              <a:pPr/>
              <a:t>4/27/2018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C52BF82-4143-5943-8DF7-AA80ECEA660B}" type="slidenum">
              <a:rPr lang="en-US"/>
              <a:pPr/>
              <a:t>‹#›</a:t>
            </a:fld>
            <a:endParaRPr lang="en-US"/>
          </a:p>
        </p:txBody>
      </p:sp>
    </p:spTree>
    <p:extLst>
      <p:ext uri="{BB962C8B-B14F-4D97-AF65-F5344CB8AC3E}">
        <p14:creationId xmlns:p14="http://schemas.microsoft.com/office/powerpoint/2010/main" val="81447259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0CE7B72-02E5-5D4A-8D38-AC5E98F5A17A}" type="datetime1">
              <a:rPr lang="en-US" smtClean="0"/>
              <a:pPr/>
              <a:t>4/27/2018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2CF93A1-AF25-8640-9FA2-934CE94A20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6EC25F-D1A9-784B-A532-EED6B81736EC}" type="datetimeFigureOut">
              <a:rPr lang="fr-FR" smtClean="0"/>
              <a:pPr/>
              <a:t>27/04/2018</a:t>
            </a:fld>
            <a:endParaRPr lang="fr-CA"/>
          </a:p>
        </p:txBody>
      </p:sp>
      <p:sp>
        <p:nvSpPr>
          <p:cNvPr id="5" name="Footer Placeholder 4"/>
          <p:cNvSpPr>
            <a:spLocks noGrp="1"/>
          </p:cNvSpPr>
          <p:nvPr>
            <p:ph type="ftr" sz="quarter" idx="11"/>
          </p:nvPr>
        </p:nvSpPr>
        <p:spPr/>
        <p:txBody>
          <a:bodyPr/>
          <a:lstStyle>
            <a:extLst/>
          </a:lstStyle>
          <a:p>
            <a:pPr>
              <a:defRPr/>
            </a:pPr>
            <a:endParaRPr lang="fr-CA"/>
          </a:p>
        </p:txBody>
      </p:sp>
      <p:sp>
        <p:nvSpPr>
          <p:cNvPr id="6" name="Slide Number Placeholder 5"/>
          <p:cNvSpPr>
            <a:spLocks noGrp="1"/>
          </p:cNvSpPr>
          <p:nvPr>
            <p:ph type="sldNum" sz="quarter" idx="12"/>
          </p:nvPr>
        </p:nvSpPr>
        <p:spPr/>
        <p:txBody>
          <a:bodyPr/>
          <a:lstStyle>
            <a:extLst/>
          </a:lstStyle>
          <a:p>
            <a:fld id="{66188A9E-B674-164C-9467-0283070E94A9}"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E0A6AE7-381D-904F-AE3F-587A6239F1FC}" type="datetimeFigureOut">
              <a:rPr lang="fr-FR" smtClean="0"/>
              <a:pPr/>
              <a:t>27/04/2018</a:t>
            </a:fld>
            <a:endParaRPr lang="fr-CA"/>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fr-C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8562350-19AB-FD4A-85C1-B7495B9EF3F4}"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33CF37-3D8A-8243-A614-919372E0E791}" type="datetimeFigureOut">
              <a:rPr lang="fr-FR" smtClean="0"/>
              <a:pPr/>
              <a:t>27/04/2018</a:t>
            </a:fld>
            <a:endParaRPr lang="fr-CA"/>
          </a:p>
        </p:txBody>
      </p:sp>
      <p:sp>
        <p:nvSpPr>
          <p:cNvPr id="5" name="Footer Placeholder 4"/>
          <p:cNvSpPr>
            <a:spLocks noGrp="1"/>
          </p:cNvSpPr>
          <p:nvPr>
            <p:ph type="ftr" sz="quarter" idx="11"/>
          </p:nvPr>
        </p:nvSpPr>
        <p:spPr/>
        <p:txBody>
          <a:bodyPr/>
          <a:lstStyle>
            <a:extLst/>
          </a:lstStyle>
          <a:p>
            <a:pPr>
              <a:defRPr/>
            </a:pPr>
            <a:endParaRPr lang="fr-CA"/>
          </a:p>
        </p:txBody>
      </p:sp>
      <p:sp>
        <p:nvSpPr>
          <p:cNvPr id="6" name="Slide Number Placeholder 5"/>
          <p:cNvSpPr>
            <a:spLocks noGrp="1"/>
          </p:cNvSpPr>
          <p:nvPr>
            <p:ph type="sldNum" sz="quarter" idx="12"/>
          </p:nvPr>
        </p:nvSpPr>
        <p:spPr/>
        <p:txBody>
          <a:bodyPr/>
          <a:lstStyle>
            <a:extLst/>
          </a:lstStyle>
          <a:p>
            <a:fld id="{F189A8C6-925B-1A4A-8E4E-9270BD00C0A6}" type="slidenum">
              <a:rPr lang="fr-CA" smtClean="0"/>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D36050-EA3E-9C40-AB06-2C35F13FF459}" type="datetime1">
              <a:rPr lang="en-US" smtClean="0"/>
              <a:pPr/>
              <a:t>4/27/2018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1EC0EC1-9A04-4B49-B6D2-466AAEA63D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B63C5E-BA11-364F-8F20-E373D43F0F18}" type="datetimeFigureOut">
              <a:rPr lang="fr-FR" smtClean="0"/>
              <a:pPr/>
              <a:t>27/04/2018</a:t>
            </a:fld>
            <a:endParaRPr lang="fr-CA"/>
          </a:p>
        </p:txBody>
      </p:sp>
      <p:sp>
        <p:nvSpPr>
          <p:cNvPr id="6" name="Footer Placeholder 5"/>
          <p:cNvSpPr>
            <a:spLocks noGrp="1"/>
          </p:cNvSpPr>
          <p:nvPr>
            <p:ph type="ftr" sz="quarter" idx="11"/>
          </p:nvPr>
        </p:nvSpPr>
        <p:spPr/>
        <p:txBody>
          <a:bodyPr/>
          <a:lstStyle>
            <a:extLst/>
          </a:lstStyle>
          <a:p>
            <a:pPr>
              <a:defRPr/>
            </a:pPr>
            <a:endParaRPr lang="fr-CA"/>
          </a:p>
        </p:txBody>
      </p:sp>
      <p:sp>
        <p:nvSpPr>
          <p:cNvPr id="7" name="Slide Number Placeholder 6"/>
          <p:cNvSpPr>
            <a:spLocks noGrp="1"/>
          </p:cNvSpPr>
          <p:nvPr>
            <p:ph type="sldNum" sz="quarter" idx="12"/>
          </p:nvPr>
        </p:nvSpPr>
        <p:spPr/>
        <p:txBody>
          <a:bodyPr/>
          <a:lstStyle>
            <a:extLst/>
          </a:lstStyle>
          <a:p>
            <a:fld id="{4821F98B-A1C6-3A44-9062-BB0E3FB89115}" type="slidenum">
              <a:rPr lang="fr-CA" smtClean="0"/>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B1B956-29BC-C143-B1FC-5A9C53AA34D9}" type="datetimeFigureOut">
              <a:rPr lang="fr-FR" smtClean="0"/>
              <a:pPr/>
              <a:t>27/04/2018</a:t>
            </a:fld>
            <a:endParaRPr lang="fr-CA"/>
          </a:p>
        </p:txBody>
      </p:sp>
      <p:sp>
        <p:nvSpPr>
          <p:cNvPr id="8" name="Footer Placeholder 7"/>
          <p:cNvSpPr>
            <a:spLocks noGrp="1"/>
          </p:cNvSpPr>
          <p:nvPr>
            <p:ph type="ftr" sz="quarter" idx="11"/>
          </p:nvPr>
        </p:nvSpPr>
        <p:spPr/>
        <p:txBody>
          <a:bodyPr/>
          <a:lstStyle>
            <a:extLst/>
          </a:lstStyle>
          <a:p>
            <a:pPr>
              <a:defRPr/>
            </a:pPr>
            <a:endParaRPr lang="fr-CA"/>
          </a:p>
        </p:txBody>
      </p:sp>
      <p:sp>
        <p:nvSpPr>
          <p:cNvPr id="9" name="Slide Number Placeholder 8"/>
          <p:cNvSpPr>
            <a:spLocks noGrp="1"/>
          </p:cNvSpPr>
          <p:nvPr>
            <p:ph type="sldNum" sz="quarter" idx="12"/>
          </p:nvPr>
        </p:nvSpPr>
        <p:spPr/>
        <p:txBody>
          <a:bodyPr/>
          <a:lstStyle>
            <a:extLst/>
          </a:lstStyle>
          <a:p>
            <a:fld id="{CD3A1211-9C00-874E-90FB-3B50F169B2B3}"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3242C8-3E2D-B443-B4F0-3C730C0371C8}" type="datetimeFigureOut">
              <a:rPr lang="fr-FR" smtClean="0"/>
              <a:pPr/>
              <a:t>27/04/2018</a:t>
            </a:fld>
            <a:endParaRPr lang="fr-CA"/>
          </a:p>
        </p:txBody>
      </p:sp>
      <p:sp>
        <p:nvSpPr>
          <p:cNvPr id="4" name="Footer Placeholder 3"/>
          <p:cNvSpPr>
            <a:spLocks noGrp="1"/>
          </p:cNvSpPr>
          <p:nvPr>
            <p:ph type="ftr" sz="quarter" idx="11"/>
          </p:nvPr>
        </p:nvSpPr>
        <p:spPr/>
        <p:txBody>
          <a:bodyPr/>
          <a:lstStyle>
            <a:extLst/>
          </a:lstStyle>
          <a:p>
            <a:pPr>
              <a:defRPr/>
            </a:pPr>
            <a:endParaRPr lang="fr-CA"/>
          </a:p>
        </p:txBody>
      </p:sp>
      <p:sp>
        <p:nvSpPr>
          <p:cNvPr id="5" name="Slide Number Placeholder 4"/>
          <p:cNvSpPr>
            <a:spLocks noGrp="1"/>
          </p:cNvSpPr>
          <p:nvPr>
            <p:ph type="sldNum" sz="quarter" idx="12"/>
          </p:nvPr>
        </p:nvSpPr>
        <p:spPr/>
        <p:txBody>
          <a:bodyPr/>
          <a:lstStyle>
            <a:extLst/>
          </a:lstStyle>
          <a:p>
            <a:fld id="{53A9B724-A549-3941-9C98-A4ED91C67048}" type="slidenum">
              <a:rPr lang="fr-CA" smtClean="0"/>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6582E5C-4080-A449-BCCF-8E17C80A01AD}" type="datetimeFigureOut">
              <a:rPr lang="fr-FR" smtClean="0"/>
              <a:pPr/>
              <a:t>27/04/2018</a:t>
            </a:fld>
            <a:endParaRPr lang="fr-CA"/>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fr-CA"/>
          </a:p>
        </p:txBody>
      </p:sp>
      <p:sp>
        <p:nvSpPr>
          <p:cNvPr id="4" name="Slide Number Placeholder 3"/>
          <p:cNvSpPr>
            <a:spLocks noGrp="1"/>
          </p:cNvSpPr>
          <p:nvPr>
            <p:ph type="sldNum" sz="quarter" idx="12"/>
          </p:nvPr>
        </p:nvSpPr>
        <p:spPr/>
        <p:txBody>
          <a:bodyPr/>
          <a:lstStyle>
            <a:extLst/>
          </a:lstStyle>
          <a:p>
            <a:fld id="{B1AFDE31-4C76-BA4F-9810-07C200AAEA93}"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8A404F-7CD3-5446-86B0-5A05178D8A29}" type="datetimeFigureOut">
              <a:rPr lang="fr-FR" smtClean="0"/>
              <a:pPr/>
              <a:t>27/04/2018</a:t>
            </a:fld>
            <a:endParaRPr lang="fr-CA"/>
          </a:p>
        </p:txBody>
      </p:sp>
      <p:sp>
        <p:nvSpPr>
          <p:cNvPr id="6" name="Footer Placeholder 5"/>
          <p:cNvSpPr>
            <a:spLocks noGrp="1"/>
          </p:cNvSpPr>
          <p:nvPr>
            <p:ph type="ftr" sz="quarter" idx="11"/>
          </p:nvPr>
        </p:nvSpPr>
        <p:spPr/>
        <p:txBody>
          <a:bodyPr/>
          <a:lstStyle>
            <a:extLst/>
          </a:lstStyle>
          <a:p>
            <a:pPr>
              <a:defRPr/>
            </a:pPr>
            <a:endParaRPr lang="fr-CA"/>
          </a:p>
        </p:txBody>
      </p:sp>
      <p:sp>
        <p:nvSpPr>
          <p:cNvPr id="7" name="Slide Number Placeholder 6"/>
          <p:cNvSpPr>
            <a:spLocks noGrp="1"/>
          </p:cNvSpPr>
          <p:nvPr>
            <p:ph type="sldNum" sz="quarter" idx="12"/>
          </p:nvPr>
        </p:nvSpPr>
        <p:spPr/>
        <p:txBody>
          <a:bodyPr/>
          <a:lstStyle>
            <a:extLst/>
          </a:lstStyle>
          <a:p>
            <a:fld id="{B9F4A95B-8C34-4B46-8FB6-336829B903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D0C020E-5F81-F24E-B8B1-D10DB44502FF}" type="datetimeFigureOut">
              <a:rPr lang="fr-FR" smtClean="0"/>
              <a:pPr/>
              <a:t>27/04/2018</a:t>
            </a:fld>
            <a:endParaRPr lang="fr-CA"/>
          </a:p>
        </p:txBody>
      </p:sp>
      <p:sp>
        <p:nvSpPr>
          <p:cNvPr id="6" name="Footer Placeholder 5"/>
          <p:cNvSpPr>
            <a:spLocks noGrp="1"/>
          </p:cNvSpPr>
          <p:nvPr>
            <p:ph type="ftr" sz="quarter" idx="11"/>
          </p:nvPr>
        </p:nvSpPr>
        <p:spPr/>
        <p:txBody>
          <a:bodyPr/>
          <a:lstStyle>
            <a:extLst/>
          </a:lstStyle>
          <a:p>
            <a:pPr>
              <a:defRPr/>
            </a:pPr>
            <a:endParaRPr lang="fr-CA"/>
          </a:p>
        </p:txBody>
      </p:sp>
      <p:sp>
        <p:nvSpPr>
          <p:cNvPr id="7" name="Slide Number Placeholder 6"/>
          <p:cNvSpPr>
            <a:spLocks noGrp="1"/>
          </p:cNvSpPr>
          <p:nvPr>
            <p:ph type="sldNum" sz="quarter" idx="12"/>
          </p:nvPr>
        </p:nvSpPr>
        <p:spPr/>
        <p:txBody>
          <a:bodyPr/>
          <a:lstStyle>
            <a:extLst/>
          </a:lstStyle>
          <a:p>
            <a:fld id="{B2E5079B-FC69-9B4C-8B94-3BBA38617387}" type="slidenum">
              <a:rPr lang="fr-CA" smtClean="0"/>
              <a:pPr/>
              <a:t>‹#›</a:t>
            </a:fld>
            <a:endParaRPr lang="fr-C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F9481B8-ABA5-7246-9051-F270E1362B19}" type="datetimeFigureOut">
              <a:rPr lang="fr-FR" smtClean="0"/>
              <a:pPr/>
              <a:t>27/04/2018</a:t>
            </a:fld>
            <a:endParaRPr lang="fr-C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fr-C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CBF626A-9C2B-4E46-8E28-9286CFFDD0AF}" type="slidenum">
              <a:rPr lang="fr-CA" smtClean="0"/>
              <a:pPr/>
              <a:t>‹#›</a:t>
            </a:fld>
            <a:endParaRPr lang="fr-CA"/>
          </a:p>
        </p:txBody>
      </p:sp>
    </p:spTree>
  </p:cSld>
  <p:clrMap bg1="lt1" tx1="dk1" bg2="lt2" tx2="dk2" accent1="accent1" accent2="accent2" accent3="accent3" accent4="accent4" accent5="accent5" accent6="accent6" hlink="hlink" folHlink="folHlink"/>
  <p:sldLayoutIdLst>
    <p:sldLayoutId id="2147485141" r:id="rId1"/>
    <p:sldLayoutId id="2147485142" r:id="rId2"/>
    <p:sldLayoutId id="2147485143" r:id="rId3"/>
    <p:sldLayoutId id="2147485144" r:id="rId4"/>
    <p:sldLayoutId id="2147485145" r:id="rId5"/>
    <p:sldLayoutId id="2147485146" r:id="rId6"/>
    <p:sldLayoutId id="2147485147" r:id="rId7"/>
    <p:sldLayoutId id="2147485148" r:id="rId8"/>
    <p:sldLayoutId id="2147485149" r:id="rId9"/>
    <p:sldLayoutId id="2147485150" r:id="rId10"/>
    <p:sldLayoutId id="21474851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notfctn-46-cgst-rate-english-i.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gstCir27.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838200" y="609600"/>
            <a:ext cx="7560840" cy="3024335"/>
          </a:xfrm>
        </p:spPr>
        <p:txBody>
          <a:bodyPr/>
          <a:lstStyle/>
          <a:p>
            <a:r>
              <a:rPr lang="en-US" b="1" dirty="0" smtClean="0">
                <a:solidFill>
                  <a:schemeClr val="tx1"/>
                </a:solidFill>
                <a:latin typeface="Times New Roman" panose="02020603050405020304" pitchFamily="18" charset="0"/>
                <a:cs typeface="Times New Roman" panose="02020603050405020304" pitchFamily="18" charset="0"/>
              </a:rPr>
              <a:t>Implication of GST on </a:t>
            </a:r>
            <a:br>
              <a:rPr lang="en-US" b="1" dirty="0" smtClean="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latin typeface="Times New Roman" panose="02020603050405020304" pitchFamily="18" charset="0"/>
                <a:cs typeface="Times New Roman" panose="02020603050405020304" pitchFamily="18" charset="0"/>
              </a:rPr>
              <a:t>E-Commerce and Hotel Industry</a:t>
            </a:r>
            <a:endParaRPr lang="en-US" sz="3000" b="1" dirty="0">
              <a:solidFill>
                <a:schemeClr val="tx1"/>
              </a:solidFill>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 xmlns:a16="http://schemas.microsoft.com/office/drawing/2014/main" id="{DF3369B8-7F9C-4DB3-8A04-6FD8D62A3C64}"/>
              </a:ext>
            </a:extLst>
          </p:cNvPr>
          <p:cNvSpPr>
            <a:spLocks noGrp="1"/>
          </p:cNvSpPr>
          <p:nvPr>
            <p:ph type="subTitle" idx="1"/>
          </p:nvPr>
        </p:nvSpPr>
        <p:spPr>
          <a:xfrm>
            <a:off x="521742" y="4779330"/>
            <a:ext cx="8075687" cy="710908"/>
          </a:xfrm>
        </p:spPr>
        <p:txBody>
          <a:bodyPr>
            <a:noAutofit/>
          </a:bodyPr>
          <a:lstStyle/>
          <a:p>
            <a:r>
              <a:rPr lang="en-US" sz="2000" b="1" dirty="0">
                <a:latin typeface="Times New Roman" panose="02020603050405020304" pitchFamily="18" charset="0"/>
                <a:cs typeface="Times New Roman" panose="02020603050405020304" pitchFamily="18" charset="0"/>
              </a:rPr>
              <a:t>A </a:t>
            </a:r>
            <a:r>
              <a:rPr lang="en-US" sz="2000" b="1" dirty="0" smtClean="0">
                <a:latin typeface="Times New Roman" panose="02020603050405020304" pitchFamily="18" charset="0"/>
                <a:cs typeface="Times New Roman" panose="02020603050405020304" pitchFamily="18" charset="0"/>
              </a:rPr>
              <a:t>Presentation </a:t>
            </a:r>
            <a:r>
              <a:rPr lang="en-US" sz="2000" b="1" dirty="0">
                <a:latin typeface="Times New Roman" panose="02020603050405020304" pitchFamily="18" charset="0"/>
                <a:cs typeface="Times New Roman" panose="02020603050405020304" pitchFamily="18" charset="0"/>
              </a:rPr>
              <a:t>by:-</a:t>
            </a:r>
          </a:p>
          <a:p>
            <a:r>
              <a:rPr lang="en-US" sz="2400" b="1" dirty="0" smtClean="0">
                <a:solidFill>
                  <a:schemeClr val="bg1"/>
                </a:solidFill>
                <a:latin typeface="Times New Roman" panose="02020603050405020304" pitchFamily="18" charset="0"/>
                <a:cs typeface="Times New Roman" panose="02020603050405020304" pitchFamily="18" charset="0"/>
              </a:rPr>
              <a:t>CA. NIKHIL BHASIN</a:t>
            </a:r>
          </a:p>
          <a:p>
            <a:endParaRPr lang="en-US" sz="20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0" y="5951661"/>
            <a:ext cx="9119175" cy="51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6237312"/>
            <a:ext cx="9119175" cy="519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58766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smtClean="0">
                <a:solidFill>
                  <a:schemeClr val="tx1"/>
                </a:solidFill>
                <a:latin typeface="Calibri Light" charset="0"/>
              </a:rPr>
              <a:t>LEVY &amp; COLLECTION </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55000" lnSpcReduction="20000"/>
          </a:bodyPr>
          <a:lstStyle/>
          <a:p>
            <a:pPr algn="just">
              <a:lnSpc>
                <a:spcPct val="200000"/>
              </a:lnSpc>
              <a:buFont typeface="Wingdings" pitchFamily="2" charset="2"/>
              <a:buChar char="Ø"/>
            </a:pPr>
            <a:r>
              <a:rPr lang="en-US" dirty="0" smtClean="0">
                <a:latin typeface="Bookman Old Style" pitchFamily="18" charset="0"/>
              </a:rPr>
              <a:t> Every E-Commerce transaction involves 3 parties: Seller, buyer and ECO.</a:t>
            </a:r>
          </a:p>
          <a:p>
            <a:pPr algn="just">
              <a:lnSpc>
                <a:spcPct val="200000"/>
              </a:lnSpc>
              <a:buFont typeface="Wingdings" pitchFamily="2" charset="2"/>
              <a:buChar char="Ø"/>
            </a:pPr>
            <a:r>
              <a:rPr lang="en-US" dirty="0" smtClean="0">
                <a:latin typeface="Bookman Old Style" pitchFamily="18" charset="0"/>
              </a:rPr>
              <a:t>And it involves 2 types of transactions:</a:t>
            </a:r>
          </a:p>
          <a:p>
            <a:pPr marL="457200" indent="-457200" algn="just">
              <a:lnSpc>
                <a:spcPct val="200000"/>
              </a:lnSpc>
              <a:buFont typeface="+mj-lt"/>
              <a:buAutoNum type="alphaUcPeriod"/>
            </a:pPr>
            <a:r>
              <a:rPr lang="en-US" b="1" i="1" dirty="0" smtClean="0">
                <a:latin typeface="Bookman Old Style" pitchFamily="18" charset="0"/>
              </a:rPr>
              <a:t>Between seller and buyer- Supply of goods and or services;</a:t>
            </a:r>
          </a:p>
          <a:p>
            <a:pPr marL="457200" indent="-457200" algn="just">
              <a:lnSpc>
                <a:spcPct val="200000"/>
              </a:lnSpc>
              <a:buFont typeface="+mj-lt"/>
              <a:buAutoNum type="alphaUcPeriod"/>
            </a:pPr>
            <a:r>
              <a:rPr lang="en-US" b="1" i="1" dirty="0" smtClean="0">
                <a:latin typeface="Bookman Old Style" pitchFamily="18" charset="0"/>
              </a:rPr>
              <a:t>Between seller and ECO- Provision of Marketplace service.</a:t>
            </a:r>
          </a:p>
          <a:p>
            <a:pPr algn="just">
              <a:lnSpc>
                <a:spcPct val="200000"/>
              </a:lnSpc>
              <a:buFont typeface="Wingdings" pitchFamily="2" charset="2"/>
              <a:buChar char="Ø"/>
            </a:pPr>
            <a:r>
              <a:rPr lang="en-US" dirty="0">
                <a:latin typeface="Bookman Old Style" pitchFamily="18" charset="0"/>
              </a:rPr>
              <a:t> </a:t>
            </a:r>
            <a:r>
              <a:rPr lang="en-US" dirty="0" smtClean="0">
                <a:latin typeface="Bookman Old Style" pitchFamily="18" charset="0"/>
              </a:rPr>
              <a:t>GST shall be levied on both the transactions. </a:t>
            </a:r>
          </a:p>
          <a:p>
            <a:pPr algn="just">
              <a:lnSpc>
                <a:spcPct val="200000"/>
              </a:lnSpc>
              <a:buFont typeface="Wingdings" pitchFamily="2" charset="2"/>
              <a:buChar char="Ø"/>
            </a:pPr>
            <a:r>
              <a:rPr lang="en-US" dirty="0">
                <a:latin typeface="Bookman Old Style" pitchFamily="18" charset="0"/>
              </a:rPr>
              <a:t> </a:t>
            </a:r>
            <a:r>
              <a:rPr lang="en-US" dirty="0" smtClean="0">
                <a:latin typeface="Bookman Old Style" pitchFamily="18" charset="0"/>
              </a:rPr>
              <a:t>Between seller &amp; buyer= GST on entire value of goods/services supplied </a:t>
            </a:r>
            <a:r>
              <a:rPr lang="en-US" b="1" dirty="0" smtClean="0">
                <a:solidFill>
                  <a:srgbClr val="4472C4"/>
                </a:solidFill>
                <a:latin typeface="Bookman Old Style" pitchFamily="18" charset="0"/>
              </a:rPr>
              <a:t>(GST shall be paid by the supplier except in the case of Sec. 9(5) services);</a:t>
            </a:r>
          </a:p>
          <a:p>
            <a:pPr algn="just">
              <a:lnSpc>
                <a:spcPct val="200000"/>
              </a:lnSpc>
              <a:buFont typeface="Wingdings" pitchFamily="2" charset="2"/>
              <a:buChar char="Ø"/>
            </a:pPr>
            <a:r>
              <a:rPr lang="en-US" dirty="0" smtClean="0">
                <a:latin typeface="Bookman Old Style" pitchFamily="18" charset="0"/>
              </a:rPr>
              <a:t> Seller &amp; ECO= GST on commission value/ other charges earned by ECO for providing market platform to seller. </a:t>
            </a:r>
            <a:r>
              <a:rPr lang="en-US" b="1" dirty="0" smtClean="0">
                <a:solidFill>
                  <a:srgbClr val="4472C4"/>
                </a:solidFill>
                <a:latin typeface="Bookman Old Style" pitchFamily="18" charset="0"/>
              </a:rPr>
              <a:t>(GST shall be paid by the ECO</a:t>
            </a:r>
            <a:r>
              <a:rPr lang="en-US" dirty="0" smtClean="0">
                <a:latin typeface="Bookman Old Style" pitchFamily="18" charset="0"/>
              </a:rPr>
              <a:t>)</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17198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10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a:solidFill>
                  <a:schemeClr val="tx1"/>
                </a:solidFill>
                <a:latin typeface="Calibri Light" charset="0"/>
              </a:rPr>
              <a:t>LEVY &amp; COLLECTION </a:t>
            </a: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dirty="0" smtClean="0">
                <a:latin typeface="Bookman Old Style" pitchFamily="18" charset="0"/>
              </a:rPr>
              <a:t> Where an electronic commerce operator does not have a physical presence in the taxable territory, any person representing such electronic commerce operator </a:t>
            </a:r>
            <a:r>
              <a:rPr lang="en-US" b="1" dirty="0" smtClean="0">
                <a:latin typeface="Bookman Old Style" pitchFamily="18" charset="0"/>
              </a:rPr>
              <a:t>for any purposes</a:t>
            </a:r>
            <a:r>
              <a:rPr lang="en-US" dirty="0" smtClean="0">
                <a:latin typeface="Bookman Old Style" pitchFamily="18" charset="0"/>
              </a:rPr>
              <a:t> in the taxable territory shall be liable to pay tax.</a:t>
            </a:r>
          </a:p>
          <a:p>
            <a:pPr algn="just">
              <a:lnSpc>
                <a:spcPct val="200000"/>
              </a:lnSpc>
              <a:buFont typeface="Wingdings" pitchFamily="2" charset="2"/>
              <a:buChar char="Ø"/>
            </a:pPr>
            <a:r>
              <a:rPr lang="en-US" dirty="0">
                <a:latin typeface="Bookman Old Style" pitchFamily="18" charset="0"/>
              </a:rPr>
              <a:t>Where an electronic commerce operator does not have a physical </a:t>
            </a:r>
            <a:r>
              <a:rPr lang="en-US" dirty="0" smtClean="0">
                <a:latin typeface="Bookman Old Style" pitchFamily="18" charset="0"/>
              </a:rPr>
              <a:t>presence and also does not have a representative in the said territory, such ECO </a:t>
            </a:r>
            <a:r>
              <a:rPr lang="en-US" b="1" dirty="0" smtClean="0">
                <a:latin typeface="Bookman Old Style" pitchFamily="18" charset="0"/>
              </a:rPr>
              <a:t>shall appoint a person </a:t>
            </a:r>
            <a:r>
              <a:rPr lang="en-US" dirty="0" smtClean="0">
                <a:latin typeface="Bookman Old Style" pitchFamily="18" charset="0"/>
              </a:rPr>
              <a:t>in the taxable territory for the purpose of paying tax and such person shall be liable to pay tax.</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921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smtClean="0">
                <a:solidFill>
                  <a:schemeClr val="tx1"/>
                </a:solidFill>
                <a:latin typeface="Calibri Light" charset="0"/>
              </a:rPr>
              <a:t>TAX Collection at source u/s 52</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dirty="0" smtClean="0">
                <a:latin typeface="Bookman Old Style" pitchFamily="18" charset="0"/>
              </a:rPr>
              <a:t> Every ECO [Other than an ECO who is required to pay tax under sec. 9(5)] is required to collect TCS @ 2% (1% CGST + 1% SGST) of the </a:t>
            </a:r>
            <a:r>
              <a:rPr lang="en-US" b="1" dirty="0" smtClean="0">
                <a:latin typeface="Bookman Old Style" pitchFamily="18" charset="0"/>
              </a:rPr>
              <a:t>net value </a:t>
            </a:r>
            <a:r>
              <a:rPr lang="en-US" dirty="0" smtClean="0">
                <a:latin typeface="Bookman Old Style" pitchFamily="18" charset="0"/>
              </a:rPr>
              <a:t>of taxable supplies made through it by other supplier where consideration in relation to such supply </a:t>
            </a:r>
            <a:r>
              <a:rPr lang="en-US" b="1" dirty="0" smtClean="0">
                <a:latin typeface="Bookman Old Style" pitchFamily="18" charset="0"/>
              </a:rPr>
              <a:t>is to be collected by such ECO.</a:t>
            </a:r>
          </a:p>
          <a:p>
            <a:pPr algn="just">
              <a:lnSpc>
                <a:spcPct val="200000"/>
              </a:lnSpc>
              <a:buFont typeface="Wingdings" pitchFamily="2" charset="2"/>
              <a:buChar char="Ø"/>
            </a:pPr>
            <a:r>
              <a:rPr lang="en-US" b="1" dirty="0" smtClean="0">
                <a:latin typeface="Bookman Old Style" pitchFamily="18" charset="0"/>
              </a:rPr>
              <a:t> </a:t>
            </a:r>
            <a:r>
              <a:rPr lang="en-US" dirty="0" smtClean="0">
                <a:latin typeface="Bookman Old Style" pitchFamily="18" charset="0"/>
              </a:rPr>
              <a:t>ECO should make the tax collection during the month in which the consideration amount is collected from the recipient.</a:t>
            </a:r>
            <a:r>
              <a:rPr lang="en-US" b="1" dirty="0" smtClean="0">
                <a:latin typeface="Bookman Old Style" pitchFamily="18" charset="0"/>
              </a:rPr>
              <a:t> </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921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smtClean="0">
                <a:solidFill>
                  <a:schemeClr val="tx1"/>
                </a:solidFill>
                <a:latin typeface="Calibri Light" charset="0"/>
              </a:rPr>
              <a:t>TAX Collection at source u/s 52</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dirty="0" smtClean="0">
                <a:latin typeface="Bookman Old Style" pitchFamily="18" charset="0"/>
              </a:rPr>
              <a:t> The amount of TCS collected by the ECO is to be deposited with the government within 10 days after the end of the month in which the amount was so collected.</a:t>
            </a:r>
          </a:p>
          <a:p>
            <a:pPr algn="just">
              <a:lnSpc>
                <a:spcPct val="200000"/>
              </a:lnSpc>
              <a:buFont typeface="Wingdings" pitchFamily="2" charset="2"/>
              <a:buChar char="Ø"/>
            </a:pPr>
            <a:r>
              <a:rPr lang="en-US" b="1" dirty="0" smtClean="0">
                <a:latin typeface="Bookman Old Style" pitchFamily="18" charset="0"/>
              </a:rPr>
              <a:t> </a:t>
            </a:r>
            <a:r>
              <a:rPr lang="en-US" dirty="0" smtClean="0">
                <a:latin typeface="Bookman Old Style" pitchFamily="18" charset="0"/>
              </a:rPr>
              <a:t>Every ECO is required to furnish a statement in FORM GSTR-8, electronically within 10 days after the end of such month, containing the details of outwards supplies of goods or services effected through it, including the supplies returned through it, and the amount collected by it as TCS during a month.</a:t>
            </a:r>
            <a:endParaRPr lang="en-US" b="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921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751506"/>
          </a:xfrm>
        </p:spPr>
        <p:txBody>
          <a:bodyPr/>
          <a:lstStyle/>
          <a:p>
            <a:pPr algn="ctr"/>
            <a:r>
              <a:rPr lang="en-US" sz="3200" b="1" dirty="0" smtClean="0">
                <a:solidFill>
                  <a:schemeClr val="tx1"/>
                </a:solidFill>
                <a:latin typeface="Calibri Light" charset="0"/>
              </a:rPr>
              <a:t>TAX Collection at source u/s 52</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62500" lnSpcReduction="20000"/>
          </a:bodyPr>
          <a:lstStyle/>
          <a:p>
            <a:pPr algn="just">
              <a:lnSpc>
                <a:spcPct val="200000"/>
              </a:lnSpc>
              <a:buFont typeface="Wingdings" pitchFamily="2" charset="2"/>
              <a:buChar char="Ø"/>
            </a:pPr>
            <a:r>
              <a:rPr lang="en-US" dirty="0" smtClean="0">
                <a:latin typeface="Bookman Old Style" pitchFamily="18" charset="0"/>
              </a:rPr>
              <a:t> The amount of TCS paid by the ECO to the government will be reflected in the Form GSTR-2 of the actual registered supplier on the basis of the GSTR-8 filed by the ECO;</a:t>
            </a:r>
          </a:p>
          <a:p>
            <a:pPr algn="just">
              <a:lnSpc>
                <a:spcPct val="200000"/>
              </a:lnSpc>
              <a:buFont typeface="Wingdings" pitchFamily="2" charset="2"/>
              <a:buChar char="Ø"/>
            </a:pPr>
            <a:r>
              <a:rPr lang="en-US" b="1" dirty="0" smtClean="0">
                <a:latin typeface="Bookman Old Style" pitchFamily="18" charset="0"/>
              </a:rPr>
              <a:t> </a:t>
            </a:r>
            <a:r>
              <a:rPr lang="en-US" dirty="0" smtClean="0">
                <a:latin typeface="Bookman Old Style" pitchFamily="18" charset="0"/>
              </a:rPr>
              <a:t> This TCS can be used at the time of discharge of tax liability in respect of the supplies made by the actual supplier.</a:t>
            </a:r>
          </a:p>
          <a:p>
            <a:pPr algn="just">
              <a:lnSpc>
                <a:spcPct val="200000"/>
              </a:lnSpc>
              <a:buFont typeface="Wingdings" pitchFamily="2" charset="2"/>
              <a:buChar char="Ø"/>
            </a:pPr>
            <a:r>
              <a:rPr lang="en-US" b="1" dirty="0" smtClean="0">
                <a:latin typeface="Bookman Old Style" pitchFamily="18" charset="0"/>
              </a:rPr>
              <a:t> </a:t>
            </a:r>
            <a:r>
              <a:rPr lang="en-US" dirty="0" smtClean="0">
                <a:latin typeface="Bookman Old Style" pitchFamily="18" charset="0"/>
              </a:rPr>
              <a:t> The details of the supplies furnished by every ECO in his month’s GSTR-8 will be matched with the corresponding details of outward supplies furnished by the concerned supplier in his monthly or any preceding month GSTR-01;</a:t>
            </a:r>
            <a:endParaRPr lang="en-US" b="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921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smtClean="0">
                <a:solidFill>
                  <a:schemeClr val="tx1"/>
                </a:solidFill>
                <a:latin typeface="Calibri Light" charset="0"/>
              </a:rPr>
              <a:t>TAX Collection at source u/s 52</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62500" lnSpcReduction="20000"/>
          </a:bodyPr>
          <a:lstStyle/>
          <a:p>
            <a:pPr algn="just">
              <a:lnSpc>
                <a:spcPct val="200000"/>
              </a:lnSpc>
              <a:buFont typeface="Wingdings" pitchFamily="2" charset="2"/>
              <a:buChar char="Ø"/>
            </a:pPr>
            <a:r>
              <a:rPr lang="en-US" dirty="0" smtClean="0">
                <a:latin typeface="Bookman Old Style" pitchFamily="18" charset="0"/>
              </a:rPr>
              <a:t> Where the details of outward supplies declared by the ECO in his monthly GSTR-8 do not match with the corresponding details declared by the actual supplier in his monthly GSTR-01, the discrepancy shall be communicated to both the persons.</a:t>
            </a:r>
          </a:p>
          <a:p>
            <a:pPr algn="just">
              <a:lnSpc>
                <a:spcPct val="200000"/>
              </a:lnSpc>
              <a:buFont typeface="Wingdings" pitchFamily="2" charset="2"/>
              <a:buChar char="Ø"/>
            </a:pPr>
            <a:r>
              <a:rPr lang="en-US" b="1" dirty="0" smtClean="0">
                <a:latin typeface="Bookman Old Style" pitchFamily="18" charset="0"/>
              </a:rPr>
              <a:t> </a:t>
            </a:r>
            <a:r>
              <a:rPr lang="en-US" dirty="0" smtClean="0">
                <a:latin typeface="Bookman Old Style" pitchFamily="18" charset="0"/>
              </a:rPr>
              <a:t>The amount in respect of which any discrepancy is communicated and which is not rectified by the supplier in GSTR-01 or by the ECO in his GSTR-08 for the month in which the discrepancy is communicated shall be </a:t>
            </a:r>
            <a:r>
              <a:rPr lang="en-US" b="1" dirty="0" smtClean="0">
                <a:latin typeface="Bookman Old Style" pitchFamily="18" charset="0"/>
              </a:rPr>
              <a:t>added to the output tax liability of the said supplier in his return for the next month succeeding the month in which the discrepancy is communicated.</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921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b="1" dirty="0" smtClean="0">
                <a:solidFill>
                  <a:schemeClr val="tx1"/>
                </a:solidFill>
                <a:latin typeface="Calibri Light" charset="0"/>
              </a:rPr>
              <a:t>TAX Collection at source u/s 52</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92500"/>
          </a:bodyPr>
          <a:lstStyle/>
          <a:p>
            <a:pPr algn="just">
              <a:lnSpc>
                <a:spcPct val="200000"/>
              </a:lnSpc>
              <a:buFont typeface="Wingdings" pitchFamily="2" charset="2"/>
              <a:buChar char="Ø"/>
            </a:pPr>
            <a:r>
              <a:rPr lang="en-US" dirty="0" smtClean="0">
                <a:latin typeface="Bookman Old Style" pitchFamily="18" charset="0"/>
              </a:rPr>
              <a:t> The concerned supplier in whose output tax liability any amount has been added, shall be liable to pay the tax payable in respect of such supplies along with the interest on the amount so added </a:t>
            </a:r>
            <a:r>
              <a:rPr lang="en-US" b="1" dirty="0" smtClean="0">
                <a:latin typeface="Bookman Old Style" pitchFamily="18" charset="0"/>
              </a:rPr>
              <a:t>from the date such tax was due till the date of payment.</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92128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smtClean="0">
                <a:solidFill>
                  <a:schemeClr val="tx1"/>
                </a:solidFill>
                <a:latin typeface="Calibri Light" charset="0"/>
              </a:rPr>
              <a:t>Question	</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a:bodyPr>
          <a:lstStyle/>
          <a:p>
            <a:pPr algn="just">
              <a:lnSpc>
                <a:spcPct val="200000"/>
              </a:lnSpc>
              <a:buFont typeface="Wingdings" pitchFamily="2" charset="2"/>
              <a:buChar char="Ø"/>
            </a:pPr>
            <a:r>
              <a:rPr lang="en-US" dirty="0" smtClean="0">
                <a:latin typeface="Bookman Old Style" pitchFamily="18" charset="0"/>
              </a:rPr>
              <a:t> If someone is selling his own products through a website hosted by himself, then shall he come under the definition of ‘e-commerce operator’? Is TCS applicable on him?</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88915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680068"/>
          </a:xfrm>
        </p:spPr>
        <p:txBody>
          <a:bodyPr/>
          <a:lstStyle/>
          <a:p>
            <a:pPr algn="ctr"/>
            <a:r>
              <a:rPr lang="en-US" sz="3200" b="1" dirty="0" smtClean="0">
                <a:solidFill>
                  <a:schemeClr val="tx1"/>
                </a:solidFill>
                <a:latin typeface="Calibri Light" charset="0"/>
              </a:rPr>
              <a:t>Answer	</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7500" lnSpcReduction="20000"/>
          </a:bodyPr>
          <a:lstStyle/>
          <a:p>
            <a:pPr algn="just">
              <a:lnSpc>
                <a:spcPct val="200000"/>
              </a:lnSpc>
              <a:buFont typeface="Wingdings" pitchFamily="2" charset="2"/>
              <a:buChar char="Ø"/>
            </a:pPr>
            <a:r>
              <a:rPr lang="en-US" dirty="0" smtClean="0">
                <a:latin typeface="Bookman Old Style" pitchFamily="18" charset="0"/>
              </a:rPr>
              <a:t> According to Sec 52 of the act, TCS is required to be collected on net value of taxable supplies made through it by </a:t>
            </a:r>
            <a:r>
              <a:rPr lang="en-US" b="1" dirty="0" smtClean="0">
                <a:latin typeface="Bookman Old Style" pitchFamily="18" charset="0"/>
              </a:rPr>
              <a:t>other </a:t>
            </a:r>
            <a:r>
              <a:rPr lang="en-US" dirty="0" smtClean="0">
                <a:latin typeface="Bookman Old Style" pitchFamily="18" charset="0"/>
              </a:rPr>
              <a:t>suppliers where the consideration is to be collected by the ECO. In such cases where someone is selling his own product through his own website, there is no requirement to collect tax at source. These transactions will be liable to GST at the prevailing rates.</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32817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b="1" dirty="0" smtClean="0">
                <a:solidFill>
                  <a:schemeClr val="tx1"/>
                </a:solidFill>
                <a:latin typeface="Calibri Light" charset="0"/>
              </a:rPr>
              <a:t>Question	</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a:bodyPr>
          <a:lstStyle/>
          <a:p>
            <a:pPr algn="just">
              <a:lnSpc>
                <a:spcPct val="200000"/>
              </a:lnSpc>
              <a:buFont typeface="Wingdings" pitchFamily="2" charset="2"/>
              <a:buChar char="Ø"/>
            </a:pPr>
            <a:r>
              <a:rPr lang="en-US" dirty="0" smtClean="0">
                <a:latin typeface="Bookman Old Style" pitchFamily="18" charset="0"/>
              </a:rPr>
              <a:t> </a:t>
            </a:r>
            <a:r>
              <a:rPr lang="en-US" sz="3200" dirty="0" smtClean="0">
                <a:latin typeface="Bookman Old Style" pitchFamily="18" charset="0"/>
              </a:rPr>
              <a:t>What is the impact of GST on goods returned after sale?</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149453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779165" y="476672"/>
            <a:ext cx="7560840" cy="3024335"/>
          </a:xfrm>
        </p:spPr>
        <p:txBody>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6000" b="1" dirty="0" smtClean="0">
                <a:solidFill>
                  <a:schemeClr val="tx1"/>
                </a:solidFill>
                <a:latin typeface="Times New Roman" panose="02020603050405020304" pitchFamily="18" charset="0"/>
                <a:cs typeface="Times New Roman" panose="02020603050405020304" pitchFamily="18" charset="0"/>
              </a:rPr>
              <a:t>E-Commerce</a:t>
            </a:r>
            <a:endParaRPr lang="en-US" sz="6000" b="1" dirty="0">
              <a:solidFill>
                <a:schemeClr val="tx1"/>
              </a:solidFill>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 xmlns:a16="http://schemas.microsoft.com/office/drawing/2014/main" id="{DF3369B8-7F9C-4DB3-8A04-6FD8D62A3C64}"/>
              </a:ext>
            </a:extLst>
          </p:cNvPr>
          <p:cNvSpPr>
            <a:spLocks noGrp="1"/>
          </p:cNvSpPr>
          <p:nvPr>
            <p:ph type="subTitle" idx="1"/>
          </p:nvPr>
        </p:nvSpPr>
        <p:spPr>
          <a:xfrm>
            <a:off x="521742" y="4779330"/>
            <a:ext cx="8075687" cy="710908"/>
          </a:xfrm>
        </p:spPr>
        <p:txBody>
          <a:bodyPr>
            <a:noAutofit/>
          </a:bodyPr>
          <a:lstStyle/>
          <a:p>
            <a:endParaRPr lang="en-US" sz="20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0" y="5951661"/>
            <a:ext cx="9119175" cy="51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6237312"/>
            <a:ext cx="9119175" cy="519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69120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b="1" dirty="0" smtClean="0">
                <a:solidFill>
                  <a:schemeClr val="tx1"/>
                </a:solidFill>
                <a:latin typeface="Calibri Light" charset="0"/>
              </a:rPr>
              <a:t>Answer	</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7500" lnSpcReduction="20000"/>
          </a:bodyPr>
          <a:lstStyle/>
          <a:p>
            <a:pPr algn="just">
              <a:lnSpc>
                <a:spcPct val="200000"/>
              </a:lnSpc>
              <a:buFont typeface="Wingdings" pitchFamily="2" charset="2"/>
              <a:buChar char="Ø"/>
            </a:pPr>
            <a:r>
              <a:rPr lang="en-US" dirty="0" smtClean="0">
                <a:latin typeface="Bookman Old Style" pitchFamily="18" charset="0"/>
              </a:rPr>
              <a:t> ECO is required to collect tax only on the </a:t>
            </a:r>
            <a:r>
              <a:rPr lang="en-US" b="1" dirty="0" smtClean="0">
                <a:latin typeface="Bookman Old Style" pitchFamily="18" charset="0"/>
              </a:rPr>
              <a:t>net value of taxable supplies. </a:t>
            </a:r>
            <a:r>
              <a:rPr lang="en-US" dirty="0" smtClean="0">
                <a:latin typeface="Bookman Old Style" pitchFamily="18" charset="0"/>
              </a:rPr>
              <a:t>In other words, the value of supplies which are returned are to be adjusted in the aggregate value of taxable supplies. As per the explanation to Sec. 52 (1), ‘</a:t>
            </a:r>
            <a:r>
              <a:rPr lang="en-US" b="1" dirty="0" smtClean="0">
                <a:latin typeface="Bookman Old Style" pitchFamily="18" charset="0"/>
              </a:rPr>
              <a:t>Net value of taxable supplies’= </a:t>
            </a:r>
            <a:r>
              <a:rPr lang="en-US" dirty="0" smtClean="0">
                <a:latin typeface="Bookman Old Style" pitchFamily="18" charset="0"/>
              </a:rPr>
              <a:t>Aggregate value of taxable supplies through the operator </a:t>
            </a:r>
            <a:r>
              <a:rPr lang="en-US" b="1" dirty="0" smtClean="0">
                <a:latin typeface="Bookman Old Style" pitchFamily="18" charset="0"/>
              </a:rPr>
              <a:t>less </a:t>
            </a:r>
            <a:r>
              <a:rPr lang="en-US" dirty="0" smtClean="0">
                <a:latin typeface="Bookman Old Style" pitchFamily="18" charset="0"/>
              </a:rPr>
              <a:t>supplies returned </a:t>
            </a:r>
            <a:r>
              <a:rPr lang="en-US" b="1" dirty="0" smtClean="0">
                <a:latin typeface="Bookman Old Style" pitchFamily="18" charset="0"/>
              </a:rPr>
              <a:t>less </a:t>
            </a:r>
            <a:r>
              <a:rPr lang="en-US" dirty="0" smtClean="0">
                <a:latin typeface="Bookman Old Style" pitchFamily="18" charset="0"/>
              </a:rPr>
              <a:t>supplies under Sec. 9(5).</a:t>
            </a:r>
            <a:endParaRPr lang="en-US" b="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041094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779165" y="476672"/>
            <a:ext cx="7560840" cy="3024335"/>
          </a:xfrm>
        </p:spPr>
        <p:txBody>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6000" dirty="0" smtClean="0">
                <a:solidFill>
                  <a:schemeClr val="tx1"/>
                </a:solidFill>
                <a:latin typeface="Times New Roman" panose="02020603050405020304" pitchFamily="18" charset="0"/>
                <a:cs typeface="Times New Roman" panose="02020603050405020304" pitchFamily="18" charset="0"/>
              </a:rPr>
              <a:t>Hotel industry</a:t>
            </a:r>
            <a:endParaRPr lang="en-US" sz="6000" b="1" dirty="0">
              <a:solidFill>
                <a:schemeClr val="tx1"/>
              </a:solidFill>
              <a:latin typeface="Times New Roman" panose="02020603050405020304" pitchFamily="18" charset="0"/>
              <a:cs typeface="Times New Roman" panose="02020603050405020304" pitchFamily="18" charset="0"/>
            </a:endParaRPr>
          </a:p>
        </p:txBody>
      </p:sp>
      <p:sp>
        <p:nvSpPr>
          <p:cNvPr id="6" name="Subtitle 2">
            <a:extLst>
              <a:ext uri="{FF2B5EF4-FFF2-40B4-BE49-F238E27FC236}">
                <a16:creationId xmlns="" xmlns:a16="http://schemas.microsoft.com/office/drawing/2014/main" id="{DF3369B8-7F9C-4DB3-8A04-6FD8D62A3C64}"/>
              </a:ext>
            </a:extLst>
          </p:cNvPr>
          <p:cNvSpPr>
            <a:spLocks noGrp="1"/>
          </p:cNvSpPr>
          <p:nvPr>
            <p:ph type="subTitle" idx="1"/>
          </p:nvPr>
        </p:nvSpPr>
        <p:spPr>
          <a:xfrm>
            <a:off x="521742" y="4779330"/>
            <a:ext cx="8075687" cy="710908"/>
          </a:xfrm>
        </p:spPr>
        <p:txBody>
          <a:bodyPr>
            <a:noAutofit/>
          </a:bodyPr>
          <a:lstStyle/>
          <a:p>
            <a:endParaRPr lang="en-US" sz="2000" b="1"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0" y="5951661"/>
            <a:ext cx="9119175" cy="51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 y="6237312"/>
            <a:ext cx="9119175" cy="519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54094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62500" lnSpcReduction="20000"/>
          </a:bodyPr>
          <a:lstStyle/>
          <a:p>
            <a:pPr algn="just">
              <a:lnSpc>
                <a:spcPct val="200000"/>
              </a:lnSpc>
              <a:buFont typeface="Wingdings" pitchFamily="2" charset="2"/>
              <a:buChar char="Ø"/>
            </a:pPr>
            <a:r>
              <a:rPr lang="en-US" u="sng" dirty="0" smtClean="0">
                <a:latin typeface="Bookman Old Style" pitchFamily="18" charset="0"/>
              </a:rPr>
              <a:t>Composite Supply </a:t>
            </a:r>
            <a:r>
              <a:rPr lang="en-US" b="1" u="sng" dirty="0" smtClean="0">
                <a:latin typeface="Bookman Old Style" pitchFamily="18" charset="0"/>
              </a:rPr>
              <a:t>2(30)</a:t>
            </a:r>
            <a:r>
              <a:rPr lang="en-US" dirty="0" smtClean="0">
                <a:latin typeface="Bookman Old Style" pitchFamily="18" charset="0"/>
              </a:rPr>
              <a:t>: means a supply made by a taxable person to a recipient consisting of two or more taxable supplies of goods or services or both, or any combination thereof, which are </a:t>
            </a:r>
            <a:r>
              <a:rPr lang="en-US" b="1" dirty="0" smtClean="0">
                <a:latin typeface="Bookman Old Style" pitchFamily="18" charset="0"/>
              </a:rPr>
              <a:t>naturally bundled</a:t>
            </a:r>
            <a:r>
              <a:rPr lang="en-US" dirty="0" smtClean="0">
                <a:latin typeface="Bookman Old Style" pitchFamily="18" charset="0"/>
              </a:rPr>
              <a:t> and supplied in conjunction with each other, in the ordinary course of business, </a:t>
            </a:r>
            <a:r>
              <a:rPr lang="en-US" b="1" dirty="0" smtClean="0">
                <a:latin typeface="Bookman Old Style" pitchFamily="18" charset="0"/>
              </a:rPr>
              <a:t>one of which is a principal supply.</a:t>
            </a:r>
          </a:p>
          <a:p>
            <a:pPr algn="just">
              <a:lnSpc>
                <a:spcPct val="200000"/>
              </a:lnSpc>
              <a:buFont typeface="Wingdings" pitchFamily="2" charset="2"/>
              <a:buChar char="Ø"/>
            </a:pPr>
            <a:r>
              <a:rPr lang="en-US" u="sng" dirty="0" smtClean="0">
                <a:latin typeface="Bookman Old Style" pitchFamily="18" charset="0"/>
              </a:rPr>
              <a:t>Taxability of Composite supply </a:t>
            </a:r>
            <a:r>
              <a:rPr lang="en-US" b="1" u="sng" dirty="0" smtClean="0">
                <a:latin typeface="Bookman Old Style" pitchFamily="18" charset="0"/>
              </a:rPr>
              <a:t>Sec. 8</a:t>
            </a:r>
            <a:r>
              <a:rPr lang="en-US" b="1" dirty="0" smtClean="0">
                <a:latin typeface="Bookman Old Style" pitchFamily="18" charset="0"/>
              </a:rPr>
              <a:t>: </a:t>
            </a:r>
            <a:r>
              <a:rPr lang="en-US" dirty="0" smtClean="0">
                <a:latin typeface="Bookman Old Style" pitchFamily="18" charset="0"/>
              </a:rPr>
              <a:t>A composite supply comprising two or more supplies, one of which is a principal supply, shall be treated as a supply of such principal supply.	</a:t>
            </a:r>
            <a:endParaRPr lang="en-US" b="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60659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965820"/>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u="sng" dirty="0" smtClean="0">
                <a:latin typeface="Bookman Old Style" pitchFamily="18" charset="0"/>
              </a:rPr>
              <a:t>Schedule II to Sec. 7</a:t>
            </a:r>
            <a:r>
              <a:rPr lang="en-US" dirty="0" smtClean="0">
                <a:latin typeface="Bookman Old Style" pitchFamily="18" charset="0"/>
              </a:rPr>
              <a:t>: The following composite supplies shall be treated as </a:t>
            </a:r>
            <a:r>
              <a:rPr lang="en-US" b="1" dirty="0" smtClean="0">
                <a:latin typeface="Bookman Old Style" pitchFamily="18" charset="0"/>
              </a:rPr>
              <a:t>a supply of services, </a:t>
            </a:r>
            <a:r>
              <a:rPr lang="en-US" dirty="0" smtClean="0">
                <a:latin typeface="Bookman Old Style" pitchFamily="18" charset="0"/>
              </a:rPr>
              <a:t>namely, supply by way of or as a part of any service or in any other manner whatsoever of goods, being food or any other article for human consumption or drink (other than the alcoholic liquor for human consumption), where such supply of service is for cash, deferred payment or other valuable consideration.</a:t>
            </a:r>
          </a:p>
          <a:p>
            <a:pPr algn="just">
              <a:lnSpc>
                <a:spcPct val="200000"/>
              </a:lnSpc>
              <a:buFont typeface="Wingdings" pitchFamily="2" charset="2"/>
              <a:buChar char="Ø"/>
            </a:pPr>
            <a:r>
              <a:rPr lang="en-US" b="1" dirty="0" smtClean="0">
                <a:latin typeface="Bookman Old Style" pitchFamily="18" charset="0"/>
              </a:rPr>
              <a:t>RELEVANCE: Applicability of Composition scheme</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71043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55000" lnSpcReduction="20000"/>
          </a:bodyPr>
          <a:lstStyle/>
          <a:p>
            <a:pPr algn="just">
              <a:lnSpc>
                <a:spcPct val="200000"/>
              </a:lnSpc>
              <a:buFont typeface="Wingdings" pitchFamily="2" charset="2"/>
              <a:buChar char="Ø"/>
            </a:pPr>
            <a:r>
              <a:rPr lang="en-US" u="sng" dirty="0" smtClean="0">
                <a:latin typeface="Bookman Old Style" pitchFamily="18" charset="0"/>
              </a:rPr>
              <a:t>Place of Supply Sec. </a:t>
            </a:r>
            <a:r>
              <a:rPr lang="en-US" b="1" u="sng" dirty="0" smtClean="0">
                <a:latin typeface="Bookman Old Style" pitchFamily="18" charset="0"/>
              </a:rPr>
              <a:t>12(3) of IGST Act</a:t>
            </a:r>
            <a:r>
              <a:rPr lang="en-US" u="sng" dirty="0" smtClean="0">
                <a:latin typeface="Bookman Old Style" pitchFamily="18" charset="0"/>
              </a:rPr>
              <a:t>:</a:t>
            </a:r>
            <a:r>
              <a:rPr lang="en-US" dirty="0" smtClean="0">
                <a:latin typeface="Bookman Old Style" pitchFamily="18" charset="0"/>
              </a:rPr>
              <a:t> The place of supply of services:</a:t>
            </a:r>
          </a:p>
          <a:p>
            <a:pPr marL="109728" indent="0" algn="just">
              <a:lnSpc>
                <a:spcPct val="200000"/>
              </a:lnSpc>
              <a:buNone/>
            </a:pPr>
            <a:r>
              <a:rPr lang="en-US" b="1" dirty="0" smtClean="0">
                <a:latin typeface="Bookman Old Style" pitchFamily="18" charset="0"/>
              </a:rPr>
              <a:t>b) </a:t>
            </a:r>
            <a:r>
              <a:rPr lang="en-US" dirty="0" smtClean="0">
                <a:latin typeface="Bookman Old Style" pitchFamily="18" charset="0"/>
              </a:rPr>
              <a:t>by way of lodging accommodation by a hotel, inn, guest house, home stay </a:t>
            </a:r>
            <a:r>
              <a:rPr lang="en-US" dirty="0" err="1" smtClean="0">
                <a:latin typeface="Bookman Old Style" pitchFamily="18" charset="0"/>
              </a:rPr>
              <a:t>etc</a:t>
            </a:r>
            <a:r>
              <a:rPr lang="en-US" dirty="0" smtClean="0">
                <a:latin typeface="Bookman Old Style" pitchFamily="18" charset="0"/>
              </a:rPr>
              <a:t>;</a:t>
            </a:r>
          </a:p>
          <a:p>
            <a:pPr marL="109728" indent="0" algn="just">
              <a:lnSpc>
                <a:spcPct val="200000"/>
              </a:lnSpc>
              <a:buNone/>
            </a:pPr>
            <a:r>
              <a:rPr lang="en-US" b="1" dirty="0" smtClean="0">
                <a:latin typeface="Bookman Old Style" pitchFamily="18" charset="0"/>
              </a:rPr>
              <a:t>c)</a:t>
            </a:r>
            <a:r>
              <a:rPr lang="en-US" dirty="0" smtClean="0">
                <a:latin typeface="Bookman Old Style" pitchFamily="18" charset="0"/>
              </a:rPr>
              <a:t> by way of accommodation in a any immovable property for organizing any marriage or reception or matters related thereto, official, social, cultural </a:t>
            </a:r>
            <a:r>
              <a:rPr lang="en-US" dirty="0" err="1" smtClean="0">
                <a:latin typeface="Bookman Old Style" pitchFamily="18" charset="0"/>
              </a:rPr>
              <a:t>etc</a:t>
            </a:r>
            <a:r>
              <a:rPr lang="en-US" dirty="0" smtClean="0">
                <a:latin typeface="Bookman Old Style" pitchFamily="18" charset="0"/>
              </a:rPr>
              <a:t> including services provided in relation to such function at such property;</a:t>
            </a:r>
          </a:p>
          <a:p>
            <a:pPr marL="109728" indent="0" algn="just">
              <a:lnSpc>
                <a:spcPct val="200000"/>
              </a:lnSpc>
              <a:buNone/>
            </a:pPr>
            <a:r>
              <a:rPr lang="en-US" b="1" dirty="0" smtClean="0">
                <a:latin typeface="Bookman Old Style" pitchFamily="18" charset="0"/>
              </a:rPr>
              <a:t>d) </a:t>
            </a:r>
            <a:r>
              <a:rPr lang="en-US" dirty="0" smtClean="0">
                <a:latin typeface="Bookman Old Style" pitchFamily="18" charset="0"/>
              </a:rPr>
              <a:t>any services ancillary to the services referred to in above clauses;</a:t>
            </a:r>
          </a:p>
          <a:p>
            <a:pPr marL="109728" indent="0" algn="just">
              <a:lnSpc>
                <a:spcPct val="200000"/>
              </a:lnSpc>
              <a:buNone/>
            </a:pPr>
            <a:r>
              <a:rPr lang="en-US" b="1" dirty="0" smtClean="0">
                <a:latin typeface="Bookman Old Style" pitchFamily="18" charset="0"/>
              </a:rPr>
              <a:t>Shall be the location at which the immovable property is located.</a:t>
            </a:r>
            <a:r>
              <a:rPr lang="en-US" dirty="0" smtClean="0">
                <a:latin typeface="Bookman Old Style" pitchFamily="18" charset="0"/>
              </a:rPr>
              <a:t>   	</a:t>
            </a:r>
            <a:endParaRPr lang="en-US" b="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9373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10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55000" lnSpcReduction="20000"/>
          </a:bodyPr>
          <a:lstStyle/>
          <a:p>
            <a:pPr algn="just">
              <a:lnSpc>
                <a:spcPct val="200000"/>
              </a:lnSpc>
              <a:buFont typeface="Wingdings" pitchFamily="2" charset="2"/>
              <a:buChar char="Ø"/>
            </a:pPr>
            <a:r>
              <a:rPr lang="en-US" u="sng" dirty="0" smtClean="0">
                <a:latin typeface="Bookman Old Style" pitchFamily="18" charset="0"/>
              </a:rPr>
              <a:t>Place of Supply Sec. </a:t>
            </a:r>
            <a:r>
              <a:rPr lang="en-US" b="1" u="sng" dirty="0" smtClean="0">
                <a:latin typeface="Bookman Old Style" pitchFamily="18" charset="0"/>
              </a:rPr>
              <a:t>12(4) of IGST Act</a:t>
            </a:r>
            <a:r>
              <a:rPr lang="en-US" u="sng" dirty="0" smtClean="0">
                <a:latin typeface="Bookman Old Style" pitchFamily="18" charset="0"/>
              </a:rPr>
              <a:t>:</a:t>
            </a:r>
            <a:r>
              <a:rPr lang="en-US" dirty="0" smtClean="0">
                <a:latin typeface="Bookman Old Style" pitchFamily="18" charset="0"/>
              </a:rPr>
              <a:t> The place of supply of restaurant and catering services, personal grooming, fitness etc. </a:t>
            </a:r>
            <a:r>
              <a:rPr lang="en-US" b="1" dirty="0" smtClean="0">
                <a:latin typeface="Bookman Old Style" pitchFamily="18" charset="0"/>
              </a:rPr>
              <a:t>shall be the location at which such services are actually performed.</a:t>
            </a:r>
          </a:p>
          <a:p>
            <a:pPr algn="just">
              <a:lnSpc>
                <a:spcPct val="200000"/>
              </a:lnSpc>
              <a:buFont typeface="Wingdings" pitchFamily="2" charset="2"/>
              <a:buChar char="Ø"/>
            </a:pPr>
            <a:r>
              <a:rPr lang="en-US" dirty="0" smtClean="0">
                <a:latin typeface="Bookman Old Style" pitchFamily="18" charset="0"/>
              </a:rPr>
              <a:t>This means that the supply made by a hotel providing accommodation service shall always be an </a:t>
            </a:r>
            <a:r>
              <a:rPr lang="en-US" b="1" dirty="0" smtClean="0">
                <a:latin typeface="Bookman Old Style" pitchFamily="18" charset="0"/>
              </a:rPr>
              <a:t>Intra-State </a:t>
            </a:r>
            <a:r>
              <a:rPr lang="en-US" dirty="0" smtClean="0">
                <a:latin typeface="Bookman Old Style" pitchFamily="18" charset="0"/>
              </a:rPr>
              <a:t>supply, as location of supplier and place of supply shall always be in the same state. The same will also apply to restaurant service. Catering service may be an </a:t>
            </a:r>
            <a:r>
              <a:rPr lang="en-US" b="1" dirty="0" smtClean="0">
                <a:latin typeface="Bookman Old Style" pitchFamily="18" charset="0"/>
              </a:rPr>
              <a:t>inter state supply.</a:t>
            </a:r>
          </a:p>
          <a:p>
            <a:pPr algn="just">
              <a:lnSpc>
                <a:spcPct val="200000"/>
              </a:lnSpc>
              <a:buFont typeface="Wingdings" pitchFamily="2" charset="2"/>
              <a:buChar char="Ø"/>
            </a:pPr>
            <a:r>
              <a:rPr lang="en-US" b="1" dirty="0" smtClean="0">
                <a:latin typeface="Bookman Old Style" pitchFamily="18" charset="0"/>
              </a:rPr>
              <a:t>Hence Hotels will now only charge CGST+SGST on there bills. </a:t>
            </a:r>
            <a:r>
              <a:rPr lang="en-US" dirty="0" smtClean="0">
                <a:latin typeface="Bookman Old Style" pitchFamily="18" charset="0"/>
              </a:rPr>
              <a:t>Various other taxes like ST, VAT, Luxury Tax, entertainment tax etc. are subsumed.	</a:t>
            </a:r>
            <a:endParaRPr lang="en-US" b="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154512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u="sng" dirty="0" smtClean="0">
                <a:latin typeface="Bookman Old Style" pitchFamily="18" charset="0"/>
              </a:rPr>
              <a:t>BLOCKED CREDIT </a:t>
            </a:r>
            <a:r>
              <a:rPr lang="en-US" b="1" u="sng" dirty="0" smtClean="0">
                <a:latin typeface="Bookman Old Style" pitchFamily="18" charset="0"/>
              </a:rPr>
              <a:t>Sec. 17(5)</a:t>
            </a:r>
            <a:r>
              <a:rPr lang="en-US" u="sng" dirty="0" smtClean="0">
                <a:latin typeface="Bookman Old Style" pitchFamily="18" charset="0"/>
              </a:rPr>
              <a:t>: </a:t>
            </a:r>
            <a:r>
              <a:rPr lang="en-US" dirty="0">
                <a:latin typeface="Bookman Old Style" pitchFamily="18" charset="0"/>
              </a:rPr>
              <a:t> </a:t>
            </a:r>
            <a:r>
              <a:rPr lang="en-US" dirty="0" smtClean="0">
                <a:latin typeface="Bookman Old Style" pitchFamily="18" charset="0"/>
              </a:rPr>
              <a:t>Input Tax credit shall not be available in respect of the following:</a:t>
            </a:r>
          </a:p>
          <a:p>
            <a:pPr marL="109728" indent="0" algn="just">
              <a:lnSpc>
                <a:spcPct val="200000"/>
              </a:lnSpc>
              <a:buNone/>
            </a:pPr>
            <a:r>
              <a:rPr lang="en-US" b="1" dirty="0" smtClean="0">
                <a:latin typeface="Bookman Old Style" pitchFamily="18" charset="0"/>
              </a:rPr>
              <a:t>b) </a:t>
            </a:r>
            <a:r>
              <a:rPr lang="en-US" dirty="0" smtClean="0">
                <a:latin typeface="Bookman Old Style" pitchFamily="18" charset="0"/>
              </a:rPr>
              <a:t>The following supply of goods or services or both: i) food and beverages, outdoor catering, etc. except where an inward supply of goods or services or both of a particular category is used by a registered person for making an outward taxable supply of the same category.</a:t>
            </a:r>
            <a:r>
              <a:rPr lang="en-US" u="sng" dirty="0" smtClean="0">
                <a:latin typeface="Bookman Old Style" pitchFamily="18" charset="0"/>
              </a:rPr>
              <a:t> </a:t>
            </a:r>
          </a:p>
          <a:p>
            <a:pPr marL="109728" indent="0" algn="just">
              <a:lnSpc>
                <a:spcPct val="200000"/>
              </a:lnSpc>
              <a:buNone/>
            </a:pPr>
            <a:r>
              <a:rPr lang="en-US" b="1" i="1" dirty="0" smtClean="0">
                <a:latin typeface="Bookman Old Style" pitchFamily="18" charset="0"/>
              </a:rPr>
              <a:t>IS ITC AVAILABLE ON INPUT RESTAURANT SERVICES??</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390428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u="sng" dirty="0" smtClean="0">
                <a:latin typeface="Bookman Old Style" pitchFamily="18" charset="0"/>
              </a:rPr>
              <a:t>BLOCKED CREDIT </a:t>
            </a:r>
            <a:r>
              <a:rPr lang="en-US" b="1" u="sng" dirty="0" smtClean="0">
                <a:latin typeface="Bookman Old Style" pitchFamily="18" charset="0"/>
              </a:rPr>
              <a:t>Sec. 17(5)</a:t>
            </a:r>
            <a:r>
              <a:rPr lang="en-US" u="sng" dirty="0" smtClean="0">
                <a:latin typeface="Bookman Old Style" pitchFamily="18" charset="0"/>
              </a:rPr>
              <a:t>: </a:t>
            </a:r>
            <a:r>
              <a:rPr lang="en-US" dirty="0">
                <a:latin typeface="Bookman Old Style" pitchFamily="18" charset="0"/>
              </a:rPr>
              <a:t> </a:t>
            </a:r>
            <a:r>
              <a:rPr lang="en-US" dirty="0" smtClean="0">
                <a:latin typeface="Bookman Old Style" pitchFamily="18" charset="0"/>
              </a:rPr>
              <a:t>Input Tax credit shall not be available in respect of the following:</a:t>
            </a:r>
          </a:p>
          <a:p>
            <a:pPr marL="109728" indent="0" algn="just">
              <a:lnSpc>
                <a:spcPct val="200000"/>
              </a:lnSpc>
              <a:buNone/>
            </a:pPr>
            <a:r>
              <a:rPr lang="en-US" b="1" dirty="0">
                <a:latin typeface="Bookman Old Style" pitchFamily="18" charset="0"/>
              </a:rPr>
              <a:t>d</a:t>
            </a:r>
            <a:r>
              <a:rPr lang="en-US" b="1" dirty="0" smtClean="0">
                <a:latin typeface="Bookman Old Style" pitchFamily="18" charset="0"/>
              </a:rPr>
              <a:t>) </a:t>
            </a:r>
            <a:r>
              <a:rPr lang="en-US" dirty="0">
                <a:latin typeface="Bookman Old Style" pitchFamily="18" charset="0"/>
              </a:rPr>
              <a:t>g</a:t>
            </a:r>
            <a:r>
              <a:rPr lang="en-US" dirty="0" smtClean="0">
                <a:latin typeface="Bookman Old Style" pitchFamily="18" charset="0"/>
              </a:rPr>
              <a:t>oods or services or both received by a taxable person for construction of an immovable property on his account including when such goods or services or both are used in the course of furtherance of business.</a:t>
            </a:r>
          </a:p>
          <a:p>
            <a:pPr marL="109728" indent="0" algn="just">
              <a:lnSpc>
                <a:spcPct val="200000"/>
              </a:lnSpc>
              <a:buNone/>
            </a:pPr>
            <a:r>
              <a:rPr lang="en-US" b="1" i="1" dirty="0" smtClean="0">
                <a:latin typeface="Bookman Old Style" pitchFamily="18" charset="0"/>
              </a:rPr>
              <a:t>Explanation: </a:t>
            </a:r>
            <a:r>
              <a:rPr lang="en-US" dirty="0" smtClean="0">
                <a:latin typeface="Bookman Old Style" pitchFamily="18" charset="0"/>
              </a:rPr>
              <a:t>‘construction’ includes reconstruction, renovation, additions or alterations or repairs, to the </a:t>
            </a:r>
            <a:r>
              <a:rPr lang="en-US" b="1" dirty="0" smtClean="0">
                <a:latin typeface="Bookman Old Style" pitchFamily="18" charset="0"/>
              </a:rPr>
              <a:t>extent of </a:t>
            </a:r>
            <a:r>
              <a:rPr lang="en-US" b="1" dirty="0" err="1" smtClean="0">
                <a:latin typeface="Bookman Old Style" pitchFamily="18" charset="0"/>
              </a:rPr>
              <a:t>capitalisation</a:t>
            </a:r>
            <a:r>
              <a:rPr lang="en-US" b="1" dirty="0" smtClean="0">
                <a:latin typeface="Bookman Old Style" pitchFamily="18" charset="0"/>
              </a:rPr>
              <a:t>, </a:t>
            </a:r>
            <a:r>
              <a:rPr lang="en-US" dirty="0" smtClean="0">
                <a:latin typeface="Bookman Old Style" pitchFamily="18" charset="0"/>
              </a:rPr>
              <a:t>to the said immovable property.</a:t>
            </a:r>
            <a:endParaRPr lang="en-US" b="1" i="1"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01376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dirty="0" smtClean="0">
                <a:solidFill>
                  <a:schemeClr val="tx1"/>
                </a:solidFill>
                <a:latin typeface="Calibri Light" charset="0"/>
              </a:rPr>
              <a:t>RATE OF TAX APPLICABLE ON HOTELS (9963)</a:t>
            </a:r>
            <a:endParaRPr lang="en-US" sz="3200" b="1" dirty="0">
              <a:solidFill>
                <a:schemeClr val="tx1"/>
              </a:solidFill>
              <a:latin typeface="Calibri Light"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03805179"/>
              </p:ext>
            </p:extLst>
          </p:nvPr>
        </p:nvGraphicFramePr>
        <p:xfrm>
          <a:off x="285720" y="1447800"/>
          <a:ext cx="7786742" cy="5053034"/>
        </p:xfrm>
        <a:graphic>
          <a:graphicData uri="http://schemas.openxmlformats.org/drawingml/2006/table">
            <a:tbl>
              <a:tblPr firstRow="1" bandRow="1">
                <a:tableStyleId>{5C22544A-7EE6-4342-B048-85BDC9FD1C3A}</a:tableStyleId>
              </a:tblPr>
              <a:tblGrid>
                <a:gridCol w="865193"/>
                <a:gridCol w="4325968"/>
                <a:gridCol w="2595581"/>
              </a:tblGrid>
              <a:tr h="426441">
                <a:tc>
                  <a:txBody>
                    <a:bodyPr/>
                    <a:lstStyle/>
                    <a:p>
                      <a:pPr algn="ctr"/>
                      <a:r>
                        <a:rPr lang="en-US" dirty="0" smtClean="0">
                          <a:solidFill>
                            <a:schemeClr val="tx1"/>
                          </a:solidFill>
                        </a:rPr>
                        <a:t>S. No.</a:t>
                      </a:r>
                      <a:endParaRPr lang="en-US" dirty="0">
                        <a:solidFill>
                          <a:schemeClr val="tx1"/>
                        </a:solidFill>
                      </a:endParaRPr>
                    </a:p>
                  </a:txBody>
                  <a:tcPr/>
                </a:tc>
                <a:tc>
                  <a:txBody>
                    <a:bodyPr/>
                    <a:lstStyle/>
                    <a:p>
                      <a:pPr algn="ctr"/>
                      <a:r>
                        <a:rPr lang="en-US" dirty="0" smtClean="0">
                          <a:solidFill>
                            <a:schemeClr val="tx1"/>
                          </a:solidFill>
                        </a:rPr>
                        <a:t>Description</a:t>
                      </a:r>
                      <a:endParaRPr lang="en-US" dirty="0">
                        <a:solidFill>
                          <a:schemeClr val="tx1"/>
                        </a:solidFill>
                      </a:endParaRPr>
                    </a:p>
                  </a:txBody>
                  <a:tcPr/>
                </a:tc>
                <a:tc>
                  <a:txBody>
                    <a:bodyPr/>
                    <a:lstStyle/>
                    <a:p>
                      <a:pPr algn="ctr"/>
                      <a:r>
                        <a:rPr lang="en-US" dirty="0" smtClean="0">
                          <a:solidFill>
                            <a:schemeClr val="tx1"/>
                          </a:solidFill>
                        </a:rPr>
                        <a:t>Rate</a:t>
                      </a:r>
                      <a:r>
                        <a:rPr lang="en-US" baseline="0" dirty="0" smtClean="0">
                          <a:solidFill>
                            <a:schemeClr val="tx1"/>
                          </a:solidFill>
                        </a:rPr>
                        <a:t> (CGST+SGST)</a:t>
                      </a:r>
                      <a:endParaRPr lang="en-US" dirty="0">
                        <a:solidFill>
                          <a:schemeClr val="tx1"/>
                        </a:solidFill>
                      </a:endParaRPr>
                    </a:p>
                  </a:txBody>
                  <a:tcPr/>
                </a:tc>
              </a:tr>
              <a:tr h="736049">
                <a:tc>
                  <a:txBody>
                    <a:bodyPr/>
                    <a:lstStyle/>
                    <a:p>
                      <a:r>
                        <a:rPr lang="en-US" dirty="0" smtClean="0"/>
                        <a:t>1.</a:t>
                      </a:r>
                      <a:endParaRPr lang="en-US" dirty="0"/>
                    </a:p>
                  </a:txBody>
                  <a:tcPr/>
                </a:tc>
                <a:tc>
                  <a:txBody>
                    <a:bodyPr/>
                    <a:lstStyle/>
                    <a:p>
                      <a:r>
                        <a:rPr lang="en-US" dirty="0" smtClean="0"/>
                        <a:t>Hotel having declared tariff of a unit below 1000 </a:t>
                      </a:r>
                      <a:r>
                        <a:rPr lang="en-US" dirty="0" err="1" smtClean="0"/>
                        <a:t>Rs</a:t>
                      </a:r>
                      <a:r>
                        <a:rPr lang="en-US" dirty="0" smtClean="0"/>
                        <a:t>. Per day</a:t>
                      </a:r>
                      <a:endParaRPr lang="en-US" dirty="0"/>
                    </a:p>
                  </a:txBody>
                  <a:tcPr/>
                </a:tc>
                <a:tc>
                  <a:txBody>
                    <a:bodyPr/>
                    <a:lstStyle/>
                    <a:p>
                      <a:r>
                        <a:rPr lang="en-US" dirty="0" smtClean="0"/>
                        <a:t>NIL</a:t>
                      </a:r>
                      <a:endParaRPr lang="en-US" dirty="0"/>
                    </a:p>
                  </a:txBody>
                  <a:tcPr/>
                </a:tc>
              </a:tr>
              <a:tr h="1051498">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Hotel having declared tariff of a unit </a:t>
                      </a:r>
                      <a:r>
                        <a:rPr lang="en-US" b="1" dirty="0" smtClean="0"/>
                        <a:t>&gt;</a:t>
                      </a:r>
                      <a:r>
                        <a:rPr lang="en-US" dirty="0" smtClean="0"/>
                        <a:t>1000 </a:t>
                      </a:r>
                      <a:r>
                        <a:rPr lang="en-US" dirty="0" err="1" smtClean="0"/>
                        <a:t>Rs</a:t>
                      </a:r>
                      <a:r>
                        <a:rPr lang="en-US" dirty="0" smtClean="0"/>
                        <a:t>. But</a:t>
                      </a:r>
                      <a:r>
                        <a:rPr lang="en-US" baseline="0" dirty="0" smtClean="0"/>
                        <a:t> </a:t>
                      </a:r>
                      <a:r>
                        <a:rPr lang="en-US" b="1" baseline="0" dirty="0" smtClean="0"/>
                        <a:t>&lt;2500 </a:t>
                      </a:r>
                      <a:r>
                        <a:rPr lang="en-US" b="1" baseline="0" dirty="0" err="1" smtClean="0"/>
                        <a:t>rs</a:t>
                      </a:r>
                      <a:r>
                        <a:rPr lang="en-US" b="1" baseline="0" dirty="0" smtClean="0"/>
                        <a:t>. </a:t>
                      </a:r>
                      <a:r>
                        <a:rPr lang="en-US" b="0" baseline="0" dirty="0" smtClean="0"/>
                        <a:t>Per day</a:t>
                      </a:r>
                      <a:r>
                        <a:rPr lang="en-US" baseline="0" dirty="0" smtClean="0"/>
                        <a:t> </a:t>
                      </a:r>
                      <a:endParaRPr lang="en-US" dirty="0" smtClean="0"/>
                    </a:p>
                    <a:p>
                      <a:endParaRPr lang="en-US" dirty="0"/>
                    </a:p>
                  </a:txBody>
                  <a:tcPr/>
                </a:tc>
                <a:tc>
                  <a:txBody>
                    <a:bodyPr/>
                    <a:lstStyle/>
                    <a:p>
                      <a:r>
                        <a:rPr lang="en-US" dirty="0" smtClean="0"/>
                        <a:t>12%</a:t>
                      </a:r>
                      <a:endParaRPr lang="en-US" dirty="0"/>
                    </a:p>
                  </a:txBody>
                  <a:tcPr/>
                </a:tc>
              </a:tr>
              <a:tr h="736049">
                <a:tc>
                  <a:txBody>
                    <a:bodyPr/>
                    <a:lstStyle/>
                    <a:p>
                      <a:r>
                        <a:rPr lang="en-US" dirty="0" smtClean="0"/>
                        <a:t>3.</a:t>
                      </a:r>
                      <a:endParaRPr lang="en-US" dirty="0"/>
                    </a:p>
                  </a:txBody>
                  <a:tcPr/>
                </a:tc>
                <a:tc>
                  <a:txBody>
                    <a:bodyPr/>
                    <a:lstStyle/>
                    <a:p>
                      <a:r>
                        <a:rPr lang="en-US" dirty="0" smtClean="0"/>
                        <a:t>Hotel having declared tariff of a unit </a:t>
                      </a:r>
                      <a:r>
                        <a:rPr lang="en-US" b="1" dirty="0" smtClean="0"/>
                        <a:t>&gt;</a:t>
                      </a:r>
                      <a:r>
                        <a:rPr lang="en-US" b="0" dirty="0" smtClean="0"/>
                        <a:t>2500</a:t>
                      </a:r>
                      <a:r>
                        <a:rPr lang="en-US" dirty="0" smtClean="0"/>
                        <a:t> </a:t>
                      </a:r>
                      <a:r>
                        <a:rPr lang="en-US" dirty="0" err="1" smtClean="0"/>
                        <a:t>Rs</a:t>
                      </a:r>
                      <a:r>
                        <a:rPr lang="en-US" dirty="0" smtClean="0"/>
                        <a:t>. But</a:t>
                      </a:r>
                      <a:r>
                        <a:rPr lang="en-US" baseline="0" dirty="0" smtClean="0"/>
                        <a:t> </a:t>
                      </a:r>
                      <a:r>
                        <a:rPr lang="en-US" b="1" baseline="0" dirty="0" smtClean="0"/>
                        <a:t>&lt;7500 </a:t>
                      </a:r>
                      <a:r>
                        <a:rPr lang="en-US" b="1" baseline="0" dirty="0" err="1" smtClean="0"/>
                        <a:t>rs</a:t>
                      </a:r>
                      <a:r>
                        <a:rPr lang="en-US" b="1" baseline="0" dirty="0" smtClean="0"/>
                        <a:t>. </a:t>
                      </a:r>
                      <a:r>
                        <a:rPr lang="en-US" b="0" baseline="0" dirty="0" smtClean="0"/>
                        <a:t>Per day</a:t>
                      </a:r>
                      <a:endParaRPr lang="en-US" dirty="0"/>
                    </a:p>
                  </a:txBody>
                  <a:tcPr/>
                </a:tc>
                <a:tc>
                  <a:txBody>
                    <a:bodyPr/>
                    <a:lstStyle/>
                    <a:p>
                      <a:r>
                        <a:rPr lang="en-US" dirty="0" smtClean="0"/>
                        <a:t>18%</a:t>
                      </a:r>
                      <a:endParaRPr lang="en-US" dirty="0"/>
                    </a:p>
                  </a:txBody>
                  <a:tcPr/>
                </a:tc>
              </a:tr>
              <a:tr h="1366948">
                <a:tc>
                  <a:txBody>
                    <a:bodyPr/>
                    <a:lstStyle/>
                    <a:p>
                      <a:r>
                        <a:rPr lang="en-US" dirty="0" smtClean="0"/>
                        <a:t>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Hotels</a:t>
                      </a:r>
                      <a:r>
                        <a:rPr lang="en-US" baseline="0" dirty="0" smtClean="0"/>
                        <a:t> including five star hotels </a:t>
                      </a:r>
                      <a:r>
                        <a:rPr lang="en-US" dirty="0" smtClean="0"/>
                        <a:t>having declared tariff of a unit above 7500 </a:t>
                      </a:r>
                      <a:r>
                        <a:rPr lang="en-US" dirty="0" err="1" smtClean="0"/>
                        <a:t>Rs</a:t>
                      </a:r>
                      <a:r>
                        <a:rPr lang="en-US" dirty="0" smtClean="0"/>
                        <a:t>. Per day</a:t>
                      </a:r>
                    </a:p>
                    <a:p>
                      <a:endParaRPr lang="en-US" dirty="0"/>
                    </a:p>
                  </a:txBody>
                  <a:tcPr/>
                </a:tc>
                <a:tc>
                  <a:txBody>
                    <a:bodyPr/>
                    <a:lstStyle/>
                    <a:p>
                      <a:r>
                        <a:rPr lang="en-US" dirty="0" smtClean="0"/>
                        <a:t>28%</a:t>
                      </a:r>
                      <a:endParaRPr lang="en-US" dirty="0"/>
                    </a:p>
                  </a:txBody>
                  <a:tcPr/>
                </a:tc>
              </a:tr>
              <a:tr h="736049">
                <a:tc>
                  <a:txBody>
                    <a:bodyPr/>
                    <a:lstStyle/>
                    <a:p>
                      <a:r>
                        <a:rPr lang="en-US" dirty="0" smtClean="0"/>
                        <a:t>5.</a:t>
                      </a:r>
                      <a:endParaRPr lang="en-US" dirty="0"/>
                    </a:p>
                  </a:txBody>
                  <a:tcPr/>
                </a:tc>
                <a:tc>
                  <a:txBody>
                    <a:bodyPr/>
                    <a:lstStyle/>
                    <a:p>
                      <a:r>
                        <a:rPr lang="en-US" dirty="0" smtClean="0"/>
                        <a:t>Outdoor catering, health</a:t>
                      </a:r>
                      <a:r>
                        <a:rPr lang="en-US" baseline="0" dirty="0" smtClean="0"/>
                        <a:t> club, banquet, sports, laundry ,convention etc.</a:t>
                      </a:r>
                      <a:endParaRPr lang="en-US" dirty="0"/>
                    </a:p>
                  </a:txBody>
                  <a:tcPr/>
                </a:tc>
                <a:tc>
                  <a:txBody>
                    <a:bodyPr/>
                    <a:lstStyle/>
                    <a:p>
                      <a:r>
                        <a:rPr lang="en-US" dirty="0" smtClean="0"/>
                        <a:t>18%</a:t>
                      </a:r>
                      <a:endParaRPr lang="en-US" dirty="0"/>
                    </a:p>
                  </a:txBody>
                  <a:tcPr/>
                </a:tc>
              </a:tr>
            </a:tbl>
          </a:graphicData>
        </a:graphic>
      </p:graphicFrame>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2411431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55000" lnSpcReduction="20000"/>
          </a:bodyPr>
          <a:lstStyle/>
          <a:p>
            <a:pPr algn="just">
              <a:lnSpc>
                <a:spcPct val="200000"/>
              </a:lnSpc>
              <a:buFont typeface="Wingdings" pitchFamily="2" charset="2"/>
              <a:buChar char="Ø"/>
            </a:pPr>
            <a:r>
              <a:rPr lang="en-US" b="1" u="sng" dirty="0" smtClean="0">
                <a:latin typeface="Bookman Old Style" pitchFamily="18" charset="0"/>
              </a:rPr>
              <a:t>DECLARED TARRIF</a:t>
            </a:r>
          </a:p>
          <a:p>
            <a:pPr marL="109728" indent="0" algn="just">
              <a:lnSpc>
                <a:spcPct val="200000"/>
              </a:lnSpc>
              <a:buNone/>
            </a:pPr>
            <a:r>
              <a:rPr lang="en-US" b="1" dirty="0" smtClean="0">
                <a:latin typeface="Bookman Old Style" pitchFamily="18" charset="0"/>
              </a:rPr>
              <a:t>A)</a:t>
            </a:r>
            <a:r>
              <a:rPr lang="en-US" dirty="0" smtClean="0">
                <a:latin typeface="Bookman Old Style" pitchFamily="18" charset="0"/>
              </a:rPr>
              <a:t> It includes charges for all amenities provided in the unit of accommodation like furniture, AC, refrigerator or any other amenities, but without excluding any discount offered on the published charges for such unit. </a:t>
            </a:r>
          </a:p>
          <a:p>
            <a:pPr marL="109728" indent="0" algn="just">
              <a:lnSpc>
                <a:spcPct val="200000"/>
              </a:lnSpc>
              <a:buNone/>
            </a:pPr>
            <a:r>
              <a:rPr lang="en-US" b="1" dirty="0" smtClean="0">
                <a:latin typeface="Bookman Old Style" pitchFamily="18" charset="0"/>
              </a:rPr>
              <a:t>B)</a:t>
            </a:r>
            <a:r>
              <a:rPr lang="en-US" dirty="0" smtClean="0">
                <a:latin typeface="Bookman Old Style" pitchFamily="18" charset="0"/>
              </a:rPr>
              <a:t> The declared tariff will determine the taxability of the hotel, that weather it falls in the category of 12,18 or 28%. The tax shall always be levied on actual tariff. </a:t>
            </a:r>
          </a:p>
          <a:p>
            <a:pPr marL="109728" indent="0" algn="just">
              <a:lnSpc>
                <a:spcPct val="200000"/>
              </a:lnSpc>
              <a:buNone/>
            </a:pPr>
            <a:r>
              <a:rPr lang="en-US" b="1" dirty="0" smtClean="0">
                <a:latin typeface="Bookman Old Style" pitchFamily="18" charset="0"/>
              </a:rPr>
              <a:t>C)</a:t>
            </a:r>
            <a:r>
              <a:rPr lang="en-US" dirty="0" smtClean="0">
                <a:latin typeface="Bookman Old Style" pitchFamily="18" charset="0"/>
              </a:rPr>
              <a:t> Where the tariff has to be declared?? is not explained in any of the notifications, hence it may be deemed to be the published charges of the unit at any prominent public platform etc.</a:t>
            </a:r>
          </a:p>
          <a:p>
            <a:pPr marL="109728" indent="0" algn="just">
              <a:lnSpc>
                <a:spcPct val="200000"/>
              </a:lnSpc>
              <a:buNone/>
            </a:pPr>
            <a:endParaRPr lang="en-US"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96152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b="1" dirty="0" smtClean="0">
                <a:solidFill>
                  <a:schemeClr val="tx1"/>
                </a:solidFill>
                <a:latin typeface="Calibri Light" charset="0"/>
              </a:rPr>
              <a:t>Brief Introduction</a:t>
            </a:r>
            <a:endParaRPr lang="en-US" b="1" dirty="0">
              <a:solidFill>
                <a:schemeClr val="tx1"/>
              </a:solidFill>
              <a:latin typeface="Calibri Light" charset="0"/>
            </a:endParaRPr>
          </a:p>
        </p:txBody>
      </p:sp>
      <p:sp>
        <p:nvSpPr>
          <p:cNvPr id="3" name="Content Placeholder 2"/>
          <p:cNvSpPr>
            <a:spLocks noGrp="1"/>
          </p:cNvSpPr>
          <p:nvPr>
            <p:ph idx="1"/>
          </p:nvPr>
        </p:nvSpPr>
        <p:spPr/>
        <p:txBody>
          <a:bodyPr>
            <a:normAutofit/>
          </a:bodyPr>
          <a:lstStyle/>
          <a:p>
            <a:endParaRPr lang="en-US" dirty="0" smtClean="0">
              <a:latin typeface="Bookman Old Style" pitchFamily="18" charset="0"/>
            </a:endParaRPr>
          </a:p>
          <a:p>
            <a:endParaRPr lang="en-US" dirty="0">
              <a:latin typeface="Bookman Old Style" pitchFamily="18" charset="0"/>
            </a:endParaRPr>
          </a:p>
          <a:p>
            <a:pPr marL="0" indent="0" algn="just">
              <a:buNone/>
            </a:pPr>
            <a:r>
              <a:rPr lang="en-US" dirty="0" smtClean="0">
                <a:latin typeface="Bookman Old Style" pitchFamily="18" charset="0"/>
              </a:rPr>
              <a:t>“</a:t>
            </a:r>
            <a:r>
              <a:rPr lang="en-US" i="1" dirty="0" err="1">
                <a:latin typeface="Bookman Old Style" pitchFamily="18" charset="0"/>
              </a:rPr>
              <a:t>Uber</a:t>
            </a:r>
            <a:r>
              <a:rPr lang="en-US" i="1" dirty="0">
                <a:latin typeface="Bookman Old Style" pitchFamily="18" charset="0"/>
              </a:rPr>
              <a:t>, the world’s largest taxi company, owns no vehicles. Facebook, the world’s most popular media owner, creates no content. </a:t>
            </a:r>
            <a:r>
              <a:rPr lang="en-US" i="1" dirty="0" err="1">
                <a:latin typeface="Bookman Old Style" pitchFamily="18" charset="0"/>
              </a:rPr>
              <a:t>Alibaba</a:t>
            </a:r>
            <a:r>
              <a:rPr lang="en-US" i="1" dirty="0">
                <a:latin typeface="Bookman Old Style" pitchFamily="18" charset="0"/>
              </a:rPr>
              <a:t>, the most valuable retailer, has no inventory. And </a:t>
            </a:r>
            <a:r>
              <a:rPr lang="en-US" i="1" dirty="0" err="1" smtClean="0">
                <a:latin typeface="Bookman Old Style" pitchFamily="18" charset="0"/>
              </a:rPr>
              <a:t>Airbnb</a:t>
            </a:r>
            <a:r>
              <a:rPr lang="en-US" i="1" dirty="0" smtClean="0">
                <a:latin typeface="Bookman Old Style" pitchFamily="18" charset="0"/>
              </a:rPr>
              <a:t>, </a:t>
            </a:r>
            <a:r>
              <a:rPr lang="en-US" i="1" dirty="0">
                <a:latin typeface="Bookman Old Style" pitchFamily="18" charset="0"/>
              </a:rPr>
              <a:t>the world’s largest accommodation provider, owns no real estate</a:t>
            </a:r>
            <a:r>
              <a:rPr lang="en-US" dirty="0">
                <a:latin typeface="Bookman Old Style" pitchFamily="18" charset="0"/>
              </a:rPr>
              <a:t>”- Tom Goodwin (Sr. VP, strategy and Innovation, </a:t>
            </a:r>
            <a:r>
              <a:rPr lang="en-US" dirty="0" err="1">
                <a:latin typeface="Bookman Old Style" pitchFamily="18" charset="0"/>
              </a:rPr>
              <a:t>Havas</a:t>
            </a:r>
            <a:r>
              <a:rPr lang="en-US" dirty="0">
                <a:latin typeface="Bookman Old Style" pitchFamily="18" charset="0"/>
              </a:rPr>
              <a:t> Media)</a:t>
            </a:r>
          </a:p>
          <a:p>
            <a:endParaRPr lang="en-US" dirty="0"/>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dirty="0" smtClean="0">
                <a:solidFill>
                  <a:schemeClr val="tx1"/>
                </a:solidFill>
                <a:latin typeface="Calibri Light" charset="0"/>
              </a:rPr>
              <a:t>RATE OF TAX APPLICABLE ON HOTELS (9963)</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lstStyle/>
          <a:p>
            <a:r>
              <a:rPr lang="en-US" b="1" u="sng" dirty="0" smtClean="0">
                <a:latin typeface="Bookman Old Style" pitchFamily="18" charset="0"/>
              </a:rPr>
              <a:t>N/N 46/2017 Central Tax (Rate) </a:t>
            </a:r>
            <a:r>
              <a:rPr lang="en-US" b="1" u="sng" dirty="0" err="1" smtClean="0">
                <a:latin typeface="Bookman Old Style" pitchFamily="18" charset="0"/>
              </a:rPr>
              <a:t>dtd</a:t>
            </a:r>
            <a:r>
              <a:rPr lang="en-US" b="1" u="sng" dirty="0" smtClean="0">
                <a:latin typeface="Bookman Old Style" pitchFamily="18" charset="0"/>
              </a:rPr>
              <a:t> 14.11.2017</a:t>
            </a:r>
          </a:p>
          <a:p>
            <a:pPr marL="109728" indent="0">
              <a:buNone/>
            </a:pPr>
            <a:endParaRPr lang="en-US" dirty="0" smtClean="0">
              <a:latin typeface="Bookman Old Style" pitchFamily="18" charset="0"/>
            </a:endParaRPr>
          </a:p>
          <a:p>
            <a:pPr marL="109728" indent="0">
              <a:buNone/>
            </a:pPr>
            <a:r>
              <a:rPr lang="en-US" dirty="0" smtClean="0">
                <a:latin typeface="Bookman Old Style" pitchFamily="18" charset="0"/>
              </a:rPr>
              <a:t>This notification substituted or omitted all relevant entries for restaurants, mess, canteen etc. in N/N 11/2017 C.T.R. </a:t>
            </a:r>
            <a:r>
              <a:rPr lang="en-US" dirty="0" err="1" smtClean="0">
                <a:latin typeface="Bookman Old Style" pitchFamily="18" charset="0"/>
              </a:rPr>
              <a:t>dtd</a:t>
            </a:r>
            <a:r>
              <a:rPr lang="en-US" dirty="0" smtClean="0">
                <a:latin typeface="Bookman Old Style" pitchFamily="18" charset="0"/>
              </a:rPr>
              <a:t> 28.06.17.</a:t>
            </a:r>
          </a:p>
          <a:p>
            <a:pPr marL="109728" indent="0">
              <a:buNone/>
            </a:pPr>
            <a:endParaRPr lang="en-US" dirty="0">
              <a:latin typeface="Bookman Old Style" pitchFamily="18" charset="0"/>
            </a:endParaRPr>
          </a:p>
          <a:p>
            <a:pPr marL="109728" indent="0">
              <a:buNone/>
            </a:pPr>
            <a:r>
              <a:rPr lang="en-US" b="1" dirty="0" smtClean="0">
                <a:latin typeface="Bookman Old Style" pitchFamily="18" charset="0"/>
                <a:hlinkClick r:id="rId2" action="ppaction://hlinkfile"/>
              </a:rPr>
              <a:t>notfctn-46-cgst-rate-english-i.pdf</a:t>
            </a:r>
            <a:endParaRPr lang="en-US" b="1" dirty="0" smtClean="0">
              <a:latin typeface="Bookman Old Style" pitchFamily="18" charset="0"/>
            </a:endParaRPr>
          </a:p>
          <a:p>
            <a:pPr marL="109728" indent="0">
              <a:buNone/>
            </a:pPr>
            <a:endParaRPr lang="en-US" dirty="0" smtClean="0"/>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5477833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00483194"/>
              </p:ext>
            </p:extLst>
          </p:nvPr>
        </p:nvGraphicFramePr>
        <p:xfrm>
          <a:off x="285719" y="381000"/>
          <a:ext cx="7786743" cy="6048396"/>
        </p:xfrm>
        <a:graphic>
          <a:graphicData uri="http://schemas.openxmlformats.org/drawingml/2006/table">
            <a:tbl>
              <a:tblPr firstRow="1" bandRow="1">
                <a:tableStyleId>{5C22544A-7EE6-4342-B048-85BDC9FD1C3A}</a:tableStyleId>
              </a:tblPr>
              <a:tblGrid>
                <a:gridCol w="945533"/>
                <a:gridCol w="2725360"/>
                <a:gridCol w="2057925"/>
                <a:gridCol w="2057925"/>
              </a:tblGrid>
              <a:tr h="805311">
                <a:tc>
                  <a:txBody>
                    <a:bodyPr/>
                    <a:lstStyle/>
                    <a:p>
                      <a:pPr algn="ctr"/>
                      <a:r>
                        <a:rPr lang="en-US" dirty="0" err="1" smtClean="0">
                          <a:solidFill>
                            <a:schemeClr val="tx1"/>
                          </a:solidFill>
                        </a:rPr>
                        <a:t>S.No</a:t>
                      </a:r>
                      <a:r>
                        <a:rPr lang="en-US" dirty="0" smtClean="0">
                          <a:solidFill>
                            <a:schemeClr val="tx1"/>
                          </a:solidFill>
                        </a:rPr>
                        <a:t>.</a:t>
                      </a:r>
                      <a:endParaRPr lang="en-US" dirty="0">
                        <a:solidFill>
                          <a:schemeClr val="tx1"/>
                        </a:solidFill>
                      </a:endParaRPr>
                    </a:p>
                  </a:txBody>
                  <a:tcPr/>
                </a:tc>
                <a:tc>
                  <a:txBody>
                    <a:bodyPr/>
                    <a:lstStyle/>
                    <a:p>
                      <a:pPr algn="ctr"/>
                      <a:r>
                        <a:rPr lang="en-US" dirty="0" smtClean="0">
                          <a:solidFill>
                            <a:schemeClr val="tx1"/>
                          </a:solidFill>
                        </a:rPr>
                        <a:t>Description</a:t>
                      </a:r>
                      <a:endParaRPr lang="en-US" dirty="0">
                        <a:solidFill>
                          <a:schemeClr val="tx1"/>
                        </a:solidFill>
                      </a:endParaRPr>
                    </a:p>
                  </a:txBody>
                  <a:tcPr/>
                </a:tc>
                <a:tc>
                  <a:txBody>
                    <a:bodyPr/>
                    <a:lstStyle/>
                    <a:p>
                      <a:pPr algn="ctr"/>
                      <a:r>
                        <a:rPr lang="en-US" dirty="0" smtClean="0">
                          <a:solidFill>
                            <a:schemeClr val="tx1"/>
                          </a:solidFill>
                        </a:rPr>
                        <a:t>Rate (CGST+SGST)</a:t>
                      </a:r>
                      <a:endParaRPr lang="en-US" dirty="0">
                        <a:solidFill>
                          <a:schemeClr val="tx1"/>
                        </a:solidFill>
                      </a:endParaRPr>
                    </a:p>
                  </a:txBody>
                  <a:tcPr/>
                </a:tc>
                <a:tc>
                  <a:txBody>
                    <a:bodyPr/>
                    <a:lstStyle/>
                    <a:p>
                      <a:pPr algn="ctr"/>
                      <a:r>
                        <a:rPr lang="en-US" dirty="0" smtClean="0">
                          <a:solidFill>
                            <a:schemeClr val="tx1"/>
                          </a:solidFill>
                        </a:rPr>
                        <a:t>CONDITION</a:t>
                      </a:r>
                      <a:endParaRPr lang="en-US" dirty="0">
                        <a:solidFill>
                          <a:schemeClr val="tx1"/>
                        </a:solidFill>
                      </a:endParaRPr>
                    </a:p>
                  </a:txBody>
                  <a:tcPr/>
                </a:tc>
              </a:tr>
              <a:tr h="1953306">
                <a:tc>
                  <a:txBody>
                    <a:bodyPr/>
                    <a:lstStyle/>
                    <a:p>
                      <a:r>
                        <a:rPr lang="en-US" dirty="0" smtClean="0"/>
                        <a:t>1.</a:t>
                      </a:r>
                      <a:endParaRPr lang="en-US" dirty="0"/>
                    </a:p>
                  </a:txBody>
                  <a:tcPr/>
                </a:tc>
                <a:tc>
                  <a:txBody>
                    <a:bodyPr/>
                    <a:lstStyle/>
                    <a:p>
                      <a:r>
                        <a:rPr lang="en-US" dirty="0" smtClean="0"/>
                        <a:t>Restaurants, canteen, mess etc.(Fine dine or</a:t>
                      </a:r>
                      <a:r>
                        <a:rPr lang="en-US" baseline="0" dirty="0" smtClean="0"/>
                        <a:t> take away) in a hotel having declared tariff of less than 7500 </a:t>
                      </a:r>
                      <a:r>
                        <a:rPr lang="en-US" baseline="0" dirty="0" err="1" smtClean="0"/>
                        <a:t>rs</a:t>
                      </a:r>
                      <a:r>
                        <a:rPr lang="en-US" baseline="0" dirty="0" smtClean="0"/>
                        <a:t>. Per day</a:t>
                      </a:r>
                      <a:endParaRPr lang="en-US" dirty="0"/>
                    </a:p>
                  </a:txBody>
                  <a:tcPr/>
                </a:tc>
                <a:tc>
                  <a:txBody>
                    <a:bodyPr/>
                    <a:lstStyle/>
                    <a:p>
                      <a:r>
                        <a:rPr lang="en-US" dirty="0" smtClean="0"/>
                        <a:t>5%</a:t>
                      </a:r>
                      <a:endParaRPr lang="en-US" dirty="0"/>
                    </a:p>
                  </a:txBody>
                  <a:tcPr/>
                </a:tc>
                <a:tc>
                  <a:txBody>
                    <a:bodyPr/>
                    <a:lstStyle/>
                    <a:p>
                      <a:r>
                        <a:rPr lang="en-US" dirty="0" smtClean="0"/>
                        <a:t>ITC on inputs is not allowed</a:t>
                      </a:r>
                      <a:endParaRPr lang="en-US" dirty="0"/>
                    </a:p>
                  </a:txBody>
                  <a:tcPr/>
                </a:tc>
              </a:tr>
              <a:tr h="2261723">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Restaurants, canteen, mess etc.(Fine dine or</a:t>
                      </a:r>
                      <a:r>
                        <a:rPr lang="en-US" baseline="0" dirty="0" smtClean="0"/>
                        <a:t> take away) in a hotel having declared tariff of greater than 7500 </a:t>
                      </a:r>
                      <a:r>
                        <a:rPr lang="en-US" baseline="0" dirty="0" err="1" smtClean="0"/>
                        <a:t>rs</a:t>
                      </a:r>
                      <a:r>
                        <a:rPr lang="en-US" baseline="0" dirty="0" smtClean="0"/>
                        <a:t>. Per day</a:t>
                      </a:r>
                      <a:endParaRPr lang="en-US" dirty="0" smtClean="0"/>
                    </a:p>
                    <a:p>
                      <a:endParaRPr lang="en-US" dirty="0"/>
                    </a:p>
                  </a:txBody>
                  <a:tcPr/>
                </a:tc>
                <a:tc>
                  <a:txBody>
                    <a:bodyPr/>
                    <a:lstStyle/>
                    <a:p>
                      <a:r>
                        <a:rPr lang="en-US" dirty="0" smtClean="0"/>
                        <a:t>18%</a:t>
                      </a:r>
                      <a:endParaRPr lang="en-US" dirty="0"/>
                    </a:p>
                  </a:txBody>
                  <a:tcPr/>
                </a:tc>
                <a:tc>
                  <a:txBody>
                    <a:bodyPr/>
                    <a:lstStyle/>
                    <a:p>
                      <a:r>
                        <a:rPr lang="en-US" dirty="0" smtClean="0"/>
                        <a:t>Full ITC allowed</a:t>
                      </a:r>
                      <a:endParaRPr lang="en-US" dirty="0"/>
                    </a:p>
                  </a:txBody>
                  <a:tcPr/>
                </a:tc>
              </a:tr>
              <a:tr h="1028056">
                <a:tc>
                  <a:txBody>
                    <a:bodyPr/>
                    <a:lstStyle/>
                    <a:p>
                      <a:r>
                        <a:rPr lang="en-US" dirty="0" smtClean="0"/>
                        <a:t>3.</a:t>
                      </a:r>
                      <a:endParaRPr lang="en-US" dirty="0"/>
                    </a:p>
                  </a:txBody>
                  <a:tcPr/>
                </a:tc>
                <a:tc>
                  <a:txBody>
                    <a:bodyPr/>
                    <a:lstStyle/>
                    <a:p>
                      <a:r>
                        <a:rPr lang="en-US" dirty="0" smtClean="0"/>
                        <a:t>Stand alone restaurants</a:t>
                      </a:r>
                      <a:endParaRPr lang="en-US" dirty="0"/>
                    </a:p>
                  </a:txBody>
                  <a:tcPr/>
                </a:tc>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ITC on inputs is not allowed</a:t>
                      </a:r>
                    </a:p>
                    <a:p>
                      <a:endParaRPr lang="en-US" dirty="0"/>
                    </a:p>
                  </a:txBody>
                  <a:tcPr/>
                </a:tc>
              </a:tr>
            </a:tbl>
          </a:graphicData>
        </a:graphic>
      </p:graphicFrame>
    </p:spTree>
    <p:extLst>
      <p:ext uri="{BB962C8B-B14F-4D97-AF65-F5344CB8AC3E}">
        <p14:creationId xmlns:p14="http://schemas.microsoft.com/office/powerpoint/2010/main" val="1289162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sz="3200" dirty="0" smtClean="0">
                <a:solidFill>
                  <a:schemeClr val="tx1"/>
                </a:solidFill>
                <a:latin typeface="Calibri Light" charset="0"/>
              </a:rPr>
              <a:t>Relevant Concepts</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55000" lnSpcReduction="20000"/>
          </a:bodyPr>
          <a:lstStyle/>
          <a:p>
            <a:pPr marL="109728" indent="0" algn="just">
              <a:lnSpc>
                <a:spcPct val="200000"/>
              </a:lnSpc>
              <a:buNone/>
            </a:pPr>
            <a:r>
              <a:rPr lang="en-US" b="1" u="sng" dirty="0" smtClean="0">
                <a:latin typeface="Bookman Old Style" pitchFamily="18" charset="0"/>
              </a:rPr>
              <a:t>Few General Points:</a:t>
            </a:r>
          </a:p>
          <a:p>
            <a:pPr algn="just">
              <a:lnSpc>
                <a:spcPct val="200000"/>
              </a:lnSpc>
              <a:buFont typeface="Wingdings" pitchFamily="2" charset="2"/>
              <a:buChar char="Ø"/>
            </a:pPr>
            <a:r>
              <a:rPr lang="en-US" dirty="0" smtClean="0">
                <a:latin typeface="Bookman Old Style" pitchFamily="18" charset="0"/>
              </a:rPr>
              <a:t>Reverse charge is no more applicable on inward services of housekeeping, security guard, rent a cab etc. which was previously there under ST regime. </a:t>
            </a:r>
          </a:p>
          <a:p>
            <a:pPr algn="just">
              <a:lnSpc>
                <a:spcPct val="200000"/>
              </a:lnSpc>
              <a:buFont typeface="Wingdings" pitchFamily="2" charset="2"/>
              <a:buChar char="Ø"/>
            </a:pPr>
            <a:r>
              <a:rPr lang="en-US" dirty="0" smtClean="0">
                <a:latin typeface="Bookman Old Style" pitchFamily="18" charset="0"/>
              </a:rPr>
              <a:t>Most of the hotels are now taking the services of Online Travel Agents (Go-MMT </a:t>
            </a:r>
            <a:r>
              <a:rPr lang="en-US" dirty="0" err="1" smtClean="0">
                <a:latin typeface="Bookman Old Style" pitchFamily="18" charset="0"/>
              </a:rPr>
              <a:t>etc</a:t>
            </a:r>
            <a:r>
              <a:rPr lang="en-US" dirty="0" smtClean="0">
                <a:latin typeface="Bookman Old Style" pitchFamily="18" charset="0"/>
              </a:rPr>
              <a:t>), since these portals are ECO, TCS provisions will get attracted on the hotels whenever notified. Accounting and reconciliation with these portals have to be on a periodic basis to avoid confusions. </a:t>
            </a:r>
          </a:p>
          <a:p>
            <a:pPr algn="just">
              <a:lnSpc>
                <a:spcPct val="200000"/>
              </a:lnSpc>
              <a:buFont typeface="Wingdings" pitchFamily="2" charset="2"/>
              <a:buChar char="Ø"/>
            </a:pPr>
            <a:r>
              <a:rPr lang="en-US" dirty="0" smtClean="0">
                <a:latin typeface="Bookman Old Style" pitchFamily="18" charset="0"/>
              </a:rPr>
              <a:t>In case of bookings coming from these OTA’s the TAX INVOICE shall always be raised by the hotel in the name of guests. The commission charged by these portals shall be input service for these hotels. </a:t>
            </a:r>
          </a:p>
          <a:p>
            <a:pPr algn="just">
              <a:lnSpc>
                <a:spcPct val="200000"/>
              </a:lnSpc>
              <a:buFont typeface="Wingdings" pitchFamily="2" charset="2"/>
              <a:buChar char="Ø"/>
            </a:pPr>
            <a:endParaRPr lang="en-US"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92138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751506"/>
          </a:xfrm>
        </p:spPr>
        <p:txBody>
          <a:bodyPr/>
          <a:lstStyle/>
          <a:p>
            <a:pPr algn="ctr"/>
            <a:r>
              <a:rPr lang="en-US" sz="3200" dirty="0" smtClean="0">
                <a:solidFill>
                  <a:schemeClr val="tx1"/>
                </a:solidFill>
                <a:latin typeface="Calibri Light" charset="0"/>
              </a:rPr>
              <a:t>QUESTIONS</a:t>
            </a:r>
            <a:r>
              <a:rPr lang="en-US" sz="3200" dirty="0" smtClean="0">
                <a:latin typeface="Calibri Light" charset="0"/>
              </a:rPr>
              <a:t>	</a:t>
            </a:r>
            <a:endParaRPr lang="en-US" sz="3200" b="1" dirty="0">
              <a:latin typeface="Calibri Light" charset="0"/>
            </a:endParaRPr>
          </a:p>
        </p:txBody>
      </p:sp>
      <p:sp>
        <p:nvSpPr>
          <p:cNvPr id="3" name="Content Placeholder 2"/>
          <p:cNvSpPr>
            <a:spLocks noGrp="1"/>
          </p:cNvSpPr>
          <p:nvPr>
            <p:ph idx="1"/>
          </p:nvPr>
        </p:nvSpPr>
        <p:spPr/>
        <p:txBody>
          <a:bodyPr>
            <a:normAutofit/>
          </a:bodyPr>
          <a:lstStyle/>
          <a:p>
            <a:pPr marL="109728" indent="0" algn="just">
              <a:lnSpc>
                <a:spcPct val="200000"/>
              </a:lnSpc>
              <a:buNone/>
            </a:pPr>
            <a:r>
              <a:rPr lang="en-US" b="1" u="sng" dirty="0" smtClean="0">
                <a:latin typeface="Bookman Old Style" pitchFamily="18" charset="0"/>
              </a:rPr>
              <a:t>CIRCULAR No. 27/01/2018-GST </a:t>
            </a:r>
            <a:r>
              <a:rPr lang="en-US" b="1" u="sng" dirty="0" err="1" smtClean="0">
                <a:latin typeface="Bookman Old Style" pitchFamily="18" charset="0"/>
              </a:rPr>
              <a:t>dtd</a:t>
            </a:r>
            <a:r>
              <a:rPr lang="en-US" b="1" u="sng" dirty="0" smtClean="0">
                <a:latin typeface="Bookman Old Style" pitchFamily="18" charset="0"/>
              </a:rPr>
              <a:t>. 04.01.2018 </a:t>
            </a:r>
          </a:p>
          <a:p>
            <a:pPr marL="109728" indent="0" algn="just">
              <a:lnSpc>
                <a:spcPct val="200000"/>
              </a:lnSpc>
              <a:buNone/>
            </a:pPr>
            <a:r>
              <a:rPr lang="en-US" b="1" u="sng" dirty="0" smtClean="0">
                <a:latin typeface="Bookman Old Style" pitchFamily="18" charset="0"/>
                <a:hlinkClick r:id="rId2" action="ppaction://hlinkfile"/>
              </a:rPr>
              <a:t>gstCir27.pdf</a:t>
            </a:r>
            <a:endParaRPr lang="en-US" b="1" u="sng" dirty="0" smtClean="0">
              <a:latin typeface="Bookman Old Style" pitchFamily="18" charset="0"/>
            </a:endParaRP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4337310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tile tx="0" ty="0" sx="100000" sy="100000" flip="none" algn="tl"/>
        </a:blipFill>
        <a:effectLst/>
      </p:bgPr>
    </p:bg>
    <p:spTree>
      <p:nvGrpSpPr>
        <p:cNvPr id="1" name=""/>
        <p:cNvGrpSpPr/>
        <p:nvPr/>
      </p:nvGrpSpPr>
      <p:grpSpPr>
        <a:xfrm>
          <a:off x="0" y="0"/>
          <a:ext cx="0" cy="0"/>
          <a:chOff x="0" y="0"/>
          <a:chExt cx="0" cy="0"/>
        </a:xfrm>
      </p:grpSpPr>
      <p:sp>
        <p:nvSpPr>
          <p:cNvPr id="2051" name="Content Placeholder 5"/>
          <p:cNvSpPr>
            <a:spLocks noGrp="1"/>
          </p:cNvSpPr>
          <p:nvPr>
            <p:ph idx="1"/>
          </p:nvPr>
        </p:nvSpPr>
        <p:spPr>
          <a:xfrm>
            <a:off x="642910" y="1428736"/>
            <a:ext cx="7313466" cy="4143404"/>
          </a:xfrm>
        </p:spPr>
        <p:txBody>
          <a:bodyPr>
            <a:normAutofit/>
          </a:bodyPr>
          <a:lstStyle/>
          <a:p>
            <a:pPr algn="ctr" fontAlgn="auto">
              <a:spcAft>
                <a:spcPts val="0"/>
              </a:spcAft>
              <a:buFont typeface="Arial" charset="0"/>
              <a:buNone/>
              <a:defRPr/>
            </a:pPr>
            <a:endParaRPr lang="en-US" sz="4400" b="1" dirty="0">
              <a:solidFill>
                <a:schemeClr val="accent5">
                  <a:lumMod val="50000"/>
                </a:schemeClr>
              </a:solidFill>
              <a:latin typeface="Palatino Linotype" pitchFamily="18" charset="0"/>
              <a:ea typeface="+mn-ea"/>
            </a:endParaRPr>
          </a:p>
          <a:p>
            <a:pPr algn="ctr" fontAlgn="auto">
              <a:spcAft>
                <a:spcPts val="0"/>
              </a:spcAft>
              <a:buFont typeface="Arial" charset="0"/>
              <a:buNone/>
              <a:defRPr/>
            </a:pPr>
            <a:r>
              <a:rPr lang="en-US" sz="4400" b="1" dirty="0">
                <a:latin typeface="Palatino Linotype" pitchFamily="18" charset="0"/>
                <a:ea typeface="+mn-ea"/>
              </a:rPr>
              <a:t>THANK YOU </a:t>
            </a:r>
            <a:r>
              <a:rPr lang="en-US" sz="4400" b="1" dirty="0" smtClean="0">
                <a:latin typeface="Palatino Linotype" pitchFamily="18" charset="0"/>
                <a:ea typeface="+mn-ea"/>
              </a:rPr>
              <a:t>!</a:t>
            </a:r>
          </a:p>
          <a:p>
            <a:pPr algn="ctr" fontAlgn="auto">
              <a:spcAft>
                <a:spcPts val="0"/>
              </a:spcAft>
              <a:buFont typeface="Arial" charset="0"/>
              <a:buNone/>
              <a:defRPr/>
            </a:pPr>
            <a:endParaRPr lang="en-US" sz="4400" b="1" dirty="0">
              <a:latin typeface="Palatino Linotype" pitchFamily="18" charset="0"/>
              <a:ea typeface="+mn-ea"/>
            </a:endParaRPr>
          </a:p>
          <a:p>
            <a:pPr algn="ctr">
              <a:buNone/>
              <a:defRPr/>
            </a:pPr>
            <a:r>
              <a:rPr lang="en-US" sz="3600" b="1" dirty="0" smtClean="0">
                <a:latin typeface="Palatino Linotype" pitchFamily="18" charset="0"/>
              </a:rPr>
              <a:t>CA. NIKHIL </a:t>
            </a:r>
            <a:r>
              <a:rPr lang="en-US" sz="3600" b="1" dirty="0" smtClean="0">
                <a:latin typeface="Palatino Linotype" pitchFamily="18" charset="0"/>
              </a:rPr>
              <a:t>BHASIN</a:t>
            </a:r>
          </a:p>
          <a:p>
            <a:pPr algn="ctr">
              <a:buNone/>
              <a:defRPr/>
            </a:pPr>
            <a:r>
              <a:rPr lang="en-US" sz="3600" b="1" dirty="0" smtClean="0">
                <a:latin typeface="Palatino Linotype" pitchFamily="18" charset="0"/>
              </a:rPr>
              <a:t>9559572808</a:t>
            </a:r>
            <a:endParaRPr lang="en-US" sz="3600" b="1" dirty="0" smtClean="0">
              <a:latin typeface="Palatino Linotype" pitchFamily="18" charset="0"/>
            </a:endParaRPr>
          </a:p>
          <a:p>
            <a:pPr algn="ctr">
              <a:buNone/>
              <a:defRPr/>
            </a:pPr>
            <a:r>
              <a:rPr lang="en-US" sz="2400" b="1" u="sng" dirty="0" smtClean="0">
                <a:latin typeface="Palatino Linotype" pitchFamily="18" charset="0"/>
              </a:rPr>
              <a:t>bhasin.nikhil63@gmail.com</a:t>
            </a:r>
            <a:endParaRPr lang="en-US" sz="2400" b="1" u="sng" dirty="0">
              <a:latin typeface="Palatino Linotype"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b="1" dirty="0" smtClean="0">
                <a:solidFill>
                  <a:schemeClr val="tx1"/>
                </a:solidFill>
                <a:latin typeface="Calibri Light" charset="0"/>
              </a:rPr>
              <a:t>Brief Introduction</a:t>
            </a:r>
            <a:endParaRPr lang="en-US" b="1" dirty="0">
              <a:solidFill>
                <a:schemeClr val="tx1"/>
              </a:solidFill>
              <a:latin typeface="Calibri Light" charset="0"/>
            </a:endParaRPr>
          </a:p>
        </p:txBody>
      </p:sp>
      <p:sp>
        <p:nvSpPr>
          <p:cNvPr id="3" name="Content Placeholder 2"/>
          <p:cNvSpPr>
            <a:spLocks noGrp="1"/>
          </p:cNvSpPr>
          <p:nvPr>
            <p:ph idx="1"/>
          </p:nvPr>
        </p:nvSpPr>
        <p:spPr>
          <a:xfrm>
            <a:off x="457200" y="1609416"/>
            <a:ext cx="7400948" cy="4846320"/>
          </a:xfrm>
        </p:spPr>
        <p:txBody>
          <a:bodyPr>
            <a:normAutofit/>
          </a:bodyPr>
          <a:lstStyle/>
          <a:p>
            <a:pPr algn="just">
              <a:lnSpc>
                <a:spcPct val="200000"/>
              </a:lnSpc>
            </a:pPr>
            <a:r>
              <a:rPr lang="en-US" sz="1500" dirty="0" smtClean="0">
                <a:latin typeface="Bookman Old Style" pitchFamily="18" charset="0"/>
              </a:rPr>
              <a:t>Electronic Commerce is growing at a fast pace in India. Amazon, </a:t>
            </a:r>
            <a:r>
              <a:rPr lang="en-US" sz="1500" dirty="0" err="1" smtClean="0">
                <a:latin typeface="Bookman Old Style" pitchFamily="18" charset="0"/>
              </a:rPr>
              <a:t>Flipkart</a:t>
            </a:r>
            <a:r>
              <a:rPr lang="en-US" sz="1500" dirty="0" smtClean="0">
                <a:latin typeface="Bookman Old Style" pitchFamily="18" charset="0"/>
              </a:rPr>
              <a:t>, </a:t>
            </a:r>
            <a:r>
              <a:rPr lang="en-US" sz="1500" dirty="0" err="1" smtClean="0">
                <a:latin typeface="Bookman Old Style" pitchFamily="18" charset="0"/>
              </a:rPr>
              <a:t>Uber</a:t>
            </a:r>
            <a:r>
              <a:rPr lang="en-US" sz="1500" dirty="0" smtClean="0">
                <a:latin typeface="Bookman Old Style" pitchFamily="18" charset="0"/>
              </a:rPr>
              <a:t>, Go-MMT, etc. are doing business in large scale in India.</a:t>
            </a:r>
          </a:p>
          <a:p>
            <a:pPr algn="just">
              <a:lnSpc>
                <a:spcPct val="200000"/>
              </a:lnSpc>
            </a:pPr>
            <a:r>
              <a:rPr lang="en-US" sz="1500" dirty="0" smtClean="0">
                <a:latin typeface="Bookman Old Style" pitchFamily="18" charset="0"/>
              </a:rPr>
              <a:t>In E-Commerce order for supply of goods or services is placed through the portal. The E-Commerce companies pass on these orders to actual suppliers of goods or services. Supply of goods or services is done by third party unknown to the person placing an order. </a:t>
            </a:r>
          </a:p>
          <a:p>
            <a:pPr algn="just">
              <a:lnSpc>
                <a:spcPct val="200000"/>
              </a:lnSpc>
            </a:pPr>
            <a:r>
              <a:rPr lang="en-US" sz="1500" dirty="0" smtClean="0">
                <a:latin typeface="Bookman Old Style" pitchFamily="18" charset="0"/>
              </a:rPr>
              <a:t>So far in India these E-Commerce companies were not liable to pay VAT or CST as they were not selling goods. Recently, the services provided through these portals were bought under service tax net. (ST on commission etc.)</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86256376"/>
      </p:ext>
    </p:extLst>
  </p:cSld>
  <p:clrMapOvr>
    <a:masterClrMapping/>
  </p:clrMapOvr>
  <p:transition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22944"/>
          </a:xfrm>
        </p:spPr>
        <p:txBody>
          <a:bodyPr/>
          <a:lstStyle/>
          <a:p>
            <a:pPr algn="ctr"/>
            <a:r>
              <a:rPr lang="en-US" b="1" dirty="0" smtClean="0">
                <a:solidFill>
                  <a:schemeClr val="tx1"/>
                </a:solidFill>
                <a:latin typeface="Calibri Light" charset="0"/>
              </a:rPr>
              <a:t>Brief Introduction</a:t>
            </a:r>
            <a:endParaRPr lang="en-US" b="1" dirty="0">
              <a:solidFill>
                <a:schemeClr val="tx1"/>
              </a:solidFill>
              <a:latin typeface="Calibri Light" charset="0"/>
            </a:endParaRPr>
          </a:p>
        </p:txBody>
      </p:sp>
      <p:sp>
        <p:nvSpPr>
          <p:cNvPr id="3" name="Content Placeholder 2"/>
          <p:cNvSpPr>
            <a:spLocks noGrp="1"/>
          </p:cNvSpPr>
          <p:nvPr>
            <p:ph idx="1"/>
          </p:nvPr>
        </p:nvSpPr>
        <p:spPr/>
        <p:txBody>
          <a:bodyPr>
            <a:normAutofit fontScale="62500" lnSpcReduction="20000"/>
          </a:bodyPr>
          <a:lstStyle/>
          <a:p>
            <a:pPr algn="just">
              <a:lnSpc>
                <a:spcPct val="200000"/>
              </a:lnSpc>
            </a:pPr>
            <a:r>
              <a:rPr lang="en-US" dirty="0" smtClean="0">
                <a:latin typeface="Bookman Old Style" pitchFamily="18" charset="0"/>
              </a:rPr>
              <a:t>Now these companies selling goods or services are being liable to collect TCS @ 1% under GST at source.</a:t>
            </a:r>
          </a:p>
          <a:p>
            <a:pPr algn="just">
              <a:lnSpc>
                <a:spcPct val="200000"/>
              </a:lnSpc>
            </a:pPr>
            <a:r>
              <a:rPr lang="en-US" dirty="0" smtClean="0">
                <a:latin typeface="Bookman Old Style" pitchFamily="18" charset="0"/>
              </a:rPr>
              <a:t>This TCS seems to be mainly for control purposes, as balance GST will be payable by the actual supplier of goods or services.</a:t>
            </a:r>
          </a:p>
          <a:p>
            <a:pPr algn="just">
              <a:lnSpc>
                <a:spcPct val="200000"/>
              </a:lnSpc>
            </a:pPr>
            <a:r>
              <a:rPr lang="en-US" dirty="0" smtClean="0">
                <a:latin typeface="Bookman Old Style" pitchFamily="18" charset="0"/>
              </a:rPr>
              <a:t>The actual supplier will be able to take the credit of this TCS paid by e-commerce operator.</a:t>
            </a:r>
          </a:p>
          <a:p>
            <a:pPr algn="just">
              <a:lnSpc>
                <a:spcPct val="200000"/>
              </a:lnSpc>
            </a:pPr>
            <a:r>
              <a:rPr lang="en-US" dirty="0" smtClean="0">
                <a:latin typeface="Bookman Old Style" pitchFamily="18" charset="0"/>
              </a:rPr>
              <a:t>Various models adopted by the E-commerce operators include Managed Market Place Model (MMP); Open Market Place Model (OMP), aggregators model, inventory led models, etc.</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084285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normAutofit fontScale="90000"/>
          </a:bodyPr>
          <a:lstStyle/>
          <a:p>
            <a:pPr algn="ctr"/>
            <a:r>
              <a:rPr lang="en-US" sz="3200" b="1" dirty="0" smtClean="0">
                <a:solidFill>
                  <a:schemeClr val="tx1"/>
                </a:solidFill>
                <a:latin typeface="Calibri Light" charset="0"/>
              </a:rPr>
              <a:t>Statutory Provisions under CGST/IGST Act 2017</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marL="457200" indent="-457200" algn="just">
              <a:lnSpc>
                <a:spcPct val="200000"/>
              </a:lnSpc>
              <a:buAutoNum type="arabicPeriod"/>
            </a:pPr>
            <a:r>
              <a:rPr lang="en-US" b="1" u="sng" dirty="0" smtClean="0">
                <a:latin typeface="Bookman Old Style" pitchFamily="18" charset="0"/>
              </a:rPr>
              <a:t>Definitions:</a:t>
            </a:r>
          </a:p>
          <a:p>
            <a:pPr algn="just">
              <a:lnSpc>
                <a:spcPct val="200000"/>
              </a:lnSpc>
              <a:buFont typeface="Wingdings" pitchFamily="2" charset="2"/>
              <a:buChar char="Ø"/>
            </a:pPr>
            <a:r>
              <a:rPr lang="en-US" dirty="0" smtClean="0">
                <a:latin typeface="Bookman Old Style" pitchFamily="18" charset="0"/>
              </a:rPr>
              <a:t>Electronic Commerce has been defined in Sec. 2(44) of the CGST Act, 2017 to mean the supply of goods or services or both including digital products over digital or electronic network.</a:t>
            </a:r>
          </a:p>
          <a:p>
            <a:pPr algn="just">
              <a:lnSpc>
                <a:spcPct val="200000"/>
              </a:lnSpc>
              <a:buFont typeface="Wingdings" pitchFamily="2" charset="2"/>
              <a:buChar char="Ø"/>
            </a:pPr>
            <a:r>
              <a:rPr lang="en-US" dirty="0" smtClean="0">
                <a:latin typeface="Bookman Old Style" pitchFamily="18" charset="0"/>
              </a:rPr>
              <a:t>Electronic Commerce Operator has been defined in Sec. 2(45) of the CGST Act, 2017 to mean any person who owns, operates or manages digital or electronic facility or platform for electronic commerce. </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413178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normAutofit fontScale="90000"/>
          </a:bodyPr>
          <a:lstStyle/>
          <a:p>
            <a:pPr algn="ctr"/>
            <a:r>
              <a:rPr lang="en-US" sz="3200" b="1" dirty="0" smtClean="0">
                <a:solidFill>
                  <a:schemeClr val="tx1"/>
                </a:solidFill>
                <a:latin typeface="Calibri Light" charset="0"/>
              </a:rPr>
              <a:t>Statutory Provisions under CGST/IGST Act 2017</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55000" lnSpcReduction="20000"/>
          </a:bodyPr>
          <a:lstStyle/>
          <a:p>
            <a:pPr marL="457200" indent="-457200" algn="just">
              <a:lnSpc>
                <a:spcPct val="200000"/>
              </a:lnSpc>
              <a:buAutoNum type="arabicPeriod" startAt="2"/>
            </a:pPr>
            <a:r>
              <a:rPr lang="en-US" b="1" u="sng" dirty="0" smtClean="0">
                <a:latin typeface="Bookman Old Style" pitchFamily="18" charset="0"/>
              </a:rPr>
              <a:t>Registration of E-commerce operator:</a:t>
            </a:r>
            <a:endParaRPr lang="en-US" dirty="0">
              <a:latin typeface="Bookman Old Style" pitchFamily="18" charset="0"/>
            </a:endParaRPr>
          </a:p>
          <a:p>
            <a:pPr algn="just">
              <a:lnSpc>
                <a:spcPct val="200000"/>
              </a:lnSpc>
              <a:buFont typeface="Wingdings" pitchFamily="2" charset="2"/>
              <a:buChar char="Ø"/>
            </a:pPr>
            <a:r>
              <a:rPr lang="en-US" dirty="0" smtClean="0">
                <a:latin typeface="Bookman Old Style" pitchFamily="18" charset="0"/>
              </a:rPr>
              <a:t>As per Sec. 24(x) of the CGST Act the benefit of threshold exemption of </a:t>
            </a:r>
            <a:r>
              <a:rPr lang="en-US" dirty="0" err="1" smtClean="0">
                <a:latin typeface="Bookman Old Style" pitchFamily="18" charset="0"/>
              </a:rPr>
              <a:t>Rs</a:t>
            </a:r>
            <a:r>
              <a:rPr lang="en-US" dirty="0" smtClean="0">
                <a:latin typeface="Bookman Old Style" pitchFamily="18" charset="0"/>
              </a:rPr>
              <a:t>. 20 L or 10 L is not available to e-commerce operators and they are liable to be registered irrespective of the value of supply made by them;</a:t>
            </a:r>
          </a:p>
          <a:p>
            <a:pPr algn="just">
              <a:lnSpc>
                <a:spcPct val="200000"/>
              </a:lnSpc>
              <a:buFont typeface="Wingdings" pitchFamily="2" charset="2"/>
              <a:buChar char="Ø"/>
            </a:pPr>
            <a:r>
              <a:rPr lang="en-US" dirty="0" smtClean="0">
                <a:latin typeface="Bookman Old Style" pitchFamily="18" charset="0"/>
              </a:rPr>
              <a:t> Compulsory registration for person supplying through ECO’s as per section 24(ix) of the CGST Act. The threshold exemption is also not available to persons supplying goods or services through e-commerce operator and they are liable to get compulsorily registered;</a:t>
            </a:r>
          </a:p>
          <a:p>
            <a:pPr marL="0" indent="0" algn="just">
              <a:lnSpc>
                <a:spcPct val="200000"/>
              </a:lnSpc>
              <a:buNone/>
            </a:pPr>
            <a:r>
              <a:rPr lang="en-US" b="1" dirty="0" smtClean="0">
                <a:solidFill>
                  <a:srgbClr val="FF0000"/>
                </a:solidFill>
                <a:latin typeface="Bookman Old Style" pitchFamily="18" charset="0"/>
              </a:rPr>
              <a:t>Exception: N/N 65/2017-CT </a:t>
            </a:r>
            <a:r>
              <a:rPr lang="en-US" b="1" dirty="0" err="1" smtClean="0">
                <a:solidFill>
                  <a:srgbClr val="FF0000"/>
                </a:solidFill>
                <a:latin typeface="Bookman Old Style" pitchFamily="18" charset="0"/>
              </a:rPr>
              <a:t>dtd</a:t>
            </a:r>
            <a:r>
              <a:rPr lang="en-US" b="1" dirty="0" smtClean="0">
                <a:solidFill>
                  <a:srgbClr val="FF0000"/>
                </a:solidFill>
                <a:latin typeface="Bookman Old Style" pitchFamily="18" charset="0"/>
              </a:rPr>
              <a:t> 15.11.2017 and N/N 17/2017 CTR </a:t>
            </a:r>
            <a:r>
              <a:rPr lang="en-US" b="1" dirty="0" err="1" smtClean="0">
                <a:solidFill>
                  <a:srgbClr val="FF0000"/>
                </a:solidFill>
                <a:latin typeface="Bookman Old Style" pitchFamily="18" charset="0"/>
              </a:rPr>
              <a:t>dtd</a:t>
            </a:r>
            <a:r>
              <a:rPr lang="en-US" b="1" dirty="0" smtClean="0">
                <a:solidFill>
                  <a:srgbClr val="FF0000"/>
                </a:solidFill>
                <a:latin typeface="Bookman Old Style" pitchFamily="18" charset="0"/>
              </a:rPr>
              <a:t> 28.06.17</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53126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normAutofit fontScale="90000"/>
          </a:bodyPr>
          <a:lstStyle/>
          <a:p>
            <a:pPr algn="ctr"/>
            <a:r>
              <a:rPr lang="en-US" sz="3200" b="1" dirty="0" smtClean="0">
                <a:solidFill>
                  <a:schemeClr val="tx1"/>
                </a:solidFill>
                <a:latin typeface="Calibri Light" charset="0"/>
              </a:rPr>
              <a:t>Statutory Provisions under CGST/IGST Act 2017</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7500" lnSpcReduction="20000"/>
          </a:bodyPr>
          <a:lstStyle/>
          <a:p>
            <a:pPr algn="just">
              <a:lnSpc>
                <a:spcPct val="200000"/>
              </a:lnSpc>
              <a:buFont typeface="Wingdings" pitchFamily="2" charset="2"/>
              <a:buChar char="Ø"/>
            </a:pPr>
            <a:r>
              <a:rPr lang="en-US" dirty="0" smtClean="0">
                <a:latin typeface="Bookman Old Style" pitchFamily="18" charset="0"/>
              </a:rPr>
              <a:t> Furthermore, as per Sec. 10(2) (d), a composition dealer cannot supply goods through an ECO who is required to collect TCS u/s 52;</a:t>
            </a:r>
          </a:p>
          <a:p>
            <a:pPr algn="just">
              <a:lnSpc>
                <a:spcPct val="200000"/>
              </a:lnSpc>
              <a:buFont typeface="Wingdings" pitchFamily="2" charset="2"/>
              <a:buChar char="Ø"/>
            </a:pPr>
            <a:r>
              <a:rPr lang="en-US" dirty="0" smtClean="0">
                <a:latin typeface="Bookman Old Style" pitchFamily="18" charset="0"/>
              </a:rPr>
              <a:t>However a category of service providers as specified through N/N 17/2017-CTR, u/s 9(5) are exempted from compulsory registration. </a:t>
            </a:r>
            <a:r>
              <a:rPr lang="en-US" dirty="0" err="1" smtClean="0">
                <a:latin typeface="Bookman Old Style" pitchFamily="18" charset="0"/>
              </a:rPr>
              <a:t>Eg</a:t>
            </a:r>
            <a:r>
              <a:rPr lang="en-US" dirty="0" smtClean="0">
                <a:latin typeface="Bookman Old Style" pitchFamily="18" charset="0"/>
              </a:rPr>
              <a:t>. Radio Taxi, Hotels, Inns etc. other than those liable for registration normally as per 22(1);</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935820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20040"/>
            <a:ext cx="7239000" cy="894382"/>
          </a:xfrm>
        </p:spPr>
        <p:txBody>
          <a:bodyPr>
            <a:normAutofit fontScale="90000"/>
          </a:bodyPr>
          <a:lstStyle/>
          <a:p>
            <a:pPr algn="ctr"/>
            <a:r>
              <a:rPr lang="en-US" sz="3200" b="1" dirty="0" smtClean="0">
                <a:solidFill>
                  <a:schemeClr val="tx1"/>
                </a:solidFill>
                <a:latin typeface="Calibri Light" charset="0"/>
              </a:rPr>
              <a:t>Statutory Provisions under CGST/IGST Act 2017</a:t>
            </a:r>
            <a:endParaRPr lang="en-US" sz="3200" b="1" dirty="0">
              <a:solidFill>
                <a:schemeClr val="tx1"/>
              </a:solidFill>
              <a:latin typeface="Calibri Light" charset="0"/>
            </a:endParaRPr>
          </a:p>
        </p:txBody>
      </p:sp>
      <p:sp>
        <p:nvSpPr>
          <p:cNvPr id="3" name="Content Placeholder 2"/>
          <p:cNvSpPr>
            <a:spLocks noGrp="1"/>
          </p:cNvSpPr>
          <p:nvPr>
            <p:ph idx="1"/>
          </p:nvPr>
        </p:nvSpPr>
        <p:spPr/>
        <p:txBody>
          <a:bodyPr>
            <a:normAutofit fontScale="70000" lnSpcReduction="20000"/>
          </a:bodyPr>
          <a:lstStyle/>
          <a:p>
            <a:pPr algn="just">
              <a:lnSpc>
                <a:spcPct val="200000"/>
              </a:lnSpc>
              <a:buFont typeface="Wingdings" pitchFamily="2" charset="2"/>
              <a:buChar char="Ø"/>
            </a:pPr>
            <a:r>
              <a:rPr lang="en-US" dirty="0" smtClean="0">
                <a:latin typeface="Bookman Old Style" pitchFamily="18" charset="0"/>
              </a:rPr>
              <a:t> Such </a:t>
            </a:r>
            <a:r>
              <a:rPr lang="en-US" b="1" dirty="0" smtClean="0">
                <a:latin typeface="Bookman Old Style" pitchFamily="18" charset="0"/>
              </a:rPr>
              <a:t>service</a:t>
            </a:r>
            <a:r>
              <a:rPr lang="en-US" dirty="0" smtClean="0">
                <a:latin typeface="Bookman Old Style" pitchFamily="18" charset="0"/>
              </a:rPr>
              <a:t> suppliers are entitled for threshold exemption even if they are providing services through ECO. In respect of such services, tax shall be paid by the ECO on behalf of such service suppliers if such services are supplied through it and all the provisions of the act shall apply to such ECO as if he is the supplier liable to pay tax in relation to such supply of services. A similar provision for inter state supply is provided for in Sec. 5(5) of the IGST Act, 2017.</a:t>
            </a:r>
          </a:p>
        </p:txBody>
      </p:sp>
      <p:cxnSp>
        <p:nvCxnSpPr>
          <p:cNvPr id="5" name="Straight Connector 4"/>
          <p:cNvCxnSpPr/>
          <p:nvPr/>
        </p:nvCxnSpPr>
        <p:spPr>
          <a:xfrm>
            <a:off x="0" y="1341438"/>
            <a:ext cx="9144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17198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14023</TotalTime>
  <Words>2638</Words>
  <Application>Microsoft Office PowerPoint</Application>
  <PresentationFormat>On-screen Show (4:3)</PresentationFormat>
  <Paragraphs>150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Opulent</vt:lpstr>
      <vt:lpstr>Implication of GST on  E-Commerce and Hotel Industry</vt:lpstr>
      <vt:lpstr> E-Commerce</vt:lpstr>
      <vt:lpstr>Brief Introduction</vt:lpstr>
      <vt:lpstr>Brief Introduction</vt:lpstr>
      <vt:lpstr>Brief Introduction</vt:lpstr>
      <vt:lpstr>Statutory Provisions under CGST/IGST Act 2017</vt:lpstr>
      <vt:lpstr>Statutory Provisions under CGST/IGST Act 2017</vt:lpstr>
      <vt:lpstr>Statutory Provisions under CGST/IGST Act 2017</vt:lpstr>
      <vt:lpstr>Statutory Provisions under CGST/IGST Act 2017</vt:lpstr>
      <vt:lpstr>LEVY &amp; COLLECTION </vt:lpstr>
      <vt:lpstr>LEVY &amp; COLLECTION </vt:lpstr>
      <vt:lpstr>TAX Collection at source u/s 52</vt:lpstr>
      <vt:lpstr>TAX Collection at source u/s 52</vt:lpstr>
      <vt:lpstr>TAX Collection at source u/s 52</vt:lpstr>
      <vt:lpstr>TAX Collection at source u/s 52</vt:lpstr>
      <vt:lpstr>TAX Collection at source u/s 52</vt:lpstr>
      <vt:lpstr>Question </vt:lpstr>
      <vt:lpstr>Answer </vt:lpstr>
      <vt:lpstr>Question </vt:lpstr>
      <vt:lpstr>Answer </vt:lpstr>
      <vt:lpstr> Hotel industry</vt:lpstr>
      <vt:lpstr>Relevant Concepts</vt:lpstr>
      <vt:lpstr>Relevant Concepts</vt:lpstr>
      <vt:lpstr>Relevant Concepts</vt:lpstr>
      <vt:lpstr>Relevant Concepts</vt:lpstr>
      <vt:lpstr>Relevant Concepts</vt:lpstr>
      <vt:lpstr>Relevant Concepts</vt:lpstr>
      <vt:lpstr>RATE OF TAX APPLICABLE ON HOTELS (9963)</vt:lpstr>
      <vt:lpstr>Relevant Concepts</vt:lpstr>
      <vt:lpstr>RATE OF TAX APPLICABLE ON HOTELS (9963)</vt:lpstr>
      <vt:lpstr>PowerPoint Presentation</vt:lpstr>
      <vt:lpstr>Relevant Concepts</vt:lpstr>
      <vt:lpstr>QUESTIONS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Admin</dc:creator>
  <cp:lastModifiedBy>NIKHIL BHASIN</cp:lastModifiedBy>
  <cp:revision>586</cp:revision>
  <cp:lastPrinted>2015-09-02T08:35:04Z</cp:lastPrinted>
  <dcterms:created xsi:type="dcterms:W3CDTF">2009-07-28T16:48:38Z</dcterms:created>
  <dcterms:modified xsi:type="dcterms:W3CDTF">2018-04-27T07:44:33Z</dcterms:modified>
</cp:coreProperties>
</file>