
<file path=[Content_Types].xml><?xml version="1.0" encoding="utf-8"?>
<Types xmlns="http://schemas.openxmlformats.org/package/2006/content-types">
  <Override PartName="/ppt/slideMasters/slideMaster3.xml" ContentType="application/vnd.openxmlformats-officedocument.presentationml.slideMaster+xml"/>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Layouts/slideLayout4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diagrams/colors11.xml" ContentType="application/vnd.openxmlformats-officedocument.drawingml.diagramColors+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Override PartName="/ppt/diagrams/layout9.xml" ContentType="application/vnd.openxmlformats-officedocument.drawingml.diagramLayout+xml"/>
  <Override PartName="/ppt/notesSlides/notesSlide74.xml" ContentType="application/vnd.openxmlformats-officedocument.presentationml.notesSlide+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notesSlides/notesSlide68.xml" ContentType="application/vnd.openxmlformats-officedocument.presentationml.notesSlide+xml"/>
  <Override PartName="/ppt/slides/slide55.xml" ContentType="application/vnd.openxmlformats-officedocument.presentationml.slide+xml"/>
  <Override PartName="/ppt/slideLayouts/slideLayout18.xml" ContentType="application/vnd.openxmlformats-officedocument.presentationml.slideLayout+xml"/>
  <Override PartName="/ppt/theme/theme2.xml" ContentType="application/vnd.openxmlformats-officedocument.theme+xml"/>
  <Override PartName="/ppt/slideLayouts/slideLayout65.xml" ContentType="application/vnd.openxmlformats-officedocument.presentationml.slideLayout+xml"/>
  <Override PartName="/ppt/diagrams/quickStyle3.xml" ContentType="application/vnd.openxmlformats-officedocument.drawingml.diagramStyle+xml"/>
  <Override PartName="/ppt/notesSlides/notesSlide57.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32.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diagrams/layout6.xml" ContentType="application/vnd.openxmlformats-officedocument.drawingml.diagramLayout+xml"/>
  <Override PartName="/ppt/notesSlides/notesSlide71.xml" ContentType="application/vnd.openxmlformats-officedocument.presentationml.notesSlide+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60.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108.xml" ContentType="application/vnd.openxmlformats-officedocument.presentationml.slide+xml"/>
  <Override PartName="/ppt/diagrams/quickStyle8.xml" ContentType="application/vnd.openxmlformats-officedocument.drawingml.diagramStyle+xml"/>
  <Override PartName="/ppt/slideMasters/slideMaster5.xml" ContentType="application/vnd.openxmlformats-officedocument.presentationml.slideMaster+xml"/>
  <Override PartName="/ppt/slides/slide49.xml" ContentType="application/vnd.openxmlformats-officedocument.presentationml.slide+xml"/>
  <Override PartName="/ppt/slides/slide96.xml" ContentType="application/vnd.openxmlformats-officedocument.presentationml.slide+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Layouts/slideLayout48.xml" ContentType="application/vnd.openxmlformats-officedocument.presentationml.slideLayout+xml"/>
  <Override PartName="/ppt/diagrams/colors1.xml" ContentType="application/vnd.openxmlformats-officedocument.drawingml.diagramColors+xml"/>
  <Override PartName="/ppt/diagrams/colors13.xml" ContentType="application/vnd.openxmlformats-officedocument.drawingml.diagramColors+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notesSlides/notesSlide29.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62.xml" ContentType="application/vnd.openxmlformats-officedocument.presentationml.slideLayout+xml"/>
  <Override PartName="/ppt/notesSlides/notesSlide18.xml" ContentType="application/vnd.openxmlformats-officedocument.presentationml.notesSlide+xml"/>
  <Override PartName="/ppt/notesSlides/notesSlide65.xml" ContentType="application/vnd.openxmlformats-officedocument.presentationml.notesSlide+xml"/>
  <Override PartName="/ppt/slides/slide41.xml" ContentType="application/vnd.openxmlformats-officedocument.presentationml.slide+xml"/>
  <Override PartName="/ppt/slideLayouts/slideLayout51.xml" ContentType="application/vnd.openxmlformats-officedocument.presentationml.slideLayout+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30.xml" ContentType="application/vnd.openxmlformats-officedocument.presentationml.slide+xml"/>
  <Override PartName="/ppt/slideLayouts/slideLayout40.xml" ContentType="application/vnd.openxmlformats-officedocument.presentationml.slideLayout+xml"/>
  <Override PartName="/ppt/notesSlides/notesSlide32.xml" ContentType="application/vnd.openxmlformats-officedocument.presentationml.notesSlide+xml"/>
  <Override PartName="/ppt/diagrams/layout3.xml" ContentType="application/vnd.openxmlformats-officedocument.drawingml.diagramLayout+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data4.xml" ContentType="application/vnd.openxmlformats-officedocument.drawingml.diagramData+xml"/>
  <Override PartName="/ppt/slides/slide79.xml" ContentType="application/vnd.openxmlformats-officedocument.presentationml.slide+xml"/>
  <Override PartName="/ppt/slides/slide127.xml" ContentType="application/vnd.openxmlformats-officedocument.presentationml.slide+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11.xml" ContentType="application/vnd.openxmlformats-officedocument.drawingml.diagramStyle+xml"/>
  <Override PartName="/ppt/slides/slide7.xml" ContentType="application/vnd.openxmlformats-officedocument.presentationml.slide+xml"/>
  <Override PartName="/ppt/slides/slide68.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diagrams/layout11.xml" ContentType="application/vnd.openxmlformats-officedocument.drawingml.diagramLayout+xml"/>
  <Override PartName="/ppt/slideMasters/slideMaster2.xml" ContentType="application/vnd.openxmlformats-officedocument.presentationml.slideMaster+xml"/>
  <Override PartName="/ppt/slides/slide57.xml" ContentType="application/vnd.openxmlformats-officedocument.presentationml.slide+xml"/>
  <Override PartName="/ppt/slides/slide105.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diagrams/quickStyle5.xml" ContentType="application/vnd.openxmlformats-officedocument.drawingml.diagramStyle+xml"/>
  <Override PartName="/ppt/slides/slide46.xml" ContentType="application/vnd.openxmlformats-officedocument.presentationml.slide+xml"/>
  <Override PartName="/ppt/slides/slide93.xml" ContentType="application/vnd.openxmlformats-officedocument.presentationml.slide+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notesSlides/notesSlide48.xml" ContentType="application/vnd.openxmlformats-officedocument.presentationml.notesSlide+xml"/>
  <Override PartName="/ppt/diagrams/colors10.xml" ContentType="application/vnd.openxmlformats-officedocument.drawingml.diagramColors+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diagrams/data9.xml" ContentType="application/vnd.openxmlformats-officedocument.drawingml.diagramData+xml"/>
  <Override PartName="/ppt/notesSlides/notesSlide73.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diagrams/layout4.xml" ContentType="application/vnd.openxmlformats-officedocument.drawingml.diagramLayout+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slides/slide98.xml" ContentType="application/vnd.openxmlformats-officedocument.presentationml.slide+xml"/>
  <Override PartName="/ppt/slides/slide117.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Layouts/slideLayout39.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diagrams/quickStyle2.xml" ContentType="application/vnd.openxmlformats-officedocument.drawingml.diagramStyle+xml"/>
  <Override PartName="/ppt/notesSlides/notesSlide67.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53.xml" ContentType="application/vnd.openxmlformats-officedocument.presentationml.slideLayout+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slideLayouts/slideLayout42.xml" ContentType="application/vnd.openxmlformats-officedocument.presentationml.slideLayout+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diagrams/layout5.xml" ContentType="application/vnd.openxmlformats-officedocument.drawingml.diagramLayout+xml"/>
  <Override PartName="/ppt/diagrams/data6.xml" ContentType="application/vnd.openxmlformats-officedocument.drawingml.diagramData+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diagrams/colors8.xml" ContentType="application/vnd.openxmlformats-officedocument.drawingml.diagramColors+xml"/>
  <Override PartName="/ppt/diagrams/quickStyle13.xml" ContentType="application/vnd.openxmlformats-officedocument.drawingml.diagramStyle+xml"/>
  <Override PartName="/ppt/slides/slide118.xml" ContentType="application/vnd.openxmlformats-officedocument.presentationml.slide+xml"/>
  <Override PartName="/ppt/diagrams/layout13.xml" ContentType="application/vnd.openxmlformats-officedocument.drawingml.diagramLayout+xml"/>
  <Override PartName="/ppt/slideMasters/slideMaster4.xml" ContentType="application/vnd.openxmlformats-officedocument.presentationml.slideMaster+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diagrams/quickStyle7.xml" ContentType="application/vnd.openxmlformats-officedocument.drawingml.diagramStyle+xml"/>
  <Override PartName="/ppt/slides/slide48.xml" ContentType="application/vnd.openxmlformats-officedocument.presentationml.slide+xml"/>
  <Override PartName="/ppt/slides/slide95.xml" ContentType="application/vnd.openxmlformats-officedocument.presentationml.slide+xml"/>
  <Override PartName="/ppt/slideLayouts/slideLayout58.xml" ContentType="application/vnd.openxmlformats-officedocument.presentationml.slideLayout+xml"/>
  <Override PartName="/ppt/notesSlides/notesSlide3.xml" ContentType="application/vnd.openxmlformats-officedocument.presentationml.notesSlide+xml"/>
  <Override PartName="/ppt/diagrams/colors12.xml" ContentType="application/vnd.openxmlformats-officedocument.drawingml.diagramColors+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61.xml" ContentType="application/vnd.openxmlformats-officedocument.presentationml.slideLayout+xml"/>
  <Override PartName="/ppt/notesSlides/notesSlide53.xml" ContentType="application/vnd.openxmlformats-officedocument.presentationml.notesSlide+xml"/>
  <Override PartName="/ppt/slides/slide40.xml" ContentType="application/vnd.openxmlformats-officedocument.presentationml.slide+xml"/>
  <Override PartName="/ppt/slideLayouts/slideLayout50.xml" ContentType="application/vnd.openxmlformats-officedocument.presentationml.slideLayout+xml"/>
  <Override PartName="/ppt/notesSlides/notesSlide42.xml" ContentType="application/vnd.openxmlformats-officedocument.presentationml.notesSlide+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126.xml" ContentType="application/vnd.openxmlformats-officedocument.presentationml.slide+xml"/>
  <Override PartName="/ppt/diagrams/data3.xml" ContentType="application/vnd.openxmlformats-officedocument.drawingml.diagramData+xml"/>
  <Override PartName="/ppt/diagrams/colors5.xml" ContentType="application/vnd.openxmlformats-officedocument.drawingml.diagramColors+xml"/>
  <Override PartName="/ppt/diagrams/quickStyle10.xml" ContentType="application/vnd.openxmlformats-officedocument.drawingml.diagramStyle+xml"/>
  <Override PartName="/ppt/slides/slide78.xml" ContentType="application/vnd.openxmlformats-officedocument.presentationml.slide+xml"/>
  <Override PartName="/ppt/slides/slide115.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66.xml" ContentType="application/vnd.openxmlformats-officedocument.presentationml.slideLayout+xml"/>
  <Override PartName="/ppt/diagrams/quickStyle4.xml" ContentType="application/vnd.openxmlformats-officedocument.drawingml.diagramStyle+xml"/>
  <Override PartName="/ppt/notesSlides/notesSlide69.xml" ContentType="application/vnd.openxmlformats-officedocument.presentationml.notesSlid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theme/theme3.xml" ContentType="application/vnd.openxmlformats-officedocument.theme+xml"/>
  <Override PartName="/ppt/slideLayouts/slideLayout55.xml" ContentType="application/vnd.openxmlformats-officedocument.presentationml.slideLayout+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34.xml" ContentType="application/vnd.openxmlformats-officedocument.presentationml.slide+xml"/>
  <Override PartName="/ppt/slides/slide81.xml" ContentType="application/vnd.openxmlformats-officedocument.presentationml.slide+xml"/>
  <Override PartName="/ppt/slideLayouts/slideLayout44.xml" ContentType="application/vnd.openxmlformats-officedocument.presentationml.slideLayout+xml"/>
  <Override PartName="/ppt/notesSlides/notesSlide36.xml" ContentType="application/vnd.openxmlformats-officedocument.presentationml.notes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72.xml" ContentType="application/vnd.openxmlformats-officedocument.presentationml.notesSlide+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61.xml" ContentType="application/vnd.openxmlformats-officedocument.presentationml.notesSlide+xml"/>
  <Override PartName="/ppt/notesSlides/notesSlide50.xml" ContentType="application/vnd.openxmlformats-officedocument.presentationml.notesSlide+xml"/>
  <Override PartName="/ppt/slides/slide109.xml" ContentType="application/vnd.openxmlformats-officedocument.presentationml.slide+xml"/>
  <Override PartName="/ppt/diagrams/quickStyle9.xml" ContentType="application/vnd.openxmlformats-officedocument.drawingml.diagramStyle+xml"/>
  <Override PartName="/ppt/slides/slide97.xml" ContentType="application/vnd.openxmlformats-officedocument.presentationml.slide+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23.xml" ContentType="application/vnd.openxmlformats-officedocument.presentationml.slid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64.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24" r:id="rId2"/>
    <p:sldMasterId id="2147483737" r:id="rId3"/>
    <p:sldMasterId id="2147483753" r:id="rId4"/>
    <p:sldMasterId id="2147483768" r:id="rId5"/>
  </p:sldMasterIdLst>
  <p:notesMasterIdLst>
    <p:notesMasterId r:id="rId133"/>
  </p:notesMasterIdLst>
  <p:handoutMasterIdLst>
    <p:handoutMasterId r:id="rId134"/>
  </p:handoutMasterIdLst>
  <p:sldIdLst>
    <p:sldId id="489" r:id="rId6"/>
    <p:sldId id="505" r:id="rId7"/>
    <p:sldId id="508" r:id="rId8"/>
    <p:sldId id="506" r:id="rId9"/>
    <p:sldId id="592" r:id="rId10"/>
    <p:sldId id="509" r:id="rId11"/>
    <p:sldId id="602" r:id="rId12"/>
    <p:sldId id="518" r:id="rId13"/>
    <p:sldId id="510" r:id="rId14"/>
    <p:sldId id="591" r:id="rId15"/>
    <p:sldId id="599" r:id="rId16"/>
    <p:sldId id="608" r:id="rId17"/>
    <p:sldId id="511" r:id="rId18"/>
    <p:sldId id="512" r:id="rId19"/>
    <p:sldId id="513" r:id="rId20"/>
    <p:sldId id="514" r:id="rId21"/>
    <p:sldId id="515" r:id="rId22"/>
    <p:sldId id="516" r:id="rId23"/>
    <p:sldId id="517" r:id="rId24"/>
    <p:sldId id="519" r:id="rId25"/>
    <p:sldId id="593" r:id="rId26"/>
    <p:sldId id="594" r:id="rId27"/>
    <p:sldId id="595" r:id="rId28"/>
    <p:sldId id="596" r:id="rId29"/>
    <p:sldId id="520" r:id="rId30"/>
    <p:sldId id="521" r:id="rId31"/>
    <p:sldId id="522" r:id="rId32"/>
    <p:sldId id="523" r:id="rId33"/>
    <p:sldId id="668" r:id="rId34"/>
    <p:sldId id="669" r:id="rId35"/>
    <p:sldId id="524" r:id="rId36"/>
    <p:sldId id="525" r:id="rId37"/>
    <p:sldId id="597" r:id="rId38"/>
    <p:sldId id="598" r:id="rId39"/>
    <p:sldId id="526" r:id="rId40"/>
    <p:sldId id="527" r:id="rId41"/>
    <p:sldId id="535" r:id="rId42"/>
    <p:sldId id="536" r:id="rId43"/>
    <p:sldId id="537" r:id="rId44"/>
    <p:sldId id="534" r:id="rId45"/>
    <p:sldId id="539" r:id="rId46"/>
    <p:sldId id="538" r:id="rId47"/>
    <p:sldId id="613" r:id="rId48"/>
    <p:sldId id="600" r:id="rId49"/>
    <p:sldId id="603" r:id="rId50"/>
    <p:sldId id="604" r:id="rId51"/>
    <p:sldId id="605" r:id="rId52"/>
    <p:sldId id="606" r:id="rId53"/>
    <p:sldId id="607" r:id="rId54"/>
    <p:sldId id="609" r:id="rId55"/>
    <p:sldId id="610" r:id="rId56"/>
    <p:sldId id="611" r:id="rId57"/>
    <p:sldId id="612" r:id="rId58"/>
    <p:sldId id="614" r:id="rId59"/>
    <p:sldId id="590" r:id="rId60"/>
    <p:sldId id="616" r:id="rId61"/>
    <p:sldId id="615" r:id="rId62"/>
    <p:sldId id="665" r:id="rId63"/>
    <p:sldId id="670" r:id="rId64"/>
    <p:sldId id="601" r:id="rId65"/>
    <p:sldId id="617" r:id="rId66"/>
    <p:sldId id="621" r:id="rId67"/>
    <p:sldId id="622" r:id="rId68"/>
    <p:sldId id="623" r:id="rId69"/>
    <p:sldId id="624" r:id="rId70"/>
    <p:sldId id="625" r:id="rId71"/>
    <p:sldId id="626" r:id="rId72"/>
    <p:sldId id="627" r:id="rId73"/>
    <p:sldId id="628" r:id="rId74"/>
    <p:sldId id="629" r:id="rId75"/>
    <p:sldId id="630" r:id="rId76"/>
    <p:sldId id="658" r:id="rId77"/>
    <p:sldId id="631" r:id="rId78"/>
    <p:sldId id="632" r:id="rId79"/>
    <p:sldId id="633" r:id="rId80"/>
    <p:sldId id="634" r:id="rId81"/>
    <p:sldId id="635" r:id="rId82"/>
    <p:sldId id="636" r:id="rId83"/>
    <p:sldId id="637" r:id="rId84"/>
    <p:sldId id="638" r:id="rId85"/>
    <p:sldId id="639" r:id="rId86"/>
    <p:sldId id="640" r:id="rId87"/>
    <p:sldId id="641" r:id="rId88"/>
    <p:sldId id="643" r:id="rId89"/>
    <p:sldId id="645" r:id="rId90"/>
    <p:sldId id="646" r:id="rId91"/>
    <p:sldId id="647" r:id="rId92"/>
    <p:sldId id="648" r:id="rId93"/>
    <p:sldId id="649" r:id="rId94"/>
    <p:sldId id="650" r:id="rId95"/>
    <p:sldId id="651" r:id="rId96"/>
    <p:sldId id="652" r:id="rId97"/>
    <p:sldId id="653" r:id="rId98"/>
    <p:sldId id="654" r:id="rId99"/>
    <p:sldId id="655" r:id="rId100"/>
    <p:sldId id="657" r:id="rId101"/>
    <p:sldId id="661" r:id="rId102"/>
    <p:sldId id="662" r:id="rId103"/>
    <p:sldId id="663" r:id="rId104"/>
    <p:sldId id="664" r:id="rId105"/>
    <p:sldId id="683" r:id="rId106"/>
    <p:sldId id="684" r:id="rId107"/>
    <p:sldId id="685" r:id="rId108"/>
    <p:sldId id="686" r:id="rId109"/>
    <p:sldId id="687" r:id="rId110"/>
    <p:sldId id="688" r:id="rId111"/>
    <p:sldId id="689" r:id="rId112"/>
    <p:sldId id="690" r:id="rId113"/>
    <p:sldId id="642" r:id="rId114"/>
    <p:sldId id="618" r:id="rId115"/>
    <p:sldId id="619" r:id="rId116"/>
    <p:sldId id="620" r:id="rId117"/>
    <p:sldId id="659" r:id="rId118"/>
    <p:sldId id="660" r:id="rId119"/>
    <p:sldId id="682" r:id="rId120"/>
    <p:sldId id="671" r:id="rId121"/>
    <p:sldId id="672" r:id="rId122"/>
    <p:sldId id="673" r:id="rId123"/>
    <p:sldId id="674" r:id="rId124"/>
    <p:sldId id="675" r:id="rId125"/>
    <p:sldId id="676" r:id="rId126"/>
    <p:sldId id="677" r:id="rId127"/>
    <p:sldId id="678" r:id="rId128"/>
    <p:sldId id="679" r:id="rId129"/>
    <p:sldId id="680" r:id="rId130"/>
    <p:sldId id="681" r:id="rId131"/>
    <p:sldId id="540" r:id="rId1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87634" autoAdjust="0"/>
  </p:normalViewPr>
  <p:slideViewPr>
    <p:cSldViewPr>
      <p:cViewPr>
        <p:scale>
          <a:sx n="66" d="100"/>
          <a:sy n="66" d="100"/>
        </p:scale>
        <p:origin x="-510" y="84"/>
      </p:cViewPr>
      <p:guideLst>
        <p:guide orient="horz" pos="2160"/>
        <p:guide pos="2880"/>
      </p:guideLst>
    </p:cSldViewPr>
  </p:slideViewPr>
  <p:outlineViewPr>
    <p:cViewPr>
      <p:scale>
        <a:sx n="33" d="100"/>
        <a:sy n="33" d="100"/>
      </p:scale>
      <p:origin x="0" y="4548"/>
    </p:cViewPr>
  </p:outlineViewPr>
  <p:notesTextViewPr>
    <p:cViewPr>
      <p:scale>
        <a:sx n="125" d="100"/>
        <a:sy n="125" d="100"/>
      </p:scale>
      <p:origin x="0" y="0"/>
    </p:cViewPr>
  </p:notesTextViewPr>
  <p:sorterViewPr>
    <p:cViewPr>
      <p:scale>
        <a:sx n="70" d="100"/>
        <a:sy n="70" d="100"/>
      </p:scale>
      <p:origin x="0" y="21108"/>
    </p:cViewPr>
  </p:sorterViewPr>
  <p:notesViewPr>
    <p:cSldViewPr>
      <p:cViewPr varScale="1">
        <p:scale>
          <a:sx n="55" d="100"/>
          <a:sy n="55" d="100"/>
        </p:scale>
        <p:origin x="-282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117" Type="http://schemas.openxmlformats.org/officeDocument/2006/relationships/slide" Target="slides/slide112.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slide" Target="slides/slide79.xml"/><Relationship Id="rId89" Type="http://schemas.openxmlformats.org/officeDocument/2006/relationships/slide" Target="slides/slide84.xml"/><Relationship Id="rId112" Type="http://schemas.openxmlformats.org/officeDocument/2006/relationships/slide" Target="slides/slide107.xml"/><Relationship Id="rId133" Type="http://schemas.openxmlformats.org/officeDocument/2006/relationships/notesMaster" Target="notesMasters/notesMaster1.xml"/><Relationship Id="rId138" Type="http://schemas.openxmlformats.org/officeDocument/2006/relationships/tableStyles" Target="tableStyles.xml"/><Relationship Id="rId16" Type="http://schemas.openxmlformats.org/officeDocument/2006/relationships/slide" Target="slides/slide11.xml"/><Relationship Id="rId107" Type="http://schemas.openxmlformats.org/officeDocument/2006/relationships/slide" Target="slides/slide102.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slide" Target="slides/slide69.xml"/><Relationship Id="rId79" Type="http://schemas.openxmlformats.org/officeDocument/2006/relationships/slide" Target="slides/slide74.xml"/><Relationship Id="rId102" Type="http://schemas.openxmlformats.org/officeDocument/2006/relationships/slide" Target="slides/slide97.xml"/><Relationship Id="rId123" Type="http://schemas.openxmlformats.org/officeDocument/2006/relationships/slide" Target="slides/slide118.xml"/><Relationship Id="rId128" Type="http://schemas.openxmlformats.org/officeDocument/2006/relationships/slide" Target="slides/slide123.xml"/><Relationship Id="rId5" Type="http://schemas.openxmlformats.org/officeDocument/2006/relationships/slideMaster" Target="slideMasters/slideMaster5.xml"/><Relationship Id="rId90" Type="http://schemas.openxmlformats.org/officeDocument/2006/relationships/slide" Target="slides/slide85.xml"/><Relationship Id="rId95" Type="http://schemas.openxmlformats.org/officeDocument/2006/relationships/slide" Target="slides/slide90.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100" Type="http://schemas.openxmlformats.org/officeDocument/2006/relationships/slide" Target="slides/slide95.xml"/><Relationship Id="rId105" Type="http://schemas.openxmlformats.org/officeDocument/2006/relationships/slide" Target="slides/slide100.xml"/><Relationship Id="rId113" Type="http://schemas.openxmlformats.org/officeDocument/2006/relationships/slide" Target="slides/slide108.xml"/><Relationship Id="rId118" Type="http://schemas.openxmlformats.org/officeDocument/2006/relationships/slide" Target="slides/slide113.xml"/><Relationship Id="rId126" Type="http://schemas.openxmlformats.org/officeDocument/2006/relationships/slide" Target="slides/slide121.xml"/><Relationship Id="rId134" Type="http://schemas.openxmlformats.org/officeDocument/2006/relationships/handoutMaster" Target="handoutMasters/handoutMaster1.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slide" Target="slides/slide80.xml"/><Relationship Id="rId93" Type="http://schemas.openxmlformats.org/officeDocument/2006/relationships/slide" Target="slides/slide88.xml"/><Relationship Id="rId98" Type="http://schemas.openxmlformats.org/officeDocument/2006/relationships/slide" Target="slides/slide93.xml"/><Relationship Id="rId121" Type="http://schemas.openxmlformats.org/officeDocument/2006/relationships/slide" Target="slides/slide11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103" Type="http://schemas.openxmlformats.org/officeDocument/2006/relationships/slide" Target="slides/slide98.xml"/><Relationship Id="rId108" Type="http://schemas.openxmlformats.org/officeDocument/2006/relationships/slide" Target="slides/slide103.xml"/><Relationship Id="rId116" Type="http://schemas.openxmlformats.org/officeDocument/2006/relationships/slide" Target="slides/slide111.xml"/><Relationship Id="rId124" Type="http://schemas.openxmlformats.org/officeDocument/2006/relationships/slide" Target="slides/slide119.xml"/><Relationship Id="rId129" Type="http://schemas.openxmlformats.org/officeDocument/2006/relationships/slide" Target="slides/slide124.xml"/><Relationship Id="rId137" Type="http://schemas.openxmlformats.org/officeDocument/2006/relationships/theme" Target="theme/theme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slide" Target="slides/slide78.xml"/><Relationship Id="rId88" Type="http://schemas.openxmlformats.org/officeDocument/2006/relationships/slide" Target="slides/slide83.xml"/><Relationship Id="rId91" Type="http://schemas.openxmlformats.org/officeDocument/2006/relationships/slide" Target="slides/slide86.xml"/><Relationship Id="rId96" Type="http://schemas.openxmlformats.org/officeDocument/2006/relationships/slide" Target="slides/slide91.xml"/><Relationship Id="rId111" Type="http://schemas.openxmlformats.org/officeDocument/2006/relationships/slide" Target="slides/slide106.xml"/><Relationship Id="rId132" Type="http://schemas.openxmlformats.org/officeDocument/2006/relationships/slide" Target="slides/slide127.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6" Type="http://schemas.openxmlformats.org/officeDocument/2006/relationships/slide" Target="slides/slide101.xml"/><Relationship Id="rId114" Type="http://schemas.openxmlformats.org/officeDocument/2006/relationships/slide" Target="slides/slide109.xml"/><Relationship Id="rId119" Type="http://schemas.openxmlformats.org/officeDocument/2006/relationships/slide" Target="slides/slide114.xml"/><Relationship Id="rId127" Type="http://schemas.openxmlformats.org/officeDocument/2006/relationships/slide" Target="slides/slide12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94" Type="http://schemas.openxmlformats.org/officeDocument/2006/relationships/slide" Target="slides/slide89.xml"/><Relationship Id="rId99" Type="http://schemas.openxmlformats.org/officeDocument/2006/relationships/slide" Target="slides/slide94.xml"/><Relationship Id="rId101" Type="http://schemas.openxmlformats.org/officeDocument/2006/relationships/slide" Target="slides/slide96.xml"/><Relationship Id="rId122" Type="http://schemas.openxmlformats.org/officeDocument/2006/relationships/slide" Target="slides/slide117.xml"/><Relationship Id="rId130" Type="http://schemas.openxmlformats.org/officeDocument/2006/relationships/slide" Target="slides/slide125.xml"/><Relationship Id="rId135"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109" Type="http://schemas.openxmlformats.org/officeDocument/2006/relationships/slide" Target="slides/slide10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97" Type="http://schemas.openxmlformats.org/officeDocument/2006/relationships/slide" Target="slides/slide92.xml"/><Relationship Id="rId104" Type="http://schemas.openxmlformats.org/officeDocument/2006/relationships/slide" Target="slides/slide99.xml"/><Relationship Id="rId120" Type="http://schemas.openxmlformats.org/officeDocument/2006/relationships/slide" Target="slides/slide115.xml"/><Relationship Id="rId125" Type="http://schemas.openxmlformats.org/officeDocument/2006/relationships/slide" Target="slides/slide120.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slide" Target="slides/slide87.xml"/><Relationship Id="rId2" Type="http://schemas.openxmlformats.org/officeDocument/2006/relationships/slideMaster" Target="slideMasters/slideMaster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 Id="rId87" Type="http://schemas.openxmlformats.org/officeDocument/2006/relationships/slide" Target="slides/slide82.xml"/><Relationship Id="rId110" Type="http://schemas.openxmlformats.org/officeDocument/2006/relationships/slide" Target="slides/slide105.xml"/><Relationship Id="rId115" Type="http://schemas.openxmlformats.org/officeDocument/2006/relationships/slide" Target="slides/slide110.xml"/><Relationship Id="rId131" Type="http://schemas.openxmlformats.org/officeDocument/2006/relationships/slide" Target="slides/slide126.xml"/><Relationship Id="rId136" Type="http://schemas.openxmlformats.org/officeDocument/2006/relationships/viewProps" Target="viewProps.xml"/><Relationship Id="rId61" Type="http://schemas.openxmlformats.org/officeDocument/2006/relationships/slide" Target="slides/slide56.xml"/><Relationship Id="rId82" Type="http://schemas.openxmlformats.org/officeDocument/2006/relationships/slide" Target="slides/slide77.xml"/><Relationship Id="rId19" Type="http://schemas.openxmlformats.org/officeDocument/2006/relationships/slide" Target="slides/slide1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85DC63-2BAC-49F4-9AA3-D012E26B9B52}"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en-IN"/>
        </a:p>
      </dgm:t>
    </dgm:pt>
    <dgm:pt modelId="{3928F7A3-81D3-4574-90AE-CE0EA12839CD}">
      <dgm:prSet phldrT="[Text]" custT="1"/>
      <dgm:spPr/>
      <dgm:t>
        <a:bodyPr/>
        <a:lstStyle/>
        <a:p>
          <a:r>
            <a:rPr lang="en-IN" sz="2400" dirty="0" smtClean="0">
              <a:latin typeface="Palatino Linotype" pitchFamily="18" charset="0"/>
            </a:rPr>
            <a:t>Compliance of GST Law</a:t>
          </a:r>
          <a:endParaRPr lang="en-IN" sz="2400" dirty="0">
            <a:latin typeface="Palatino Linotype" pitchFamily="18" charset="0"/>
          </a:endParaRPr>
        </a:p>
      </dgm:t>
    </dgm:pt>
    <dgm:pt modelId="{E3982667-471F-4D36-AAF7-B6715B869B0B}" type="parTrans" cxnId="{2AE7E496-A73E-4C6D-8575-C788A2949C17}">
      <dgm:prSet/>
      <dgm:spPr/>
      <dgm:t>
        <a:bodyPr/>
        <a:lstStyle/>
        <a:p>
          <a:endParaRPr lang="en-IN" sz="2400">
            <a:latin typeface="Palatino Linotype" pitchFamily="18" charset="0"/>
          </a:endParaRPr>
        </a:p>
      </dgm:t>
    </dgm:pt>
    <dgm:pt modelId="{BAF43C85-7FD4-42C0-9BBF-6D95CCB7BB5E}" type="sibTrans" cxnId="{2AE7E496-A73E-4C6D-8575-C788A2949C17}">
      <dgm:prSet/>
      <dgm:spPr/>
      <dgm:t>
        <a:bodyPr/>
        <a:lstStyle/>
        <a:p>
          <a:endParaRPr lang="en-IN" sz="2400">
            <a:latin typeface="Palatino Linotype" pitchFamily="18" charset="0"/>
          </a:endParaRPr>
        </a:p>
      </dgm:t>
    </dgm:pt>
    <dgm:pt modelId="{C4527003-2C61-46CD-9811-E0E0B36A01A6}">
      <dgm:prSet phldrT="[Text]" custT="1"/>
      <dgm:spPr/>
      <dgm:t>
        <a:bodyPr/>
        <a:lstStyle/>
        <a:p>
          <a:r>
            <a:rPr lang="en-IN" sz="2400" dirty="0" smtClean="0">
              <a:latin typeface="Palatino Linotype" pitchFamily="18" charset="0"/>
            </a:rPr>
            <a:t>Tracking To Check Tax Evasion</a:t>
          </a:r>
          <a:endParaRPr lang="en-IN" sz="2400" dirty="0">
            <a:latin typeface="Palatino Linotype" pitchFamily="18" charset="0"/>
          </a:endParaRPr>
        </a:p>
      </dgm:t>
    </dgm:pt>
    <dgm:pt modelId="{DAFB8EC5-4EEB-43B7-97C7-ACAE0B15ED70}" type="parTrans" cxnId="{00B3A1AE-0B55-44FC-B582-7D56B4EE1A37}">
      <dgm:prSet/>
      <dgm:spPr/>
      <dgm:t>
        <a:bodyPr/>
        <a:lstStyle/>
        <a:p>
          <a:endParaRPr lang="en-IN" sz="2400">
            <a:latin typeface="Palatino Linotype" pitchFamily="18" charset="0"/>
          </a:endParaRPr>
        </a:p>
      </dgm:t>
    </dgm:pt>
    <dgm:pt modelId="{3BECC513-51DB-46A8-A747-7D2592DA807F}" type="sibTrans" cxnId="{00B3A1AE-0B55-44FC-B582-7D56B4EE1A37}">
      <dgm:prSet/>
      <dgm:spPr/>
      <dgm:t>
        <a:bodyPr/>
        <a:lstStyle/>
        <a:p>
          <a:endParaRPr lang="en-IN" sz="2400">
            <a:latin typeface="Palatino Linotype" pitchFamily="18" charset="0"/>
          </a:endParaRPr>
        </a:p>
      </dgm:t>
    </dgm:pt>
    <dgm:pt modelId="{EBF33783-EA9B-4DF7-8C8C-BAC6E543F29D}">
      <dgm:prSet phldrT="[Text]" custT="1"/>
      <dgm:spPr/>
      <dgm:t>
        <a:bodyPr/>
        <a:lstStyle/>
        <a:p>
          <a:r>
            <a:rPr lang="en-IN" sz="2400" dirty="0" smtClean="0">
              <a:latin typeface="Palatino Linotype" pitchFamily="18" charset="0"/>
            </a:rPr>
            <a:t>Uniform Provisions across Nation</a:t>
          </a:r>
          <a:endParaRPr lang="en-IN" sz="2400" dirty="0">
            <a:latin typeface="Palatino Linotype" pitchFamily="18" charset="0"/>
          </a:endParaRPr>
        </a:p>
      </dgm:t>
    </dgm:pt>
    <dgm:pt modelId="{6F457C17-DE31-4E7A-BC38-7F9A40912CF5}" type="parTrans" cxnId="{28D5816B-AF23-47D3-870A-D5428F299511}">
      <dgm:prSet/>
      <dgm:spPr/>
      <dgm:t>
        <a:bodyPr/>
        <a:lstStyle/>
        <a:p>
          <a:endParaRPr lang="en-IN" sz="2400">
            <a:latin typeface="Palatino Linotype" pitchFamily="18" charset="0"/>
          </a:endParaRPr>
        </a:p>
      </dgm:t>
    </dgm:pt>
    <dgm:pt modelId="{F2BA8774-879A-4A8C-AEDF-0EAF2983B124}" type="sibTrans" cxnId="{28D5816B-AF23-47D3-870A-D5428F299511}">
      <dgm:prSet/>
      <dgm:spPr/>
      <dgm:t>
        <a:bodyPr/>
        <a:lstStyle/>
        <a:p>
          <a:endParaRPr lang="en-IN" sz="2400">
            <a:latin typeface="Palatino Linotype" pitchFamily="18" charset="0"/>
          </a:endParaRPr>
        </a:p>
      </dgm:t>
    </dgm:pt>
    <dgm:pt modelId="{079716CA-D307-48F0-A383-37DCA0BF76B9}">
      <dgm:prSet phldrT="[Text]" custT="1"/>
      <dgm:spPr/>
      <dgm:t>
        <a:bodyPr/>
        <a:lstStyle/>
        <a:p>
          <a:r>
            <a:rPr lang="en-IN" sz="2400" dirty="0" smtClean="0">
              <a:latin typeface="Palatino Linotype" pitchFamily="18" charset="0"/>
            </a:rPr>
            <a:t>Reduction in Transport Time</a:t>
          </a:r>
          <a:endParaRPr lang="en-IN" sz="2400" dirty="0">
            <a:latin typeface="Palatino Linotype" pitchFamily="18" charset="0"/>
          </a:endParaRPr>
        </a:p>
      </dgm:t>
    </dgm:pt>
    <dgm:pt modelId="{175CFE43-8B39-4331-B21C-0B11F207A84E}" type="parTrans" cxnId="{4E292866-CBD2-433F-97FE-312B21311AC7}">
      <dgm:prSet/>
      <dgm:spPr/>
      <dgm:t>
        <a:bodyPr/>
        <a:lstStyle/>
        <a:p>
          <a:endParaRPr lang="en-IN" sz="2400">
            <a:latin typeface="Palatino Linotype" pitchFamily="18" charset="0"/>
          </a:endParaRPr>
        </a:p>
      </dgm:t>
    </dgm:pt>
    <dgm:pt modelId="{8C1C50D4-F8B8-4B9A-99F3-3346EAA6F5A0}" type="sibTrans" cxnId="{4E292866-CBD2-433F-97FE-312B21311AC7}">
      <dgm:prSet/>
      <dgm:spPr/>
      <dgm:t>
        <a:bodyPr/>
        <a:lstStyle/>
        <a:p>
          <a:endParaRPr lang="en-IN" sz="2400">
            <a:latin typeface="Palatino Linotype" pitchFamily="18" charset="0"/>
          </a:endParaRPr>
        </a:p>
      </dgm:t>
    </dgm:pt>
    <dgm:pt modelId="{750D2F1A-8852-4184-8B19-7A7A8522B08C}" type="pres">
      <dgm:prSet presAssocID="{4785DC63-2BAC-49F4-9AA3-D012E26B9B52}" presName="matrix" presStyleCnt="0">
        <dgm:presLayoutVars>
          <dgm:chMax val="1"/>
          <dgm:dir/>
          <dgm:resizeHandles val="exact"/>
        </dgm:presLayoutVars>
      </dgm:prSet>
      <dgm:spPr/>
      <dgm:t>
        <a:bodyPr/>
        <a:lstStyle/>
        <a:p>
          <a:endParaRPr lang="en-IN"/>
        </a:p>
      </dgm:t>
    </dgm:pt>
    <dgm:pt modelId="{49C0E883-6F06-4B3B-B801-D9888CFE87F9}" type="pres">
      <dgm:prSet presAssocID="{4785DC63-2BAC-49F4-9AA3-D012E26B9B52}" presName="axisShape" presStyleLbl="bgShp" presStyleIdx="0" presStyleCnt="1"/>
      <dgm:spPr/>
    </dgm:pt>
    <dgm:pt modelId="{885CA07E-BFD6-471E-BCB8-87DCF27B9B13}" type="pres">
      <dgm:prSet presAssocID="{4785DC63-2BAC-49F4-9AA3-D012E26B9B52}" presName="rect1" presStyleLbl="node1" presStyleIdx="0" presStyleCnt="4">
        <dgm:presLayoutVars>
          <dgm:chMax val="0"/>
          <dgm:chPref val="0"/>
          <dgm:bulletEnabled val="1"/>
        </dgm:presLayoutVars>
      </dgm:prSet>
      <dgm:spPr/>
      <dgm:t>
        <a:bodyPr/>
        <a:lstStyle/>
        <a:p>
          <a:endParaRPr lang="en-IN"/>
        </a:p>
      </dgm:t>
    </dgm:pt>
    <dgm:pt modelId="{60EBACEF-D0B2-4A0D-AD9F-D5679195FC99}" type="pres">
      <dgm:prSet presAssocID="{4785DC63-2BAC-49F4-9AA3-D012E26B9B52}" presName="rect2" presStyleLbl="node1" presStyleIdx="1" presStyleCnt="4">
        <dgm:presLayoutVars>
          <dgm:chMax val="0"/>
          <dgm:chPref val="0"/>
          <dgm:bulletEnabled val="1"/>
        </dgm:presLayoutVars>
      </dgm:prSet>
      <dgm:spPr/>
      <dgm:t>
        <a:bodyPr/>
        <a:lstStyle/>
        <a:p>
          <a:endParaRPr lang="en-IN"/>
        </a:p>
      </dgm:t>
    </dgm:pt>
    <dgm:pt modelId="{03BE8C95-4D30-44A2-839F-1B189F985CF2}" type="pres">
      <dgm:prSet presAssocID="{4785DC63-2BAC-49F4-9AA3-D012E26B9B52}" presName="rect3" presStyleLbl="node1" presStyleIdx="2" presStyleCnt="4">
        <dgm:presLayoutVars>
          <dgm:chMax val="0"/>
          <dgm:chPref val="0"/>
          <dgm:bulletEnabled val="1"/>
        </dgm:presLayoutVars>
      </dgm:prSet>
      <dgm:spPr/>
      <dgm:t>
        <a:bodyPr/>
        <a:lstStyle/>
        <a:p>
          <a:endParaRPr lang="en-IN"/>
        </a:p>
      </dgm:t>
    </dgm:pt>
    <dgm:pt modelId="{2AC3F449-8861-42FA-A3DD-9DDAA6E2F17B}" type="pres">
      <dgm:prSet presAssocID="{4785DC63-2BAC-49F4-9AA3-D012E26B9B52}" presName="rect4" presStyleLbl="node1" presStyleIdx="3" presStyleCnt="4">
        <dgm:presLayoutVars>
          <dgm:chMax val="0"/>
          <dgm:chPref val="0"/>
          <dgm:bulletEnabled val="1"/>
        </dgm:presLayoutVars>
      </dgm:prSet>
      <dgm:spPr/>
      <dgm:t>
        <a:bodyPr/>
        <a:lstStyle/>
        <a:p>
          <a:endParaRPr lang="en-IN"/>
        </a:p>
      </dgm:t>
    </dgm:pt>
  </dgm:ptLst>
  <dgm:cxnLst>
    <dgm:cxn modelId="{BFCC05C2-E7B5-4B40-9363-7858F69A597B}" type="presOf" srcId="{079716CA-D307-48F0-A383-37DCA0BF76B9}" destId="{2AC3F449-8861-42FA-A3DD-9DDAA6E2F17B}" srcOrd="0" destOrd="0" presId="urn:microsoft.com/office/officeart/2005/8/layout/matrix2"/>
    <dgm:cxn modelId="{0AC16CFA-AB59-4DBA-B4EE-5D3A0DC4FD6A}" type="presOf" srcId="{4785DC63-2BAC-49F4-9AA3-D012E26B9B52}" destId="{750D2F1A-8852-4184-8B19-7A7A8522B08C}" srcOrd="0" destOrd="0" presId="urn:microsoft.com/office/officeart/2005/8/layout/matrix2"/>
    <dgm:cxn modelId="{4E292866-CBD2-433F-97FE-312B21311AC7}" srcId="{4785DC63-2BAC-49F4-9AA3-D012E26B9B52}" destId="{079716CA-D307-48F0-A383-37DCA0BF76B9}" srcOrd="3" destOrd="0" parTransId="{175CFE43-8B39-4331-B21C-0B11F207A84E}" sibTransId="{8C1C50D4-F8B8-4B9A-99F3-3346EAA6F5A0}"/>
    <dgm:cxn modelId="{F7880102-B52C-411E-9A2C-3BA78F38D3DA}" type="presOf" srcId="{C4527003-2C61-46CD-9811-E0E0B36A01A6}" destId="{60EBACEF-D0B2-4A0D-AD9F-D5679195FC99}" srcOrd="0" destOrd="0" presId="urn:microsoft.com/office/officeart/2005/8/layout/matrix2"/>
    <dgm:cxn modelId="{88D75456-FC6A-4BB8-9F43-7BAD55B18853}" type="presOf" srcId="{EBF33783-EA9B-4DF7-8C8C-BAC6E543F29D}" destId="{03BE8C95-4D30-44A2-839F-1B189F985CF2}" srcOrd="0" destOrd="0" presId="urn:microsoft.com/office/officeart/2005/8/layout/matrix2"/>
    <dgm:cxn modelId="{00B3A1AE-0B55-44FC-B582-7D56B4EE1A37}" srcId="{4785DC63-2BAC-49F4-9AA3-D012E26B9B52}" destId="{C4527003-2C61-46CD-9811-E0E0B36A01A6}" srcOrd="1" destOrd="0" parTransId="{DAFB8EC5-4EEB-43B7-97C7-ACAE0B15ED70}" sibTransId="{3BECC513-51DB-46A8-A747-7D2592DA807F}"/>
    <dgm:cxn modelId="{593C07CD-0B35-4646-B141-4969DC07C4B1}" type="presOf" srcId="{3928F7A3-81D3-4574-90AE-CE0EA12839CD}" destId="{885CA07E-BFD6-471E-BCB8-87DCF27B9B13}" srcOrd="0" destOrd="0" presId="urn:microsoft.com/office/officeart/2005/8/layout/matrix2"/>
    <dgm:cxn modelId="{28D5816B-AF23-47D3-870A-D5428F299511}" srcId="{4785DC63-2BAC-49F4-9AA3-D012E26B9B52}" destId="{EBF33783-EA9B-4DF7-8C8C-BAC6E543F29D}" srcOrd="2" destOrd="0" parTransId="{6F457C17-DE31-4E7A-BC38-7F9A40912CF5}" sibTransId="{F2BA8774-879A-4A8C-AEDF-0EAF2983B124}"/>
    <dgm:cxn modelId="{2AE7E496-A73E-4C6D-8575-C788A2949C17}" srcId="{4785DC63-2BAC-49F4-9AA3-D012E26B9B52}" destId="{3928F7A3-81D3-4574-90AE-CE0EA12839CD}" srcOrd="0" destOrd="0" parTransId="{E3982667-471F-4D36-AAF7-B6715B869B0B}" sibTransId="{BAF43C85-7FD4-42C0-9BBF-6D95CCB7BB5E}"/>
    <dgm:cxn modelId="{FD9AA95B-1AF1-4EA0-ACDC-91B03C3E7B33}" type="presParOf" srcId="{750D2F1A-8852-4184-8B19-7A7A8522B08C}" destId="{49C0E883-6F06-4B3B-B801-D9888CFE87F9}" srcOrd="0" destOrd="0" presId="urn:microsoft.com/office/officeart/2005/8/layout/matrix2"/>
    <dgm:cxn modelId="{FDC2EC01-9903-4D65-B523-A994D897E500}" type="presParOf" srcId="{750D2F1A-8852-4184-8B19-7A7A8522B08C}" destId="{885CA07E-BFD6-471E-BCB8-87DCF27B9B13}" srcOrd="1" destOrd="0" presId="urn:microsoft.com/office/officeart/2005/8/layout/matrix2"/>
    <dgm:cxn modelId="{73577069-95B0-4C37-A662-D3DC16926C8D}" type="presParOf" srcId="{750D2F1A-8852-4184-8B19-7A7A8522B08C}" destId="{60EBACEF-D0B2-4A0D-AD9F-D5679195FC99}" srcOrd="2" destOrd="0" presId="urn:microsoft.com/office/officeart/2005/8/layout/matrix2"/>
    <dgm:cxn modelId="{EC6992FA-811F-40C9-B5FE-F104EC2D3A1B}" type="presParOf" srcId="{750D2F1A-8852-4184-8B19-7A7A8522B08C}" destId="{03BE8C95-4D30-44A2-839F-1B189F985CF2}" srcOrd="3" destOrd="0" presId="urn:microsoft.com/office/officeart/2005/8/layout/matrix2"/>
    <dgm:cxn modelId="{BF643666-2905-4C19-8355-55CB11105826}" type="presParOf" srcId="{750D2F1A-8852-4184-8B19-7A7A8522B08C}" destId="{2AC3F449-8861-42FA-A3DD-9DDAA6E2F17B}" srcOrd="4" destOrd="0" presId="urn:microsoft.com/office/officeart/2005/8/layout/matrix2"/>
  </dgm:cxnLst>
  <dgm:bg/>
  <dgm:whole/>
</dgm:dataModel>
</file>

<file path=ppt/diagrams/data10.xml><?xml version="1.0" encoding="utf-8"?>
<dgm:dataModel xmlns:dgm="http://schemas.openxmlformats.org/drawingml/2006/diagram" xmlns:a="http://schemas.openxmlformats.org/drawingml/2006/main">
  <dgm:ptLst>
    <dgm:pt modelId="{1D19CCBF-90C9-4D7F-BD87-E900E5528307}"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US"/>
        </a:p>
      </dgm:t>
    </dgm:pt>
    <dgm:pt modelId="{C4B09790-622F-4DD0-95C9-C6CE046983B9}">
      <dgm:prSet phldrT="[Text]" custT="1"/>
      <dgm:spPr/>
      <dgm:t>
        <a:bodyPr/>
        <a:lstStyle/>
        <a:p>
          <a:r>
            <a:rPr lang="en-US" sz="2800" dirty="0" smtClean="0">
              <a:latin typeface="Palatino Linotype" pitchFamily="18" charset="0"/>
            </a:rPr>
            <a:t>Registered Person shall maintain</a:t>
          </a:r>
          <a:endParaRPr lang="en-US" sz="2800" dirty="0">
            <a:latin typeface="Palatino Linotype" pitchFamily="18" charset="0"/>
          </a:endParaRPr>
        </a:p>
      </dgm:t>
    </dgm:pt>
    <dgm:pt modelId="{3C2DA433-AB96-4863-8FC0-44C1AF1BCC7E}" type="parTrans" cxnId="{2210BE7F-3675-4DC1-8884-7E40A5F250E4}">
      <dgm:prSet/>
      <dgm:spPr/>
      <dgm:t>
        <a:bodyPr/>
        <a:lstStyle/>
        <a:p>
          <a:endParaRPr lang="en-US">
            <a:latin typeface="Palatino Linotype" pitchFamily="18" charset="0"/>
          </a:endParaRPr>
        </a:p>
      </dgm:t>
    </dgm:pt>
    <dgm:pt modelId="{153690F8-52BC-446C-976C-2A3AF661ABDB}" type="sibTrans" cxnId="{2210BE7F-3675-4DC1-8884-7E40A5F250E4}">
      <dgm:prSet/>
      <dgm:spPr/>
      <dgm:t>
        <a:bodyPr/>
        <a:lstStyle/>
        <a:p>
          <a:endParaRPr lang="en-US">
            <a:latin typeface="Palatino Linotype" pitchFamily="18" charset="0"/>
          </a:endParaRPr>
        </a:p>
      </dgm:t>
    </dgm:pt>
    <dgm:pt modelId="{177059B5-33EE-497A-A3B0-4B355E09B849}">
      <dgm:prSet phldrT="[Text]" custT="1"/>
      <dgm:spPr/>
      <dgm:t>
        <a:bodyPr/>
        <a:lstStyle/>
        <a:p>
          <a:r>
            <a:rPr lang="en-US" sz="2800" dirty="0" smtClean="0">
              <a:latin typeface="Palatino Linotype" pitchFamily="18" charset="0"/>
            </a:rPr>
            <a:t>Name &amp; Address </a:t>
          </a:r>
          <a:r>
            <a:rPr lang="en-US" sz="2800" baseline="0" dirty="0" smtClean="0">
              <a:latin typeface="Palatino Linotype" pitchFamily="18" charset="0"/>
            </a:rPr>
            <a:t>of supplier making taxable supplies</a:t>
          </a:r>
          <a:endParaRPr lang="en-US" sz="2800" dirty="0">
            <a:latin typeface="Palatino Linotype" pitchFamily="18" charset="0"/>
          </a:endParaRPr>
        </a:p>
      </dgm:t>
    </dgm:pt>
    <dgm:pt modelId="{09623B49-37BE-49BD-8464-BD240ACCEC95}" type="parTrans" cxnId="{4C7C4FFA-A0AC-476B-9821-763C1B26CDEB}">
      <dgm:prSet/>
      <dgm:spPr/>
      <dgm:t>
        <a:bodyPr/>
        <a:lstStyle/>
        <a:p>
          <a:endParaRPr lang="en-US">
            <a:latin typeface="Palatino Linotype" pitchFamily="18" charset="0"/>
          </a:endParaRPr>
        </a:p>
      </dgm:t>
    </dgm:pt>
    <dgm:pt modelId="{17D24AFA-C391-4277-A777-843F8E706975}" type="sibTrans" cxnId="{4C7C4FFA-A0AC-476B-9821-763C1B26CDEB}">
      <dgm:prSet/>
      <dgm:spPr/>
      <dgm:t>
        <a:bodyPr/>
        <a:lstStyle/>
        <a:p>
          <a:endParaRPr lang="en-US">
            <a:latin typeface="Palatino Linotype" pitchFamily="18" charset="0"/>
          </a:endParaRPr>
        </a:p>
      </dgm:t>
    </dgm:pt>
    <dgm:pt modelId="{20DE2539-3694-4D37-928E-C7277E47FF8F}">
      <dgm:prSet phldrT="[Text]" custT="1"/>
      <dgm:spPr/>
      <dgm:t>
        <a:bodyPr/>
        <a:lstStyle/>
        <a:p>
          <a:r>
            <a:rPr lang="en-US" sz="2800" dirty="0" smtClean="0">
              <a:latin typeface="Palatino Linotype" pitchFamily="18" charset="0"/>
            </a:rPr>
            <a:t>Name  &amp; Address </a:t>
          </a:r>
          <a:r>
            <a:rPr lang="en-US" sz="2800" baseline="0" dirty="0" smtClean="0">
              <a:latin typeface="Palatino Linotype" pitchFamily="18" charset="0"/>
            </a:rPr>
            <a:t>to whom supply is made</a:t>
          </a:r>
          <a:endParaRPr lang="en-US" sz="2800" dirty="0">
            <a:latin typeface="Palatino Linotype" pitchFamily="18" charset="0"/>
          </a:endParaRPr>
        </a:p>
      </dgm:t>
    </dgm:pt>
    <dgm:pt modelId="{0CBBE941-4EE7-4B08-B995-5A1C98420F78}" type="parTrans" cxnId="{B29A929B-0D2E-42E9-A5D7-04A686788A7C}">
      <dgm:prSet/>
      <dgm:spPr/>
      <dgm:t>
        <a:bodyPr/>
        <a:lstStyle/>
        <a:p>
          <a:endParaRPr lang="en-US">
            <a:latin typeface="Palatino Linotype" pitchFamily="18" charset="0"/>
          </a:endParaRPr>
        </a:p>
      </dgm:t>
    </dgm:pt>
    <dgm:pt modelId="{AC8F6777-237B-420C-B68A-2EB2923BF04F}" type="sibTrans" cxnId="{B29A929B-0D2E-42E9-A5D7-04A686788A7C}">
      <dgm:prSet/>
      <dgm:spPr/>
      <dgm:t>
        <a:bodyPr/>
        <a:lstStyle/>
        <a:p>
          <a:endParaRPr lang="en-US">
            <a:latin typeface="Palatino Linotype" pitchFamily="18" charset="0"/>
          </a:endParaRPr>
        </a:p>
      </dgm:t>
    </dgm:pt>
    <dgm:pt modelId="{7E92EBF9-C882-4848-B834-67C156E5F65B}">
      <dgm:prSet phldrT="[Text]" custT="1"/>
      <dgm:spPr/>
      <dgm:t>
        <a:bodyPr/>
        <a:lstStyle/>
        <a:p>
          <a:r>
            <a:rPr lang="en-US" sz="2800" dirty="0" smtClean="0">
              <a:latin typeface="Palatino Linotype" pitchFamily="18" charset="0"/>
            </a:rPr>
            <a:t>Address where goods are stored; </a:t>
          </a:r>
          <a:endParaRPr lang="en-US" sz="2800" dirty="0">
            <a:latin typeface="Palatino Linotype" pitchFamily="18" charset="0"/>
          </a:endParaRPr>
        </a:p>
      </dgm:t>
    </dgm:pt>
    <dgm:pt modelId="{3A51398A-7215-4A0B-9FB7-533801C0A8B2}" type="parTrans" cxnId="{EBCC36AE-7C52-4957-A82B-24A68DCF7E06}">
      <dgm:prSet/>
      <dgm:spPr/>
      <dgm:t>
        <a:bodyPr/>
        <a:lstStyle/>
        <a:p>
          <a:endParaRPr lang="en-US">
            <a:latin typeface="Palatino Linotype" pitchFamily="18" charset="0"/>
          </a:endParaRPr>
        </a:p>
      </dgm:t>
    </dgm:pt>
    <dgm:pt modelId="{CFD043B3-9F08-4CB3-A3A0-0A85D30BF00B}" type="sibTrans" cxnId="{EBCC36AE-7C52-4957-A82B-24A68DCF7E06}">
      <dgm:prSet/>
      <dgm:spPr/>
      <dgm:t>
        <a:bodyPr/>
        <a:lstStyle/>
        <a:p>
          <a:endParaRPr lang="en-US">
            <a:latin typeface="Palatino Linotype" pitchFamily="18" charset="0"/>
          </a:endParaRPr>
        </a:p>
      </dgm:t>
    </dgm:pt>
    <dgm:pt modelId="{B04B5422-5B84-40A4-881E-6AE33DD217AC}">
      <dgm:prSet phldrT="[Text]" custT="1"/>
      <dgm:spPr/>
      <dgm:t>
        <a:bodyPr/>
        <a:lstStyle/>
        <a:p>
          <a:r>
            <a:rPr lang="en-US" sz="2800" dirty="0" smtClean="0">
              <a:latin typeface="Palatino Linotype" pitchFamily="18" charset="0"/>
            </a:rPr>
            <a:t>If taxable goods are stored at other than declared places – deemed to be supply &amp; Proper Officer shall determine tax liability.</a:t>
          </a:r>
          <a:endParaRPr lang="en-US" sz="2800" dirty="0">
            <a:latin typeface="Palatino Linotype" pitchFamily="18" charset="0"/>
          </a:endParaRPr>
        </a:p>
      </dgm:t>
    </dgm:pt>
    <dgm:pt modelId="{9A5C58CB-8CED-4EB3-AF39-25FAED8D346D}" type="parTrans" cxnId="{45D0813A-56A5-47DE-BDCF-48FE13648653}">
      <dgm:prSet/>
      <dgm:spPr/>
      <dgm:t>
        <a:bodyPr/>
        <a:lstStyle/>
        <a:p>
          <a:endParaRPr lang="en-US">
            <a:latin typeface="Palatino Linotype" pitchFamily="18" charset="0"/>
          </a:endParaRPr>
        </a:p>
      </dgm:t>
    </dgm:pt>
    <dgm:pt modelId="{BA0F2B64-6E26-42F4-BB69-F9926A97D49C}" type="sibTrans" cxnId="{45D0813A-56A5-47DE-BDCF-48FE13648653}">
      <dgm:prSet/>
      <dgm:spPr/>
      <dgm:t>
        <a:bodyPr/>
        <a:lstStyle/>
        <a:p>
          <a:endParaRPr lang="en-US">
            <a:latin typeface="Palatino Linotype" pitchFamily="18" charset="0"/>
          </a:endParaRPr>
        </a:p>
      </dgm:t>
    </dgm:pt>
    <dgm:pt modelId="{7D0B23B2-448E-405F-81B6-C5F93BAF0610}" type="pres">
      <dgm:prSet presAssocID="{1D19CCBF-90C9-4D7F-BD87-E900E5528307}" presName="diagram" presStyleCnt="0">
        <dgm:presLayoutVars>
          <dgm:dir/>
          <dgm:resizeHandles val="exact"/>
        </dgm:presLayoutVars>
      </dgm:prSet>
      <dgm:spPr/>
      <dgm:t>
        <a:bodyPr/>
        <a:lstStyle/>
        <a:p>
          <a:endParaRPr lang="en-IN"/>
        </a:p>
      </dgm:t>
    </dgm:pt>
    <dgm:pt modelId="{C5292D2F-AC53-4E1F-AA7C-77C4DC069F46}" type="pres">
      <dgm:prSet presAssocID="{C4B09790-622F-4DD0-95C9-C6CE046983B9}" presName="node" presStyleLbl="node1" presStyleIdx="0" presStyleCnt="1">
        <dgm:presLayoutVars>
          <dgm:bulletEnabled val="1"/>
        </dgm:presLayoutVars>
      </dgm:prSet>
      <dgm:spPr/>
      <dgm:t>
        <a:bodyPr/>
        <a:lstStyle/>
        <a:p>
          <a:endParaRPr lang="en-IN"/>
        </a:p>
      </dgm:t>
    </dgm:pt>
  </dgm:ptLst>
  <dgm:cxnLst>
    <dgm:cxn modelId="{B29A929B-0D2E-42E9-A5D7-04A686788A7C}" srcId="{C4B09790-622F-4DD0-95C9-C6CE046983B9}" destId="{20DE2539-3694-4D37-928E-C7277E47FF8F}" srcOrd="1" destOrd="0" parTransId="{0CBBE941-4EE7-4B08-B995-5A1C98420F78}" sibTransId="{AC8F6777-237B-420C-B68A-2EB2923BF04F}"/>
    <dgm:cxn modelId="{AFF6B1BE-7EE4-4E81-AE91-1584E72393BB}" type="presOf" srcId="{C4B09790-622F-4DD0-95C9-C6CE046983B9}" destId="{C5292D2F-AC53-4E1F-AA7C-77C4DC069F46}" srcOrd="0" destOrd="0" presId="urn:microsoft.com/office/officeart/2005/8/layout/default"/>
    <dgm:cxn modelId="{5EF9683E-428B-4A80-810D-53EA17C90E7F}" type="presOf" srcId="{1D19CCBF-90C9-4D7F-BD87-E900E5528307}" destId="{7D0B23B2-448E-405F-81B6-C5F93BAF0610}" srcOrd="0" destOrd="0" presId="urn:microsoft.com/office/officeart/2005/8/layout/default"/>
    <dgm:cxn modelId="{EBCC36AE-7C52-4957-A82B-24A68DCF7E06}" srcId="{C4B09790-622F-4DD0-95C9-C6CE046983B9}" destId="{7E92EBF9-C882-4848-B834-67C156E5F65B}" srcOrd="2" destOrd="0" parTransId="{3A51398A-7215-4A0B-9FB7-533801C0A8B2}" sibTransId="{CFD043B3-9F08-4CB3-A3A0-0A85D30BF00B}"/>
    <dgm:cxn modelId="{7A807EF5-60B3-43C5-A5F4-4060D443F752}" type="presOf" srcId="{177059B5-33EE-497A-A3B0-4B355E09B849}" destId="{C5292D2F-AC53-4E1F-AA7C-77C4DC069F46}" srcOrd="0" destOrd="1" presId="urn:microsoft.com/office/officeart/2005/8/layout/default"/>
    <dgm:cxn modelId="{48C68DB8-D319-420E-A07F-608CF30DB791}" type="presOf" srcId="{B04B5422-5B84-40A4-881E-6AE33DD217AC}" destId="{C5292D2F-AC53-4E1F-AA7C-77C4DC069F46}" srcOrd="0" destOrd="4" presId="urn:microsoft.com/office/officeart/2005/8/layout/default"/>
    <dgm:cxn modelId="{8C4A8D84-1375-4F70-A3DE-B382752B7314}" type="presOf" srcId="{7E92EBF9-C882-4848-B834-67C156E5F65B}" destId="{C5292D2F-AC53-4E1F-AA7C-77C4DC069F46}" srcOrd="0" destOrd="3" presId="urn:microsoft.com/office/officeart/2005/8/layout/default"/>
    <dgm:cxn modelId="{2210BE7F-3675-4DC1-8884-7E40A5F250E4}" srcId="{1D19CCBF-90C9-4D7F-BD87-E900E5528307}" destId="{C4B09790-622F-4DD0-95C9-C6CE046983B9}" srcOrd="0" destOrd="0" parTransId="{3C2DA433-AB96-4863-8FC0-44C1AF1BCC7E}" sibTransId="{153690F8-52BC-446C-976C-2A3AF661ABDB}"/>
    <dgm:cxn modelId="{45D0813A-56A5-47DE-BDCF-48FE13648653}" srcId="{C4B09790-622F-4DD0-95C9-C6CE046983B9}" destId="{B04B5422-5B84-40A4-881E-6AE33DD217AC}" srcOrd="3" destOrd="0" parTransId="{9A5C58CB-8CED-4EB3-AF39-25FAED8D346D}" sibTransId="{BA0F2B64-6E26-42F4-BB69-F9926A97D49C}"/>
    <dgm:cxn modelId="{9FF6C840-A50F-4A54-B5D6-246A110AF87B}" type="presOf" srcId="{20DE2539-3694-4D37-928E-C7277E47FF8F}" destId="{C5292D2F-AC53-4E1F-AA7C-77C4DC069F46}" srcOrd="0" destOrd="2" presId="urn:microsoft.com/office/officeart/2005/8/layout/default"/>
    <dgm:cxn modelId="{4C7C4FFA-A0AC-476B-9821-763C1B26CDEB}" srcId="{C4B09790-622F-4DD0-95C9-C6CE046983B9}" destId="{177059B5-33EE-497A-A3B0-4B355E09B849}" srcOrd="0" destOrd="0" parTransId="{09623B49-37BE-49BD-8464-BD240ACCEC95}" sibTransId="{17D24AFA-C391-4277-A777-843F8E706975}"/>
    <dgm:cxn modelId="{13C24249-658E-4383-B96B-A792BB5B271D}" type="presParOf" srcId="{7D0B23B2-448E-405F-81B6-C5F93BAF0610}" destId="{C5292D2F-AC53-4E1F-AA7C-77C4DC069F46}" srcOrd="0" destOrd="0" presId="urn:microsoft.com/office/officeart/2005/8/layout/default"/>
  </dgm:cxnLst>
  <dgm:bg/>
  <dgm:whole/>
</dgm:dataModel>
</file>

<file path=ppt/diagrams/data11.xml><?xml version="1.0" encoding="utf-8"?>
<dgm:dataModel xmlns:dgm="http://schemas.openxmlformats.org/drawingml/2006/diagram" xmlns:a="http://schemas.openxmlformats.org/drawingml/2006/main">
  <dgm:ptLst>
    <dgm:pt modelId="{1D19CCBF-90C9-4D7F-BD87-E900E5528307}"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US"/>
        </a:p>
      </dgm:t>
    </dgm:pt>
    <dgm:pt modelId="{31128713-425F-4E08-B975-0EFB239F60C8}">
      <dgm:prSet phldrT="[Text]" custT="1"/>
      <dgm:spPr/>
      <dgm:t>
        <a:bodyPr/>
        <a:lstStyle/>
        <a:p>
          <a:r>
            <a:rPr lang="en-US" sz="3200" dirty="0" smtClean="0">
              <a:latin typeface="Palatino Linotype" pitchFamily="18" charset="0"/>
            </a:rPr>
            <a:t>Rectifications in the records</a:t>
          </a:r>
          <a:endParaRPr lang="en-US" sz="3200" dirty="0">
            <a:latin typeface="Palatino Linotype" pitchFamily="18" charset="0"/>
          </a:endParaRPr>
        </a:p>
      </dgm:t>
    </dgm:pt>
    <dgm:pt modelId="{E682FA16-886F-4BF2-A99A-1C18EB25ED8B}" type="parTrans" cxnId="{954BB469-8803-41C4-97F7-A0DD433F660A}">
      <dgm:prSet/>
      <dgm:spPr/>
      <dgm:t>
        <a:bodyPr/>
        <a:lstStyle/>
        <a:p>
          <a:endParaRPr lang="en-US" sz="3200">
            <a:latin typeface="Palatino Linotype" pitchFamily="18" charset="0"/>
          </a:endParaRPr>
        </a:p>
      </dgm:t>
    </dgm:pt>
    <dgm:pt modelId="{88555933-7730-463C-87BD-236B2B223EFE}" type="sibTrans" cxnId="{954BB469-8803-41C4-97F7-A0DD433F660A}">
      <dgm:prSet/>
      <dgm:spPr/>
      <dgm:t>
        <a:bodyPr/>
        <a:lstStyle/>
        <a:p>
          <a:endParaRPr lang="en-US" sz="3200">
            <a:latin typeface="Palatino Linotype" pitchFamily="18" charset="0"/>
          </a:endParaRPr>
        </a:p>
      </dgm:t>
    </dgm:pt>
    <dgm:pt modelId="{85D90CBA-0DE2-4797-92F6-DDA7DCC1D75C}">
      <dgm:prSet phldrT="[Text]" custT="1"/>
      <dgm:spPr/>
      <dgm:t>
        <a:bodyPr/>
        <a:lstStyle/>
        <a:p>
          <a:r>
            <a:rPr lang="en-US" sz="3200" dirty="0" smtClean="0">
              <a:latin typeface="Palatino Linotype" pitchFamily="18" charset="0"/>
            </a:rPr>
            <a:t>Entry should not be erased or overwritten except clerical nature.</a:t>
          </a:r>
          <a:endParaRPr lang="en-US" sz="3200" dirty="0">
            <a:latin typeface="Palatino Linotype" pitchFamily="18" charset="0"/>
          </a:endParaRPr>
        </a:p>
      </dgm:t>
    </dgm:pt>
    <dgm:pt modelId="{7F7BEEF1-03FF-4F7F-B26F-26905C9454CE}" type="parTrans" cxnId="{68936CE6-8A0C-4F18-8F70-034F20D3C377}">
      <dgm:prSet/>
      <dgm:spPr/>
      <dgm:t>
        <a:bodyPr/>
        <a:lstStyle/>
        <a:p>
          <a:endParaRPr lang="en-US" sz="3200">
            <a:latin typeface="Palatino Linotype" pitchFamily="18" charset="0"/>
          </a:endParaRPr>
        </a:p>
      </dgm:t>
    </dgm:pt>
    <dgm:pt modelId="{5022BB93-4B6E-4ACF-9962-5BFF034F2B6E}" type="sibTrans" cxnId="{68936CE6-8A0C-4F18-8F70-034F20D3C377}">
      <dgm:prSet/>
      <dgm:spPr/>
      <dgm:t>
        <a:bodyPr/>
        <a:lstStyle/>
        <a:p>
          <a:endParaRPr lang="en-US" sz="3200">
            <a:latin typeface="Palatino Linotype" pitchFamily="18" charset="0"/>
          </a:endParaRPr>
        </a:p>
      </dgm:t>
    </dgm:pt>
    <dgm:pt modelId="{426E75D9-DFAB-4136-8495-DE3CA22D2C4B}">
      <dgm:prSet phldrT="[Text]" custT="1"/>
      <dgm:spPr/>
      <dgm:t>
        <a:bodyPr/>
        <a:lstStyle/>
        <a:p>
          <a:r>
            <a:rPr lang="en-US" sz="3200" dirty="0" smtClean="0">
              <a:latin typeface="Palatino Linotype" pitchFamily="18" charset="0"/>
            </a:rPr>
            <a:t>Incorrect entries be rectified under attestation.</a:t>
          </a:r>
          <a:endParaRPr lang="en-US" sz="3200" dirty="0">
            <a:latin typeface="Palatino Linotype" pitchFamily="18" charset="0"/>
          </a:endParaRPr>
        </a:p>
      </dgm:t>
    </dgm:pt>
    <dgm:pt modelId="{7884A7BD-9FFF-4E51-9C51-91DBC98C502B}" type="parTrans" cxnId="{A205572E-B71B-4BB0-9931-E92117BD67B0}">
      <dgm:prSet/>
      <dgm:spPr/>
      <dgm:t>
        <a:bodyPr/>
        <a:lstStyle/>
        <a:p>
          <a:endParaRPr lang="en-US" sz="3200">
            <a:latin typeface="Palatino Linotype" pitchFamily="18" charset="0"/>
          </a:endParaRPr>
        </a:p>
      </dgm:t>
    </dgm:pt>
    <dgm:pt modelId="{BFC045B1-F786-4A1D-9EDA-464BA0806916}" type="sibTrans" cxnId="{A205572E-B71B-4BB0-9931-E92117BD67B0}">
      <dgm:prSet/>
      <dgm:spPr/>
      <dgm:t>
        <a:bodyPr/>
        <a:lstStyle/>
        <a:p>
          <a:endParaRPr lang="en-US" sz="3200">
            <a:latin typeface="Palatino Linotype" pitchFamily="18" charset="0"/>
          </a:endParaRPr>
        </a:p>
      </dgm:t>
    </dgm:pt>
    <dgm:pt modelId="{A4508209-7860-460D-B6F9-64D582BE3659}">
      <dgm:prSet phldrT="[Text]" custT="1"/>
      <dgm:spPr/>
      <dgm:t>
        <a:bodyPr/>
        <a:lstStyle/>
        <a:p>
          <a:r>
            <a:rPr lang="en-US" sz="3200" dirty="0" smtClean="0">
              <a:latin typeface="Palatino Linotype" pitchFamily="18" charset="0"/>
            </a:rPr>
            <a:t>Where maintained electronically – log for every edit/deletion of entry be maintained </a:t>
          </a:r>
          <a:endParaRPr lang="en-US" sz="3200" dirty="0">
            <a:latin typeface="Palatino Linotype" pitchFamily="18" charset="0"/>
          </a:endParaRPr>
        </a:p>
      </dgm:t>
    </dgm:pt>
    <dgm:pt modelId="{48BCEAAC-B161-4638-B140-326B4135F3DF}" type="parTrans" cxnId="{76681920-02E8-4D35-ABFC-9F9122EA6ADD}">
      <dgm:prSet/>
      <dgm:spPr/>
      <dgm:t>
        <a:bodyPr/>
        <a:lstStyle/>
        <a:p>
          <a:endParaRPr lang="en-US" sz="3200">
            <a:latin typeface="Palatino Linotype" pitchFamily="18" charset="0"/>
          </a:endParaRPr>
        </a:p>
      </dgm:t>
    </dgm:pt>
    <dgm:pt modelId="{FF55AEDD-3515-4D1F-887A-28DE5F422629}" type="sibTrans" cxnId="{76681920-02E8-4D35-ABFC-9F9122EA6ADD}">
      <dgm:prSet/>
      <dgm:spPr/>
      <dgm:t>
        <a:bodyPr/>
        <a:lstStyle/>
        <a:p>
          <a:endParaRPr lang="en-US" sz="3200">
            <a:latin typeface="Palatino Linotype" pitchFamily="18" charset="0"/>
          </a:endParaRPr>
        </a:p>
      </dgm:t>
    </dgm:pt>
    <dgm:pt modelId="{775B51F4-B3DF-407C-87B7-6B7D168F9D00}" type="pres">
      <dgm:prSet presAssocID="{1D19CCBF-90C9-4D7F-BD87-E900E5528307}" presName="diagram" presStyleCnt="0">
        <dgm:presLayoutVars>
          <dgm:dir/>
          <dgm:resizeHandles val="exact"/>
        </dgm:presLayoutVars>
      </dgm:prSet>
      <dgm:spPr/>
      <dgm:t>
        <a:bodyPr/>
        <a:lstStyle/>
        <a:p>
          <a:endParaRPr lang="en-IN"/>
        </a:p>
      </dgm:t>
    </dgm:pt>
    <dgm:pt modelId="{E6BA6320-FBD7-4BD6-A523-08A66D2E981F}" type="pres">
      <dgm:prSet presAssocID="{31128713-425F-4E08-B975-0EFB239F60C8}" presName="node" presStyleLbl="node1" presStyleIdx="0" presStyleCnt="1">
        <dgm:presLayoutVars>
          <dgm:bulletEnabled val="1"/>
        </dgm:presLayoutVars>
      </dgm:prSet>
      <dgm:spPr/>
      <dgm:t>
        <a:bodyPr/>
        <a:lstStyle/>
        <a:p>
          <a:endParaRPr lang="en-IN"/>
        </a:p>
      </dgm:t>
    </dgm:pt>
  </dgm:ptLst>
  <dgm:cxnLst>
    <dgm:cxn modelId="{EEBF5BFE-05AC-4588-88AE-2E3563855445}" type="presOf" srcId="{85D90CBA-0DE2-4797-92F6-DDA7DCC1D75C}" destId="{E6BA6320-FBD7-4BD6-A523-08A66D2E981F}" srcOrd="0" destOrd="1" presId="urn:microsoft.com/office/officeart/2005/8/layout/default"/>
    <dgm:cxn modelId="{954BB469-8803-41C4-97F7-A0DD433F660A}" srcId="{1D19CCBF-90C9-4D7F-BD87-E900E5528307}" destId="{31128713-425F-4E08-B975-0EFB239F60C8}" srcOrd="0" destOrd="0" parTransId="{E682FA16-886F-4BF2-A99A-1C18EB25ED8B}" sibTransId="{88555933-7730-463C-87BD-236B2B223EFE}"/>
    <dgm:cxn modelId="{93EDC916-330A-4D06-BB1F-DD66A8AC6D7B}" type="presOf" srcId="{1D19CCBF-90C9-4D7F-BD87-E900E5528307}" destId="{775B51F4-B3DF-407C-87B7-6B7D168F9D00}" srcOrd="0" destOrd="0" presId="urn:microsoft.com/office/officeart/2005/8/layout/default"/>
    <dgm:cxn modelId="{A205572E-B71B-4BB0-9931-E92117BD67B0}" srcId="{31128713-425F-4E08-B975-0EFB239F60C8}" destId="{426E75D9-DFAB-4136-8495-DE3CA22D2C4B}" srcOrd="1" destOrd="0" parTransId="{7884A7BD-9FFF-4E51-9C51-91DBC98C502B}" sibTransId="{BFC045B1-F786-4A1D-9EDA-464BA0806916}"/>
    <dgm:cxn modelId="{25A5CD41-77DD-40CB-8F2B-395CFED1BE40}" type="presOf" srcId="{426E75D9-DFAB-4136-8495-DE3CA22D2C4B}" destId="{E6BA6320-FBD7-4BD6-A523-08A66D2E981F}" srcOrd="0" destOrd="2" presId="urn:microsoft.com/office/officeart/2005/8/layout/default"/>
    <dgm:cxn modelId="{919C72AE-CEF3-4B00-A9A3-CB6A33F24CEA}" type="presOf" srcId="{A4508209-7860-460D-B6F9-64D582BE3659}" destId="{E6BA6320-FBD7-4BD6-A523-08A66D2E981F}" srcOrd="0" destOrd="3" presId="urn:microsoft.com/office/officeart/2005/8/layout/default"/>
    <dgm:cxn modelId="{68936CE6-8A0C-4F18-8F70-034F20D3C377}" srcId="{31128713-425F-4E08-B975-0EFB239F60C8}" destId="{85D90CBA-0DE2-4797-92F6-DDA7DCC1D75C}" srcOrd="0" destOrd="0" parTransId="{7F7BEEF1-03FF-4F7F-B26F-26905C9454CE}" sibTransId="{5022BB93-4B6E-4ACF-9962-5BFF034F2B6E}"/>
    <dgm:cxn modelId="{76681920-02E8-4D35-ABFC-9F9122EA6ADD}" srcId="{31128713-425F-4E08-B975-0EFB239F60C8}" destId="{A4508209-7860-460D-B6F9-64D582BE3659}" srcOrd="2" destOrd="0" parTransId="{48BCEAAC-B161-4638-B140-326B4135F3DF}" sibTransId="{FF55AEDD-3515-4D1F-887A-28DE5F422629}"/>
    <dgm:cxn modelId="{80478CC7-CCC2-4D85-8F1F-C6C33E7917BB}" type="presOf" srcId="{31128713-425F-4E08-B975-0EFB239F60C8}" destId="{E6BA6320-FBD7-4BD6-A523-08A66D2E981F}" srcOrd="0" destOrd="0" presId="urn:microsoft.com/office/officeart/2005/8/layout/default"/>
    <dgm:cxn modelId="{4AB36950-3FF0-44A2-9E5B-F60BFDC61364}" type="presParOf" srcId="{775B51F4-B3DF-407C-87B7-6B7D168F9D00}" destId="{E6BA6320-FBD7-4BD6-A523-08A66D2E981F}" srcOrd="0" destOrd="0" presId="urn:microsoft.com/office/officeart/2005/8/layout/default"/>
  </dgm:cxnLst>
  <dgm:bg/>
  <dgm:whole/>
</dgm:dataModel>
</file>

<file path=ppt/diagrams/data12.xml><?xml version="1.0" encoding="utf-8"?>
<dgm:dataModel xmlns:dgm="http://schemas.openxmlformats.org/drawingml/2006/diagram" xmlns:a="http://schemas.openxmlformats.org/drawingml/2006/main">
  <dgm:ptLst>
    <dgm:pt modelId="{1D19CCBF-90C9-4D7F-BD87-E900E5528307}" type="doc">
      <dgm:prSet loTypeId="urn:microsoft.com/office/officeart/2005/8/layout/chevron2" loCatId="list" qsTypeId="urn:microsoft.com/office/officeart/2005/8/quickstyle/simple1" qsCatId="simple" csTypeId="urn:microsoft.com/office/officeart/2005/8/colors/accent1_3" csCatId="accent1" phldr="1"/>
      <dgm:spPr/>
      <dgm:t>
        <a:bodyPr/>
        <a:lstStyle/>
        <a:p>
          <a:endParaRPr lang="en-US"/>
        </a:p>
      </dgm:t>
    </dgm:pt>
    <dgm:pt modelId="{C4B09790-622F-4DD0-95C9-C6CE046983B9}">
      <dgm:prSet phldrT="[Text]" custT="1"/>
      <dgm:spPr/>
      <dgm:t>
        <a:bodyPr/>
        <a:lstStyle/>
        <a:p>
          <a:r>
            <a:rPr lang="en-US" sz="3200" dirty="0" smtClean="0">
              <a:solidFill>
                <a:schemeClr val="tx1"/>
              </a:solidFill>
              <a:latin typeface="Palatino Linotype" pitchFamily="18" charset="0"/>
            </a:rPr>
            <a:t>General</a:t>
          </a:r>
          <a:endParaRPr lang="en-US" sz="3200" dirty="0">
            <a:solidFill>
              <a:schemeClr val="tx1"/>
            </a:solidFill>
            <a:latin typeface="Palatino Linotype" pitchFamily="18" charset="0"/>
          </a:endParaRPr>
        </a:p>
      </dgm:t>
    </dgm:pt>
    <dgm:pt modelId="{3C2DA433-AB96-4863-8FC0-44C1AF1BCC7E}" type="parTrans" cxnId="{2210BE7F-3675-4DC1-8884-7E40A5F250E4}">
      <dgm:prSet/>
      <dgm:spPr/>
      <dgm:t>
        <a:bodyPr/>
        <a:lstStyle/>
        <a:p>
          <a:endParaRPr lang="en-US" sz="2000">
            <a:latin typeface="Palatino Linotype" pitchFamily="18" charset="0"/>
          </a:endParaRPr>
        </a:p>
      </dgm:t>
    </dgm:pt>
    <dgm:pt modelId="{153690F8-52BC-446C-976C-2A3AF661ABDB}" type="sibTrans" cxnId="{2210BE7F-3675-4DC1-8884-7E40A5F250E4}">
      <dgm:prSet/>
      <dgm:spPr/>
      <dgm:t>
        <a:bodyPr/>
        <a:lstStyle/>
        <a:p>
          <a:endParaRPr lang="en-US" sz="2000">
            <a:latin typeface="Palatino Linotype" pitchFamily="18" charset="0"/>
          </a:endParaRPr>
        </a:p>
      </dgm:t>
    </dgm:pt>
    <dgm:pt modelId="{177059B5-33EE-497A-A3B0-4B355E09B849}">
      <dgm:prSet phldrT="[Text]" custT="1"/>
      <dgm:spPr/>
      <dgm:t>
        <a:bodyPr/>
        <a:lstStyle/>
        <a:p>
          <a:pPr algn="just"/>
          <a:r>
            <a:rPr lang="en-US" sz="2400" dirty="0" smtClean="0">
              <a:latin typeface="Palatino Linotype" pitchFamily="18" charset="0"/>
            </a:rPr>
            <a:t>Documents, Books Of Accounts found other than registered place – presumed as maintained by such person.</a:t>
          </a:r>
          <a:endParaRPr lang="en-US" sz="2400" dirty="0">
            <a:latin typeface="Palatino Linotype" pitchFamily="18" charset="0"/>
          </a:endParaRPr>
        </a:p>
      </dgm:t>
    </dgm:pt>
    <dgm:pt modelId="{09623B49-37BE-49BD-8464-BD240ACCEC95}" type="parTrans" cxnId="{4C7C4FFA-A0AC-476B-9821-763C1B26CDEB}">
      <dgm:prSet/>
      <dgm:spPr/>
      <dgm:t>
        <a:bodyPr/>
        <a:lstStyle/>
        <a:p>
          <a:endParaRPr lang="en-US" sz="2000">
            <a:latin typeface="Palatino Linotype" pitchFamily="18" charset="0"/>
          </a:endParaRPr>
        </a:p>
      </dgm:t>
    </dgm:pt>
    <dgm:pt modelId="{17D24AFA-C391-4277-A777-843F8E706975}" type="sibTrans" cxnId="{4C7C4FFA-A0AC-476B-9821-763C1B26CDEB}">
      <dgm:prSet/>
      <dgm:spPr/>
      <dgm:t>
        <a:bodyPr/>
        <a:lstStyle/>
        <a:p>
          <a:endParaRPr lang="en-US" sz="2000">
            <a:latin typeface="Palatino Linotype" pitchFamily="18" charset="0"/>
          </a:endParaRPr>
        </a:p>
      </dgm:t>
    </dgm:pt>
    <dgm:pt modelId="{6F498F88-AE59-447E-83F5-FCB7C438B034}">
      <dgm:prSet phldrT="[Text]" custT="1"/>
      <dgm:spPr/>
      <dgm:t>
        <a:bodyPr/>
        <a:lstStyle/>
        <a:p>
          <a:pPr algn="just"/>
          <a:endParaRPr lang="en-US" sz="2400" dirty="0">
            <a:latin typeface="Palatino Linotype" pitchFamily="18" charset="0"/>
          </a:endParaRPr>
        </a:p>
      </dgm:t>
    </dgm:pt>
    <dgm:pt modelId="{5FE37819-5D1D-45B7-90EF-C22A92914BE2}" type="parTrans" cxnId="{FE779AF6-AB96-4641-AC2C-37E920395ED1}">
      <dgm:prSet/>
      <dgm:spPr/>
      <dgm:t>
        <a:bodyPr/>
        <a:lstStyle/>
        <a:p>
          <a:endParaRPr lang="en-US" sz="2000">
            <a:latin typeface="Palatino Linotype" pitchFamily="18" charset="0"/>
          </a:endParaRPr>
        </a:p>
      </dgm:t>
    </dgm:pt>
    <dgm:pt modelId="{F97091EE-ACCB-4B42-B73F-A389067A4271}" type="sibTrans" cxnId="{FE779AF6-AB96-4641-AC2C-37E920395ED1}">
      <dgm:prSet/>
      <dgm:spPr/>
      <dgm:t>
        <a:bodyPr/>
        <a:lstStyle/>
        <a:p>
          <a:endParaRPr lang="en-US" sz="2000">
            <a:latin typeface="Palatino Linotype" pitchFamily="18" charset="0"/>
          </a:endParaRPr>
        </a:p>
      </dgm:t>
    </dgm:pt>
    <dgm:pt modelId="{3EF6493C-8A17-46DB-9E62-BCFD604FD0D3}">
      <dgm:prSet phldrT="[Text]" custT="1"/>
      <dgm:spPr/>
      <dgm:t>
        <a:bodyPr/>
        <a:lstStyle/>
        <a:p>
          <a:pPr algn="just"/>
          <a:r>
            <a:rPr lang="en-US" sz="2400" dirty="0" smtClean="0">
              <a:latin typeface="Palatino Linotype" pitchFamily="18" charset="0"/>
            </a:rPr>
            <a:t>Records may be in electronic form and authenticated by digital signature.</a:t>
          </a:r>
          <a:endParaRPr lang="en-US" sz="2400" dirty="0">
            <a:latin typeface="Palatino Linotype" pitchFamily="18" charset="0"/>
          </a:endParaRPr>
        </a:p>
      </dgm:t>
    </dgm:pt>
    <dgm:pt modelId="{55EC878F-79DE-4781-BFAA-443109C598C6}" type="parTrans" cxnId="{E8D44C2F-8CAB-4EB1-988C-0A6C1D42AF59}">
      <dgm:prSet/>
      <dgm:spPr/>
      <dgm:t>
        <a:bodyPr/>
        <a:lstStyle/>
        <a:p>
          <a:endParaRPr lang="en-US" sz="2000">
            <a:latin typeface="Palatino Linotype" pitchFamily="18" charset="0"/>
          </a:endParaRPr>
        </a:p>
      </dgm:t>
    </dgm:pt>
    <dgm:pt modelId="{DEAB3BE5-B9DD-4975-9C59-2AF744610F3D}" type="sibTrans" cxnId="{E8D44C2F-8CAB-4EB1-988C-0A6C1D42AF59}">
      <dgm:prSet/>
      <dgm:spPr/>
      <dgm:t>
        <a:bodyPr/>
        <a:lstStyle/>
        <a:p>
          <a:endParaRPr lang="en-US" sz="2000">
            <a:latin typeface="Palatino Linotype" pitchFamily="18" charset="0"/>
          </a:endParaRPr>
        </a:p>
      </dgm:t>
    </dgm:pt>
    <dgm:pt modelId="{01D283A8-9C40-4337-A2AE-A13999A3B825}">
      <dgm:prSet phldrT="[Text]" custT="1"/>
      <dgm:spPr/>
      <dgm:t>
        <a:bodyPr/>
        <a:lstStyle/>
        <a:p>
          <a:pPr algn="just"/>
          <a:endParaRPr lang="en-US" sz="2400" dirty="0">
            <a:latin typeface="Palatino Linotype" pitchFamily="18" charset="0"/>
          </a:endParaRPr>
        </a:p>
      </dgm:t>
    </dgm:pt>
    <dgm:pt modelId="{05BA1B23-4ED4-40DF-A037-013E67CEB3C7}" type="parTrans" cxnId="{8A5020E3-4261-4076-9AC7-863AC4F97568}">
      <dgm:prSet/>
      <dgm:spPr/>
      <dgm:t>
        <a:bodyPr/>
        <a:lstStyle/>
        <a:p>
          <a:endParaRPr lang="en-US" sz="2000">
            <a:latin typeface="Palatino Linotype" pitchFamily="18" charset="0"/>
          </a:endParaRPr>
        </a:p>
      </dgm:t>
    </dgm:pt>
    <dgm:pt modelId="{966672C7-761A-4905-A8ED-4B1BF7557617}" type="sibTrans" cxnId="{8A5020E3-4261-4076-9AC7-863AC4F97568}">
      <dgm:prSet/>
      <dgm:spPr/>
      <dgm:t>
        <a:bodyPr/>
        <a:lstStyle/>
        <a:p>
          <a:endParaRPr lang="en-US" sz="2000">
            <a:latin typeface="Palatino Linotype" pitchFamily="18" charset="0"/>
          </a:endParaRPr>
        </a:p>
      </dgm:t>
    </dgm:pt>
    <dgm:pt modelId="{725A433A-AC1B-4EC1-9CA6-D1B4FE147CA6}" type="pres">
      <dgm:prSet presAssocID="{1D19CCBF-90C9-4D7F-BD87-E900E5528307}" presName="linearFlow" presStyleCnt="0">
        <dgm:presLayoutVars>
          <dgm:dir/>
          <dgm:animLvl val="lvl"/>
          <dgm:resizeHandles val="exact"/>
        </dgm:presLayoutVars>
      </dgm:prSet>
      <dgm:spPr/>
      <dgm:t>
        <a:bodyPr/>
        <a:lstStyle/>
        <a:p>
          <a:endParaRPr lang="en-IN"/>
        </a:p>
      </dgm:t>
    </dgm:pt>
    <dgm:pt modelId="{77CEB5B6-13CF-4AFA-AC3B-711750A2C058}" type="pres">
      <dgm:prSet presAssocID="{C4B09790-622F-4DD0-95C9-C6CE046983B9}" presName="composite" presStyleCnt="0"/>
      <dgm:spPr/>
    </dgm:pt>
    <dgm:pt modelId="{1502D356-524A-4F26-8AF4-55B2B05482C6}" type="pres">
      <dgm:prSet presAssocID="{C4B09790-622F-4DD0-95C9-C6CE046983B9}" presName="parentText" presStyleLbl="alignNode1" presStyleIdx="0" presStyleCnt="1">
        <dgm:presLayoutVars>
          <dgm:chMax val="1"/>
          <dgm:bulletEnabled val="1"/>
        </dgm:presLayoutVars>
      </dgm:prSet>
      <dgm:spPr/>
      <dgm:t>
        <a:bodyPr/>
        <a:lstStyle/>
        <a:p>
          <a:endParaRPr lang="en-US"/>
        </a:p>
      </dgm:t>
    </dgm:pt>
    <dgm:pt modelId="{286FD2F3-2B88-4731-91FF-C527A21DEE0A}" type="pres">
      <dgm:prSet presAssocID="{C4B09790-622F-4DD0-95C9-C6CE046983B9}" presName="descendantText" presStyleLbl="alignAcc1" presStyleIdx="0" presStyleCnt="1" custScaleY="115366" custLinFactNeighborY="-161">
        <dgm:presLayoutVars>
          <dgm:bulletEnabled val="1"/>
        </dgm:presLayoutVars>
      </dgm:prSet>
      <dgm:spPr/>
      <dgm:t>
        <a:bodyPr/>
        <a:lstStyle/>
        <a:p>
          <a:endParaRPr lang="en-US"/>
        </a:p>
      </dgm:t>
    </dgm:pt>
  </dgm:ptLst>
  <dgm:cxnLst>
    <dgm:cxn modelId="{B12D1EF6-C5C4-486C-95A1-5F749D97B9A7}" type="presOf" srcId="{6F498F88-AE59-447E-83F5-FCB7C438B034}" destId="{286FD2F3-2B88-4731-91FF-C527A21DEE0A}" srcOrd="0" destOrd="3" presId="urn:microsoft.com/office/officeart/2005/8/layout/chevron2"/>
    <dgm:cxn modelId="{78A04A9F-40A7-4512-848D-66233C9BCB19}" type="presOf" srcId="{3EF6493C-8A17-46DB-9E62-BCFD604FD0D3}" destId="{286FD2F3-2B88-4731-91FF-C527A21DEE0A}" srcOrd="0" destOrd="2" presId="urn:microsoft.com/office/officeart/2005/8/layout/chevron2"/>
    <dgm:cxn modelId="{E8D44C2F-8CAB-4EB1-988C-0A6C1D42AF59}" srcId="{C4B09790-622F-4DD0-95C9-C6CE046983B9}" destId="{3EF6493C-8A17-46DB-9E62-BCFD604FD0D3}" srcOrd="2" destOrd="0" parTransId="{55EC878F-79DE-4781-BFAA-443109C598C6}" sibTransId="{DEAB3BE5-B9DD-4975-9C59-2AF744610F3D}"/>
    <dgm:cxn modelId="{8A5020E3-4261-4076-9AC7-863AC4F97568}" srcId="{C4B09790-622F-4DD0-95C9-C6CE046983B9}" destId="{01D283A8-9C40-4337-A2AE-A13999A3B825}" srcOrd="0" destOrd="0" parTransId="{05BA1B23-4ED4-40DF-A037-013E67CEB3C7}" sibTransId="{966672C7-761A-4905-A8ED-4B1BF7557617}"/>
    <dgm:cxn modelId="{2210BE7F-3675-4DC1-8884-7E40A5F250E4}" srcId="{1D19CCBF-90C9-4D7F-BD87-E900E5528307}" destId="{C4B09790-622F-4DD0-95C9-C6CE046983B9}" srcOrd="0" destOrd="0" parTransId="{3C2DA433-AB96-4863-8FC0-44C1AF1BCC7E}" sibTransId="{153690F8-52BC-446C-976C-2A3AF661ABDB}"/>
    <dgm:cxn modelId="{7D15C1C0-719E-403B-998B-420B2AC59FD6}" type="presOf" srcId="{177059B5-33EE-497A-A3B0-4B355E09B849}" destId="{286FD2F3-2B88-4731-91FF-C527A21DEE0A}" srcOrd="0" destOrd="1" presId="urn:microsoft.com/office/officeart/2005/8/layout/chevron2"/>
    <dgm:cxn modelId="{FE779AF6-AB96-4641-AC2C-37E920395ED1}" srcId="{C4B09790-622F-4DD0-95C9-C6CE046983B9}" destId="{6F498F88-AE59-447E-83F5-FCB7C438B034}" srcOrd="3" destOrd="0" parTransId="{5FE37819-5D1D-45B7-90EF-C22A92914BE2}" sibTransId="{F97091EE-ACCB-4B42-B73F-A389067A4271}"/>
    <dgm:cxn modelId="{D7713501-EA47-45BC-A74A-1703F8A2B5D0}" type="presOf" srcId="{1D19CCBF-90C9-4D7F-BD87-E900E5528307}" destId="{725A433A-AC1B-4EC1-9CA6-D1B4FE147CA6}" srcOrd="0" destOrd="0" presId="urn:microsoft.com/office/officeart/2005/8/layout/chevron2"/>
    <dgm:cxn modelId="{F0266629-AC29-47DC-99E5-B99064AC1BBE}" type="presOf" srcId="{01D283A8-9C40-4337-A2AE-A13999A3B825}" destId="{286FD2F3-2B88-4731-91FF-C527A21DEE0A}" srcOrd="0" destOrd="0" presId="urn:microsoft.com/office/officeart/2005/8/layout/chevron2"/>
    <dgm:cxn modelId="{23597808-6197-4F37-A80F-54CEC584B299}" type="presOf" srcId="{C4B09790-622F-4DD0-95C9-C6CE046983B9}" destId="{1502D356-524A-4F26-8AF4-55B2B05482C6}" srcOrd="0" destOrd="0" presId="urn:microsoft.com/office/officeart/2005/8/layout/chevron2"/>
    <dgm:cxn modelId="{4C7C4FFA-A0AC-476B-9821-763C1B26CDEB}" srcId="{C4B09790-622F-4DD0-95C9-C6CE046983B9}" destId="{177059B5-33EE-497A-A3B0-4B355E09B849}" srcOrd="1" destOrd="0" parTransId="{09623B49-37BE-49BD-8464-BD240ACCEC95}" sibTransId="{17D24AFA-C391-4277-A777-843F8E706975}"/>
    <dgm:cxn modelId="{E22105BC-BF82-4FF3-9F29-CA19554CE139}" type="presParOf" srcId="{725A433A-AC1B-4EC1-9CA6-D1B4FE147CA6}" destId="{77CEB5B6-13CF-4AFA-AC3B-711750A2C058}" srcOrd="0" destOrd="0" presId="urn:microsoft.com/office/officeart/2005/8/layout/chevron2"/>
    <dgm:cxn modelId="{DFED0042-B4EC-4A8B-AF2B-8FC23B0A2BAD}" type="presParOf" srcId="{77CEB5B6-13CF-4AFA-AC3B-711750A2C058}" destId="{1502D356-524A-4F26-8AF4-55B2B05482C6}" srcOrd="0" destOrd="0" presId="urn:microsoft.com/office/officeart/2005/8/layout/chevron2"/>
    <dgm:cxn modelId="{58BE0111-04B0-443D-A693-AD5C9AA22480}" type="presParOf" srcId="{77CEB5B6-13CF-4AFA-AC3B-711750A2C058}" destId="{286FD2F3-2B88-4731-91FF-C527A21DEE0A}" srcOrd="1" destOrd="0" presId="urn:microsoft.com/office/officeart/2005/8/layout/chevron2"/>
  </dgm:cxnLst>
  <dgm:bg/>
  <dgm:whole/>
</dgm:dataModel>
</file>

<file path=ppt/diagrams/data13.xml><?xml version="1.0" encoding="utf-8"?>
<dgm:dataModel xmlns:dgm="http://schemas.openxmlformats.org/drawingml/2006/diagram" xmlns:a="http://schemas.openxmlformats.org/drawingml/2006/main">
  <dgm:ptLst>
    <dgm:pt modelId="{1D19CCBF-90C9-4D7F-BD87-E900E5528307}" type="doc">
      <dgm:prSet loTypeId="urn:microsoft.com/office/officeart/2005/8/layout/vList5" loCatId="list" qsTypeId="urn:microsoft.com/office/officeart/2005/8/quickstyle/simple1" qsCatId="simple" csTypeId="urn:microsoft.com/office/officeart/2005/8/colors/accent1_1" csCatId="accent1" phldr="1"/>
      <dgm:spPr/>
      <dgm:t>
        <a:bodyPr/>
        <a:lstStyle/>
        <a:p>
          <a:endParaRPr lang="en-US"/>
        </a:p>
      </dgm:t>
    </dgm:pt>
    <dgm:pt modelId="{C4B09790-622F-4DD0-95C9-C6CE046983B9}">
      <dgm:prSet phldrT="[Text]" custT="1"/>
      <dgm:spPr/>
      <dgm:t>
        <a:bodyPr/>
        <a:lstStyle/>
        <a:p>
          <a:endParaRPr lang="en-US" sz="1800" dirty="0" smtClean="0">
            <a:latin typeface="Palatino Linotype" pitchFamily="18" charset="0"/>
          </a:endParaRPr>
        </a:p>
        <a:p>
          <a:r>
            <a:rPr lang="en-US" sz="2400" dirty="0" smtClean="0">
              <a:latin typeface="Palatino Linotype" pitchFamily="18" charset="0"/>
            </a:rPr>
            <a:t>Registered Person – Manufacturer /Service Provider</a:t>
          </a:r>
          <a:endParaRPr lang="en-US" sz="3200" dirty="0">
            <a:latin typeface="Palatino Linotype" pitchFamily="18" charset="0"/>
          </a:endParaRPr>
        </a:p>
      </dgm:t>
    </dgm:pt>
    <dgm:pt modelId="{3C2DA433-AB96-4863-8FC0-44C1AF1BCC7E}" type="parTrans" cxnId="{2210BE7F-3675-4DC1-8884-7E40A5F250E4}">
      <dgm:prSet/>
      <dgm:spPr/>
      <dgm:t>
        <a:bodyPr/>
        <a:lstStyle/>
        <a:p>
          <a:endParaRPr lang="en-US">
            <a:latin typeface="Palatino Linotype" pitchFamily="18" charset="0"/>
          </a:endParaRPr>
        </a:p>
      </dgm:t>
    </dgm:pt>
    <dgm:pt modelId="{153690F8-52BC-446C-976C-2A3AF661ABDB}" type="sibTrans" cxnId="{2210BE7F-3675-4DC1-8884-7E40A5F250E4}">
      <dgm:prSet/>
      <dgm:spPr/>
      <dgm:t>
        <a:bodyPr/>
        <a:lstStyle/>
        <a:p>
          <a:endParaRPr lang="en-US">
            <a:latin typeface="Palatino Linotype" pitchFamily="18" charset="0"/>
          </a:endParaRPr>
        </a:p>
      </dgm:t>
    </dgm:pt>
    <dgm:pt modelId="{31128713-425F-4E08-B975-0EFB239F60C8}">
      <dgm:prSet phldrT="[Text]" custT="1"/>
      <dgm:spPr/>
      <dgm:t>
        <a:bodyPr/>
        <a:lstStyle/>
        <a:p>
          <a:r>
            <a:rPr lang="en-US" sz="2700" dirty="0" smtClean="0">
              <a:latin typeface="Palatino Linotype" pitchFamily="18" charset="0"/>
            </a:rPr>
            <a:t>Registered Person – works contract</a:t>
          </a:r>
          <a:endParaRPr lang="en-US" sz="2700" dirty="0">
            <a:latin typeface="Palatino Linotype" pitchFamily="18" charset="0"/>
          </a:endParaRPr>
        </a:p>
      </dgm:t>
    </dgm:pt>
    <dgm:pt modelId="{E682FA16-886F-4BF2-A99A-1C18EB25ED8B}" type="parTrans" cxnId="{954BB469-8803-41C4-97F7-A0DD433F660A}">
      <dgm:prSet/>
      <dgm:spPr/>
      <dgm:t>
        <a:bodyPr/>
        <a:lstStyle/>
        <a:p>
          <a:endParaRPr lang="en-US">
            <a:latin typeface="Palatino Linotype" pitchFamily="18" charset="0"/>
          </a:endParaRPr>
        </a:p>
      </dgm:t>
    </dgm:pt>
    <dgm:pt modelId="{88555933-7730-463C-87BD-236B2B223EFE}" type="sibTrans" cxnId="{954BB469-8803-41C4-97F7-A0DD433F660A}">
      <dgm:prSet/>
      <dgm:spPr/>
      <dgm:t>
        <a:bodyPr/>
        <a:lstStyle/>
        <a:p>
          <a:endParaRPr lang="en-US">
            <a:latin typeface="Palatino Linotype" pitchFamily="18" charset="0"/>
          </a:endParaRPr>
        </a:p>
      </dgm:t>
    </dgm:pt>
    <dgm:pt modelId="{85D90CBA-0DE2-4797-92F6-DDA7DCC1D75C}">
      <dgm:prSet phldrT="[Text]" custT="1"/>
      <dgm:spPr/>
      <dgm:t>
        <a:bodyPr/>
        <a:lstStyle/>
        <a:p>
          <a:pPr algn="just"/>
          <a:r>
            <a:rPr lang="en-US" sz="2100" dirty="0" smtClean="0">
              <a:latin typeface="Palatino Linotype" pitchFamily="18" charset="0"/>
            </a:rPr>
            <a:t>Name &amp; Address of Contractee and supplier of supplies</a:t>
          </a:r>
          <a:endParaRPr lang="en-US" sz="2100" dirty="0">
            <a:latin typeface="Palatino Linotype" pitchFamily="18" charset="0"/>
          </a:endParaRPr>
        </a:p>
      </dgm:t>
    </dgm:pt>
    <dgm:pt modelId="{7F7BEEF1-03FF-4F7F-B26F-26905C9454CE}" type="parTrans" cxnId="{68936CE6-8A0C-4F18-8F70-034F20D3C377}">
      <dgm:prSet/>
      <dgm:spPr/>
      <dgm:t>
        <a:bodyPr/>
        <a:lstStyle/>
        <a:p>
          <a:endParaRPr lang="en-US">
            <a:latin typeface="Palatino Linotype" pitchFamily="18" charset="0"/>
          </a:endParaRPr>
        </a:p>
      </dgm:t>
    </dgm:pt>
    <dgm:pt modelId="{5022BB93-4B6E-4ACF-9962-5BFF034F2B6E}" type="sibTrans" cxnId="{68936CE6-8A0C-4F18-8F70-034F20D3C377}">
      <dgm:prSet/>
      <dgm:spPr/>
      <dgm:t>
        <a:bodyPr/>
        <a:lstStyle/>
        <a:p>
          <a:endParaRPr lang="en-US">
            <a:latin typeface="Palatino Linotype" pitchFamily="18" charset="0"/>
          </a:endParaRPr>
        </a:p>
      </dgm:t>
    </dgm:pt>
    <dgm:pt modelId="{CF0D0EAA-7039-4FD4-BD81-1C68048BB483}">
      <dgm:prSet phldrT="[Text]" custT="1"/>
      <dgm:spPr/>
      <dgm:t>
        <a:bodyPr/>
        <a:lstStyle/>
        <a:p>
          <a:pPr algn="just"/>
          <a:r>
            <a:rPr lang="en-US" sz="2100" dirty="0" smtClean="0">
              <a:latin typeface="Palatino Linotype" pitchFamily="18" charset="0"/>
            </a:rPr>
            <a:t>Maintain a/c showing quantitative details of goods used, input services utilised and services supplied</a:t>
          </a:r>
          <a:endParaRPr lang="en-US" sz="2100" dirty="0">
            <a:latin typeface="Palatino Linotype" pitchFamily="18" charset="0"/>
          </a:endParaRPr>
        </a:p>
      </dgm:t>
    </dgm:pt>
    <dgm:pt modelId="{25E80B85-A041-49E8-B3D8-C354FC20ED80}" type="parTrans" cxnId="{A7F3272B-2638-4905-AE73-5735CB1D936B}">
      <dgm:prSet/>
      <dgm:spPr/>
      <dgm:t>
        <a:bodyPr/>
        <a:lstStyle/>
        <a:p>
          <a:endParaRPr lang="en-US">
            <a:latin typeface="Palatino Linotype" pitchFamily="18" charset="0"/>
          </a:endParaRPr>
        </a:p>
      </dgm:t>
    </dgm:pt>
    <dgm:pt modelId="{43655E81-5B79-4139-8F0F-7BF0AD5675C4}" type="sibTrans" cxnId="{A7F3272B-2638-4905-AE73-5735CB1D936B}">
      <dgm:prSet/>
      <dgm:spPr/>
      <dgm:t>
        <a:bodyPr/>
        <a:lstStyle/>
        <a:p>
          <a:endParaRPr lang="en-US">
            <a:latin typeface="Palatino Linotype" pitchFamily="18" charset="0"/>
          </a:endParaRPr>
        </a:p>
      </dgm:t>
    </dgm:pt>
    <dgm:pt modelId="{A45E235F-E32B-4D7D-A04C-8B8F1D49E08A}">
      <dgm:prSet phldrT="[Text]" custT="1"/>
      <dgm:spPr/>
      <dgm:t>
        <a:bodyPr/>
        <a:lstStyle/>
        <a:p>
          <a:pPr algn="just"/>
          <a:r>
            <a:rPr lang="en-US" sz="2100" dirty="0" smtClean="0">
              <a:latin typeface="Palatino Linotype" pitchFamily="18" charset="0"/>
            </a:rPr>
            <a:t>Maintain monthly production a/c - quantitative details of raw materials or services and goods manufactured. </a:t>
          </a:r>
          <a:endParaRPr lang="en-US" sz="2100" dirty="0">
            <a:latin typeface="Palatino Linotype" pitchFamily="18" charset="0"/>
          </a:endParaRPr>
        </a:p>
      </dgm:t>
    </dgm:pt>
    <dgm:pt modelId="{030A0DEA-A528-4140-9F36-1CDCDF4D5944}" type="parTrans" cxnId="{79DC89A8-7BC6-4640-A9A9-520538085698}">
      <dgm:prSet/>
      <dgm:spPr/>
      <dgm:t>
        <a:bodyPr/>
        <a:lstStyle/>
        <a:p>
          <a:endParaRPr lang="en-US">
            <a:latin typeface="Palatino Linotype" pitchFamily="18" charset="0"/>
          </a:endParaRPr>
        </a:p>
      </dgm:t>
    </dgm:pt>
    <dgm:pt modelId="{F0F62BD7-8F64-448F-8E06-28BF4E025E21}" type="sibTrans" cxnId="{79DC89A8-7BC6-4640-A9A9-520538085698}">
      <dgm:prSet/>
      <dgm:spPr/>
      <dgm:t>
        <a:bodyPr/>
        <a:lstStyle/>
        <a:p>
          <a:endParaRPr lang="en-US">
            <a:latin typeface="Palatino Linotype" pitchFamily="18" charset="0"/>
          </a:endParaRPr>
        </a:p>
      </dgm:t>
    </dgm:pt>
    <dgm:pt modelId="{68A74354-AA79-4BA0-8118-EDE81EFFA385}">
      <dgm:prSet phldrT="[Text]" custT="1"/>
      <dgm:spPr/>
      <dgm:t>
        <a:bodyPr/>
        <a:lstStyle/>
        <a:p>
          <a:pPr algn="just"/>
          <a:r>
            <a:rPr lang="en-US" sz="2100" dirty="0" smtClean="0">
              <a:latin typeface="Palatino Linotype" pitchFamily="18" charset="0"/>
            </a:rPr>
            <a:t>Details, value and Qty of supply received/ utilized</a:t>
          </a:r>
          <a:endParaRPr lang="en-US" sz="2100" dirty="0">
            <a:latin typeface="Palatino Linotype" pitchFamily="18" charset="0"/>
          </a:endParaRPr>
        </a:p>
      </dgm:t>
    </dgm:pt>
    <dgm:pt modelId="{A8F506A2-E33C-415D-8ECC-381EADC403E6}" type="parTrans" cxnId="{3DAAFEE6-6250-474C-92F8-8808236F697E}">
      <dgm:prSet/>
      <dgm:spPr/>
      <dgm:t>
        <a:bodyPr/>
        <a:lstStyle/>
        <a:p>
          <a:endParaRPr lang="en-US">
            <a:latin typeface="Palatino Linotype" pitchFamily="18" charset="0"/>
          </a:endParaRPr>
        </a:p>
      </dgm:t>
    </dgm:pt>
    <dgm:pt modelId="{7B06D783-659E-4DDF-ADBE-6BA3D8C662F2}" type="sibTrans" cxnId="{3DAAFEE6-6250-474C-92F8-8808236F697E}">
      <dgm:prSet/>
      <dgm:spPr/>
      <dgm:t>
        <a:bodyPr/>
        <a:lstStyle/>
        <a:p>
          <a:endParaRPr lang="en-US">
            <a:latin typeface="Palatino Linotype" pitchFamily="18" charset="0"/>
          </a:endParaRPr>
        </a:p>
      </dgm:t>
    </dgm:pt>
    <dgm:pt modelId="{78F40A4E-0720-4B19-A1CD-8FCD48B94FC8}">
      <dgm:prSet phldrT="[Text]" custT="1"/>
      <dgm:spPr/>
      <dgm:t>
        <a:bodyPr/>
        <a:lstStyle/>
        <a:p>
          <a:pPr algn="just"/>
          <a:r>
            <a:rPr lang="en-US" sz="2100" dirty="0" smtClean="0">
              <a:latin typeface="Palatino Linotype" pitchFamily="18" charset="0"/>
            </a:rPr>
            <a:t>Details of payment received.</a:t>
          </a:r>
          <a:endParaRPr lang="en-US" sz="2100" dirty="0">
            <a:latin typeface="Palatino Linotype" pitchFamily="18" charset="0"/>
          </a:endParaRPr>
        </a:p>
      </dgm:t>
    </dgm:pt>
    <dgm:pt modelId="{0B7618A0-D122-422B-8667-B3FCFA212843}" type="parTrans" cxnId="{7147300C-B5F0-45C9-B2C9-86503A24CCC5}">
      <dgm:prSet/>
      <dgm:spPr/>
      <dgm:t>
        <a:bodyPr/>
        <a:lstStyle/>
        <a:p>
          <a:endParaRPr lang="en-US">
            <a:latin typeface="Palatino Linotype" pitchFamily="18" charset="0"/>
          </a:endParaRPr>
        </a:p>
      </dgm:t>
    </dgm:pt>
    <dgm:pt modelId="{1BC8126C-5463-4003-980C-700EC929D03F}" type="sibTrans" cxnId="{7147300C-B5F0-45C9-B2C9-86503A24CCC5}">
      <dgm:prSet/>
      <dgm:spPr/>
      <dgm:t>
        <a:bodyPr/>
        <a:lstStyle/>
        <a:p>
          <a:endParaRPr lang="en-US">
            <a:latin typeface="Palatino Linotype" pitchFamily="18" charset="0"/>
          </a:endParaRPr>
        </a:p>
      </dgm:t>
    </dgm:pt>
    <dgm:pt modelId="{25535627-51E7-4F53-85AA-5CCCC68C02C3}" type="pres">
      <dgm:prSet presAssocID="{1D19CCBF-90C9-4D7F-BD87-E900E5528307}" presName="Name0" presStyleCnt="0">
        <dgm:presLayoutVars>
          <dgm:dir/>
          <dgm:animLvl val="lvl"/>
          <dgm:resizeHandles val="exact"/>
        </dgm:presLayoutVars>
      </dgm:prSet>
      <dgm:spPr/>
      <dgm:t>
        <a:bodyPr/>
        <a:lstStyle/>
        <a:p>
          <a:endParaRPr lang="en-IN"/>
        </a:p>
      </dgm:t>
    </dgm:pt>
    <dgm:pt modelId="{A3ED7546-2B34-4335-A59E-096BC409DFFF}" type="pres">
      <dgm:prSet presAssocID="{C4B09790-622F-4DD0-95C9-C6CE046983B9}" presName="linNode" presStyleCnt="0"/>
      <dgm:spPr/>
      <dgm:t>
        <a:bodyPr/>
        <a:lstStyle/>
        <a:p>
          <a:endParaRPr lang="en-IN"/>
        </a:p>
      </dgm:t>
    </dgm:pt>
    <dgm:pt modelId="{F96B5A47-6751-4F00-B30D-BCB8A7C96088}" type="pres">
      <dgm:prSet presAssocID="{C4B09790-622F-4DD0-95C9-C6CE046983B9}" presName="parentText" presStyleLbl="node1" presStyleIdx="0" presStyleCnt="2">
        <dgm:presLayoutVars>
          <dgm:chMax val="1"/>
          <dgm:bulletEnabled val="1"/>
        </dgm:presLayoutVars>
      </dgm:prSet>
      <dgm:spPr/>
      <dgm:t>
        <a:bodyPr/>
        <a:lstStyle/>
        <a:p>
          <a:endParaRPr lang="en-IN"/>
        </a:p>
      </dgm:t>
    </dgm:pt>
    <dgm:pt modelId="{B0261B53-4067-4D48-B3CA-D080BF4E3956}" type="pres">
      <dgm:prSet presAssocID="{C4B09790-622F-4DD0-95C9-C6CE046983B9}" presName="descendantText" presStyleLbl="alignAccFollowNode1" presStyleIdx="0" presStyleCnt="2">
        <dgm:presLayoutVars>
          <dgm:bulletEnabled val="1"/>
        </dgm:presLayoutVars>
      </dgm:prSet>
      <dgm:spPr/>
      <dgm:t>
        <a:bodyPr/>
        <a:lstStyle/>
        <a:p>
          <a:endParaRPr lang="en-IN"/>
        </a:p>
      </dgm:t>
    </dgm:pt>
    <dgm:pt modelId="{16693DF6-6DED-46D6-A564-191D5F938B68}" type="pres">
      <dgm:prSet presAssocID="{153690F8-52BC-446C-976C-2A3AF661ABDB}" presName="sp" presStyleCnt="0"/>
      <dgm:spPr/>
      <dgm:t>
        <a:bodyPr/>
        <a:lstStyle/>
        <a:p>
          <a:endParaRPr lang="en-IN"/>
        </a:p>
      </dgm:t>
    </dgm:pt>
    <dgm:pt modelId="{D05CC8E5-9393-40E3-9678-6B6B74B21AF7}" type="pres">
      <dgm:prSet presAssocID="{31128713-425F-4E08-B975-0EFB239F60C8}" presName="linNode" presStyleCnt="0"/>
      <dgm:spPr/>
      <dgm:t>
        <a:bodyPr/>
        <a:lstStyle/>
        <a:p>
          <a:endParaRPr lang="en-IN"/>
        </a:p>
      </dgm:t>
    </dgm:pt>
    <dgm:pt modelId="{7E8D3852-D325-4270-AE71-C03AA23FE733}" type="pres">
      <dgm:prSet presAssocID="{31128713-425F-4E08-B975-0EFB239F60C8}" presName="parentText" presStyleLbl="node1" presStyleIdx="1" presStyleCnt="2">
        <dgm:presLayoutVars>
          <dgm:chMax val="1"/>
          <dgm:bulletEnabled val="1"/>
        </dgm:presLayoutVars>
      </dgm:prSet>
      <dgm:spPr/>
      <dgm:t>
        <a:bodyPr/>
        <a:lstStyle/>
        <a:p>
          <a:endParaRPr lang="en-IN"/>
        </a:p>
      </dgm:t>
    </dgm:pt>
    <dgm:pt modelId="{44FA98D8-9ADC-412F-83CC-CA798E861975}" type="pres">
      <dgm:prSet presAssocID="{31128713-425F-4E08-B975-0EFB239F60C8}" presName="descendantText" presStyleLbl="alignAccFollowNode1" presStyleIdx="1" presStyleCnt="2">
        <dgm:presLayoutVars>
          <dgm:bulletEnabled val="1"/>
        </dgm:presLayoutVars>
      </dgm:prSet>
      <dgm:spPr/>
      <dgm:t>
        <a:bodyPr/>
        <a:lstStyle/>
        <a:p>
          <a:endParaRPr lang="en-IN"/>
        </a:p>
      </dgm:t>
    </dgm:pt>
  </dgm:ptLst>
  <dgm:cxnLst>
    <dgm:cxn modelId="{A7F3272B-2638-4905-AE73-5735CB1D936B}" srcId="{C4B09790-622F-4DD0-95C9-C6CE046983B9}" destId="{CF0D0EAA-7039-4FD4-BD81-1C68048BB483}" srcOrd="1" destOrd="0" parTransId="{25E80B85-A041-49E8-B3D8-C354FC20ED80}" sibTransId="{43655E81-5B79-4139-8F0F-7BF0AD5675C4}"/>
    <dgm:cxn modelId="{522C38EE-4B24-475F-8050-025E0F401384}" type="presOf" srcId="{1D19CCBF-90C9-4D7F-BD87-E900E5528307}" destId="{25535627-51E7-4F53-85AA-5CCCC68C02C3}" srcOrd="0" destOrd="0" presId="urn:microsoft.com/office/officeart/2005/8/layout/vList5"/>
    <dgm:cxn modelId="{0503A15F-D0EF-4F0C-A96D-A67AAD6B5B6F}" type="presOf" srcId="{CF0D0EAA-7039-4FD4-BD81-1C68048BB483}" destId="{B0261B53-4067-4D48-B3CA-D080BF4E3956}" srcOrd="0" destOrd="1" presId="urn:microsoft.com/office/officeart/2005/8/layout/vList5"/>
    <dgm:cxn modelId="{CE0CAB36-37CB-4E53-993B-3E6D58BE87F7}" type="presOf" srcId="{C4B09790-622F-4DD0-95C9-C6CE046983B9}" destId="{F96B5A47-6751-4F00-B30D-BCB8A7C96088}" srcOrd="0" destOrd="0" presId="urn:microsoft.com/office/officeart/2005/8/layout/vList5"/>
    <dgm:cxn modelId="{7147300C-B5F0-45C9-B2C9-86503A24CCC5}" srcId="{31128713-425F-4E08-B975-0EFB239F60C8}" destId="{78F40A4E-0720-4B19-A1CD-8FCD48B94FC8}" srcOrd="2" destOrd="0" parTransId="{0B7618A0-D122-422B-8667-B3FCFA212843}" sibTransId="{1BC8126C-5463-4003-980C-700EC929D03F}"/>
    <dgm:cxn modelId="{3DAAFEE6-6250-474C-92F8-8808236F697E}" srcId="{31128713-425F-4E08-B975-0EFB239F60C8}" destId="{68A74354-AA79-4BA0-8118-EDE81EFFA385}" srcOrd="1" destOrd="0" parTransId="{A8F506A2-E33C-415D-8ECC-381EADC403E6}" sibTransId="{7B06D783-659E-4DDF-ADBE-6BA3D8C662F2}"/>
    <dgm:cxn modelId="{79DC89A8-7BC6-4640-A9A9-520538085698}" srcId="{C4B09790-622F-4DD0-95C9-C6CE046983B9}" destId="{A45E235F-E32B-4D7D-A04C-8B8F1D49E08A}" srcOrd="0" destOrd="0" parTransId="{030A0DEA-A528-4140-9F36-1CDCDF4D5944}" sibTransId="{F0F62BD7-8F64-448F-8E06-28BF4E025E21}"/>
    <dgm:cxn modelId="{954BB469-8803-41C4-97F7-A0DD433F660A}" srcId="{1D19CCBF-90C9-4D7F-BD87-E900E5528307}" destId="{31128713-425F-4E08-B975-0EFB239F60C8}" srcOrd="1" destOrd="0" parTransId="{E682FA16-886F-4BF2-A99A-1C18EB25ED8B}" sibTransId="{88555933-7730-463C-87BD-236B2B223EFE}"/>
    <dgm:cxn modelId="{135E9A77-9320-4EB0-BF5C-8CA2545449DE}" type="presOf" srcId="{78F40A4E-0720-4B19-A1CD-8FCD48B94FC8}" destId="{44FA98D8-9ADC-412F-83CC-CA798E861975}" srcOrd="0" destOrd="2" presId="urn:microsoft.com/office/officeart/2005/8/layout/vList5"/>
    <dgm:cxn modelId="{2210BE7F-3675-4DC1-8884-7E40A5F250E4}" srcId="{1D19CCBF-90C9-4D7F-BD87-E900E5528307}" destId="{C4B09790-622F-4DD0-95C9-C6CE046983B9}" srcOrd="0" destOrd="0" parTransId="{3C2DA433-AB96-4863-8FC0-44C1AF1BCC7E}" sibTransId="{153690F8-52BC-446C-976C-2A3AF661ABDB}"/>
    <dgm:cxn modelId="{68936CE6-8A0C-4F18-8F70-034F20D3C377}" srcId="{31128713-425F-4E08-B975-0EFB239F60C8}" destId="{85D90CBA-0DE2-4797-92F6-DDA7DCC1D75C}" srcOrd="0" destOrd="0" parTransId="{7F7BEEF1-03FF-4F7F-B26F-26905C9454CE}" sibTransId="{5022BB93-4B6E-4ACF-9962-5BFF034F2B6E}"/>
    <dgm:cxn modelId="{66B9E8D7-D93B-48B8-BCDF-34015C686B17}" type="presOf" srcId="{31128713-425F-4E08-B975-0EFB239F60C8}" destId="{7E8D3852-D325-4270-AE71-C03AA23FE733}" srcOrd="0" destOrd="0" presId="urn:microsoft.com/office/officeart/2005/8/layout/vList5"/>
    <dgm:cxn modelId="{268A4A0D-6562-4399-937C-6DE4B7EAD122}" type="presOf" srcId="{85D90CBA-0DE2-4797-92F6-DDA7DCC1D75C}" destId="{44FA98D8-9ADC-412F-83CC-CA798E861975}" srcOrd="0" destOrd="0" presId="urn:microsoft.com/office/officeart/2005/8/layout/vList5"/>
    <dgm:cxn modelId="{CD1644DF-69C1-4C6B-BE1C-2F34C386DA7E}" type="presOf" srcId="{68A74354-AA79-4BA0-8118-EDE81EFFA385}" destId="{44FA98D8-9ADC-412F-83CC-CA798E861975}" srcOrd="0" destOrd="1" presId="urn:microsoft.com/office/officeart/2005/8/layout/vList5"/>
    <dgm:cxn modelId="{3A5DC77F-0798-4FDB-B280-FC5734784877}" type="presOf" srcId="{A45E235F-E32B-4D7D-A04C-8B8F1D49E08A}" destId="{B0261B53-4067-4D48-B3CA-D080BF4E3956}" srcOrd="0" destOrd="0" presId="urn:microsoft.com/office/officeart/2005/8/layout/vList5"/>
    <dgm:cxn modelId="{12EC964E-88A7-440C-8EB9-B90C47B198BB}" type="presParOf" srcId="{25535627-51E7-4F53-85AA-5CCCC68C02C3}" destId="{A3ED7546-2B34-4335-A59E-096BC409DFFF}" srcOrd="0" destOrd="0" presId="urn:microsoft.com/office/officeart/2005/8/layout/vList5"/>
    <dgm:cxn modelId="{E055D4A6-01BF-480E-BBC2-E71529385C35}" type="presParOf" srcId="{A3ED7546-2B34-4335-A59E-096BC409DFFF}" destId="{F96B5A47-6751-4F00-B30D-BCB8A7C96088}" srcOrd="0" destOrd="0" presId="urn:microsoft.com/office/officeart/2005/8/layout/vList5"/>
    <dgm:cxn modelId="{E6F8C802-7002-4B26-AB91-302841B0F737}" type="presParOf" srcId="{A3ED7546-2B34-4335-A59E-096BC409DFFF}" destId="{B0261B53-4067-4D48-B3CA-D080BF4E3956}" srcOrd="1" destOrd="0" presId="urn:microsoft.com/office/officeart/2005/8/layout/vList5"/>
    <dgm:cxn modelId="{1C56DC60-48FF-4FA3-B497-68588E981B3E}" type="presParOf" srcId="{25535627-51E7-4F53-85AA-5CCCC68C02C3}" destId="{16693DF6-6DED-46D6-A564-191D5F938B68}" srcOrd="1" destOrd="0" presId="urn:microsoft.com/office/officeart/2005/8/layout/vList5"/>
    <dgm:cxn modelId="{1138231A-8B99-4490-B36C-D5BC2C397495}" type="presParOf" srcId="{25535627-51E7-4F53-85AA-5CCCC68C02C3}" destId="{D05CC8E5-9393-40E3-9678-6B6B74B21AF7}" srcOrd="2" destOrd="0" presId="urn:microsoft.com/office/officeart/2005/8/layout/vList5"/>
    <dgm:cxn modelId="{987869CB-524C-43A8-A741-866304620599}" type="presParOf" srcId="{D05CC8E5-9393-40E3-9678-6B6B74B21AF7}" destId="{7E8D3852-D325-4270-AE71-C03AA23FE733}" srcOrd="0" destOrd="0" presId="urn:microsoft.com/office/officeart/2005/8/layout/vList5"/>
    <dgm:cxn modelId="{7CE99386-028A-4264-BEAC-BDC5A2A92E13}" type="presParOf" srcId="{D05CC8E5-9393-40E3-9678-6B6B74B21AF7}" destId="{44FA98D8-9ADC-412F-83CC-CA798E861975}" srcOrd="1" destOrd="0" presId="urn:microsoft.com/office/officeart/2005/8/layout/vList5"/>
  </dgm:cxnLst>
  <dgm:bg/>
  <dgm:whole/>
</dgm:dataModel>
</file>

<file path=ppt/diagrams/data2.xml><?xml version="1.0" encoding="utf-8"?>
<dgm:dataModel xmlns:dgm="http://schemas.openxmlformats.org/drawingml/2006/diagram" xmlns:a="http://schemas.openxmlformats.org/drawingml/2006/main">
  <dgm:ptLst>
    <dgm:pt modelId="{47D47097-9C15-48B2-8701-0AA0278AC274}" type="doc">
      <dgm:prSet loTypeId="urn:microsoft.com/office/officeart/2016/7/layout/BasicTimeline" loCatId="process" qsTypeId="urn:microsoft.com/office/officeart/2005/8/quickstyle/simple5" qsCatId="simple" csTypeId="urn:microsoft.com/office/officeart/2005/8/colors/accent3_1" csCatId="accent3" phldr="1"/>
      <dgm:spPr/>
      <dgm:t>
        <a:bodyPr/>
        <a:lstStyle/>
        <a:p>
          <a:endParaRPr lang="en-US"/>
        </a:p>
      </dgm:t>
    </dgm:pt>
    <dgm:pt modelId="{73FDA006-FB02-4528-BE24-947E4726CBF6}">
      <dgm:prSet/>
      <dgm:spPr/>
      <dgm:t>
        <a:bodyPr/>
        <a:lstStyle/>
        <a:p>
          <a:pPr>
            <a:defRPr b="1"/>
          </a:pPr>
          <a:r>
            <a:rPr lang="en-US" dirty="0"/>
            <a:t>16 Jan. 2018</a:t>
          </a:r>
        </a:p>
      </dgm:t>
    </dgm:pt>
    <dgm:pt modelId="{D610B95F-05EC-40C8-968E-9D1862CA1334}" type="parTrans" cxnId="{037D1D29-4BD3-413E-B19F-64F7F0A832E6}">
      <dgm:prSet/>
      <dgm:spPr/>
      <dgm:t>
        <a:bodyPr/>
        <a:lstStyle/>
        <a:p>
          <a:endParaRPr lang="en-US"/>
        </a:p>
      </dgm:t>
    </dgm:pt>
    <dgm:pt modelId="{4B4D2FCF-9AA0-4E9F-8C98-E3DA2181C044}" type="sibTrans" cxnId="{037D1D29-4BD3-413E-B19F-64F7F0A832E6}">
      <dgm:prSet/>
      <dgm:spPr/>
      <dgm:t>
        <a:bodyPr/>
        <a:lstStyle/>
        <a:p>
          <a:endParaRPr lang="en-US"/>
        </a:p>
      </dgm:t>
    </dgm:pt>
    <dgm:pt modelId="{A4383CFD-B831-46B9-B15C-52834C6368D4}">
      <dgm:prSet custT="1"/>
      <dgm:spPr/>
      <dgm:t>
        <a:bodyPr/>
        <a:lstStyle/>
        <a:p>
          <a:pPr algn="ctr"/>
          <a:r>
            <a:rPr lang="en-US" sz="2000" dirty="0"/>
            <a:t>Trial Basis</a:t>
          </a:r>
        </a:p>
      </dgm:t>
    </dgm:pt>
    <dgm:pt modelId="{E47AE542-944E-4A22-9EC8-DC8E8F620A3B}" type="parTrans" cxnId="{B6A53746-601B-4833-B8C4-AE6CA772B080}">
      <dgm:prSet/>
      <dgm:spPr/>
      <dgm:t>
        <a:bodyPr/>
        <a:lstStyle/>
        <a:p>
          <a:endParaRPr lang="en-US"/>
        </a:p>
      </dgm:t>
    </dgm:pt>
    <dgm:pt modelId="{C01A7212-0E95-4FFC-B659-E29C957DC783}" type="sibTrans" cxnId="{B6A53746-601B-4833-B8C4-AE6CA772B080}">
      <dgm:prSet/>
      <dgm:spPr/>
      <dgm:t>
        <a:bodyPr/>
        <a:lstStyle/>
        <a:p>
          <a:endParaRPr lang="en-US"/>
        </a:p>
      </dgm:t>
    </dgm:pt>
    <dgm:pt modelId="{AE064029-011F-4555-8EE5-0BF96A0D3534}">
      <dgm:prSet/>
      <dgm:spPr/>
      <dgm:t>
        <a:bodyPr/>
        <a:lstStyle/>
        <a:p>
          <a:pPr>
            <a:defRPr b="1"/>
          </a:pPr>
          <a:r>
            <a:rPr lang="en-US" dirty="0"/>
            <a:t>1 Feb. 2018</a:t>
          </a:r>
        </a:p>
      </dgm:t>
    </dgm:pt>
    <dgm:pt modelId="{FCF6BB83-A6D2-4386-8955-05969356EAA9}" type="parTrans" cxnId="{65309095-3F8D-4EF5-9B65-AB328CF2531E}">
      <dgm:prSet/>
      <dgm:spPr/>
      <dgm:t>
        <a:bodyPr/>
        <a:lstStyle/>
        <a:p>
          <a:endParaRPr lang="en-US"/>
        </a:p>
      </dgm:t>
    </dgm:pt>
    <dgm:pt modelId="{A3451BD3-E580-41BF-9E32-2BE0D555D5E3}" type="sibTrans" cxnId="{65309095-3F8D-4EF5-9B65-AB328CF2531E}">
      <dgm:prSet/>
      <dgm:spPr/>
      <dgm:t>
        <a:bodyPr/>
        <a:lstStyle/>
        <a:p>
          <a:endParaRPr lang="en-US"/>
        </a:p>
      </dgm:t>
    </dgm:pt>
    <dgm:pt modelId="{F73B0559-7B46-43A1-90E2-2B570A413055}">
      <dgm:prSet custT="1"/>
      <dgm:spPr/>
      <dgm:t>
        <a:bodyPr/>
        <a:lstStyle/>
        <a:p>
          <a:pPr algn="ctr"/>
          <a:r>
            <a:rPr lang="en-US" sz="2000" dirty="0"/>
            <a:t>Mandatory for Inter-State Movement</a:t>
          </a:r>
        </a:p>
      </dgm:t>
    </dgm:pt>
    <dgm:pt modelId="{D9C02630-9BFF-48DB-860F-058F1E5251D0}" type="parTrans" cxnId="{D159068F-B636-444E-9A94-EDC0D976A89F}">
      <dgm:prSet/>
      <dgm:spPr/>
      <dgm:t>
        <a:bodyPr/>
        <a:lstStyle/>
        <a:p>
          <a:endParaRPr lang="en-US"/>
        </a:p>
      </dgm:t>
    </dgm:pt>
    <dgm:pt modelId="{A137584C-EE34-41C9-B5D4-D51C782D7C74}" type="sibTrans" cxnId="{D159068F-B636-444E-9A94-EDC0D976A89F}">
      <dgm:prSet/>
      <dgm:spPr/>
      <dgm:t>
        <a:bodyPr/>
        <a:lstStyle/>
        <a:p>
          <a:endParaRPr lang="en-US"/>
        </a:p>
      </dgm:t>
    </dgm:pt>
    <dgm:pt modelId="{0939CF33-77B9-4D0C-B6E4-1799DDBEEE00}">
      <dgm:prSet/>
      <dgm:spPr/>
      <dgm:t>
        <a:bodyPr/>
        <a:lstStyle/>
        <a:p>
          <a:pPr>
            <a:defRPr b="1"/>
          </a:pPr>
          <a:r>
            <a:rPr lang="en-US" dirty="0"/>
            <a:t>1 June 2018</a:t>
          </a:r>
        </a:p>
      </dgm:t>
    </dgm:pt>
    <dgm:pt modelId="{13862419-86A3-44B1-9DA6-828727084E99}" type="parTrans" cxnId="{BE3D41B1-136D-4628-9EAD-30D360B7B3C9}">
      <dgm:prSet/>
      <dgm:spPr/>
      <dgm:t>
        <a:bodyPr/>
        <a:lstStyle/>
        <a:p>
          <a:endParaRPr lang="en-US"/>
        </a:p>
      </dgm:t>
    </dgm:pt>
    <dgm:pt modelId="{6DC8E4AB-7683-4A09-82E2-0C165DF68525}" type="sibTrans" cxnId="{BE3D41B1-136D-4628-9EAD-30D360B7B3C9}">
      <dgm:prSet/>
      <dgm:spPr/>
      <dgm:t>
        <a:bodyPr/>
        <a:lstStyle/>
        <a:p>
          <a:endParaRPr lang="en-US"/>
        </a:p>
      </dgm:t>
    </dgm:pt>
    <dgm:pt modelId="{DAAEF180-CCD0-43CF-9696-13CA063A639C}">
      <dgm:prSet custT="1"/>
      <dgm:spPr/>
      <dgm:t>
        <a:bodyPr/>
        <a:lstStyle/>
        <a:p>
          <a:pPr algn="ctr"/>
          <a:r>
            <a:rPr lang="en-US" sz="2000" dirty="0"/>
            <a:t>Mandatory for Intra-State Movement</a:t>
          </a:r>
        </a:p>
      </dgm:t>
    </dgm:pt>
    <dgm:pt modelId="{7F90D141-8C7B-4C6D-8E87-B3304E3960C4}" type="parTrans" cxnId="{51F4A226-2E6B-4653-A017-07A1C4600138}">
      <dgm:prSet/>
      <dgm:spPr/>
      <dgm:t>
        <a:bodyPr/>
        <a:lstStyle/>
        <a:p>
          <a:endParaRPr lang="en-US"/>
        </a:p>
      </dgm:t>
    </dgm:pt>
    <dgm:pt modelId="{EA7B18A7-F1FE-406D-9E6B-C4C28F4E8E6A}" type="sibTrans" cxnId="{51F4A226-2E6B-4653-A017-07A1C4600138}">
      <dgm:prSet/>
      <dgm:spPr/>
      <dgm:t>
        <a:bodyPr/>
        <a:lstStyle/>
        <a:p>
          <a:endParaRPr lang="en-US"/>
        </a:p>
      </dgm:t>
    </dgm:pt>
    <dgm:pt modelId="{53F3E9BF-97B9-464D-A3B7-E1257298298B}" type="pres">
      <dgm:prSet presAssocID="{47D47097-9C15-48B2-8701-0AA0278AC274}" presName="root" presStyleCnt="0">
        <dgm:presLayoutVars>
          <dgm:chMax/>
          <dgm:chPref/>
          <dgm:animLvl val="lvl"/>
        </dgm:presLayoutVars>
      </dgm:prSet>
      <dgm:spPr/>
      <dgm:t>
        <a:bodyPr/>
        <a:lstStyle/>
        <a:p>
          <a:endParaRPr lang="en-IN"/>
        </a:p>
      </dgm:t>
    </dgm:pt>
    <dgm:pt modelId="{1EC6E724-9067-4D00-990F-095E0D60FDED}" type="pres">
      <dgm:prSet presAssocID="{47D47097-9C15-48B2-8701-0AA0278AC274}" presName="divider" presStyleLbl="fgAccFollowNode1" presStyleIdx="0" presStyleCnt="1"/>
      <dgm:spPr>
        <a:solidFill>
          <a:schemeClr val="lt1">
            <a:alpha val="90000"/>
            <a:tint val="40000"/>
            <a:hueOff val="0"/>
            <a:satOff val="0"/>
            <a:lumOff val="0"/>
            <a:alphaOff val="0"/>
          </a:schemeClr>
        </a:solidFill>
        <a:ln w="6350" cap="flat" cmpd="sng" algn="ctr">
          <a:solidFill>
            <a:schemeClr val="accent3">
              <a:alpha val="90000"/>
              <a:hueOff val="0"/>
              <a:satOff val="0"/>
              <a:lumOff val="0"/>
              <a:alphaOff val="0"/>
            </a:schemeClr>
          </a:solidFill>
          <a:prstDash val="solid"/>
          <a:miter lim="800000"/>
          <a:tailEnd type="triangle" w="lg" len="lg"/>
        </a:ln>
        <a:effectLst/>
      </dgm:spPr>
    </dgm:pt>
    <dgm:pt modelId="{70D7006A-3168-41E7-84E4-DBE37B454A68}" type="pres">
      <dgm:prSet presAssocID="{47D47097-9C15-48B2-8701-0AA0278AC274}" presName="nodes" presStyleCnt="0">
        <dgm:presLayoutVars>
          <dgm:chMax/>
          <dgm:chPref/>
          <dgm:animLvl val="lvl"/>
        </dgm:presLayoutVars>
      </dgm:prSet>
      <dgm:spPr/>
    </dgm:pt>
    <dgm:pt modelId="{FF008D3F-00E7-49AF-B71E-88043456F5DE}" type="pres">
      <dgm:prSet presAssocID="{73FDA006-FB02-4528-BE24-947E4726CBF6}" presName="composite" presStyleCnt="0"/>
      <dgm:spPr/>
    </dgm:pt>
    <dgm:pt modelId="{C2170CD7-5548-447C-AEF0-8C8496C45BEA}" type="pres">
      <dgm:prSet presAssocID="{73FDA006-FB02-4528-BE24-947E4726CBF6}" presName="L1TextContainer" presStyleLbl="revTx" presStyleIdx="0" presStyleCnt="3">
        <dgm:presLayoutVars>
          <dgm:chMax val="1"/>
          <dgm:chPref val="1"/>
          <dgm:bulletEnabled val="1"/>
        </dgm:presLayoutVars>
      </dgm:prSet>
      <dgm:spPr/>
      <dgm:t>
        <a:bodyPr/>
        <a:lstStyle/>
        <a:p>
          <a:endParaRPr lang="en-IN"/>
        </a:p>
      </dgm:t>
    </dgm:pt>
    <dgm:pt modelId="{389E1C15-E77F-4005-A7E1-6BADEAF0791E}" type="pres">
      <dgm:prSet presAssocID="{73FDA006-FB02-4528-BE24-947E4726CBF6}" presName="L2TextContainerWrapper" presStyleCnt="0">
        <dgm:presLayoutVars>
          <dgm:chMax val="0"/>
          <dgm:chPref val="0"/>
          <dgm:bulletEnabled val="1"/>
        </dgm:presLayoutVars>
      </dgm:prSet>
      <dgm:spPr/>
    </dgm:pt>
    <dgm:pt modelId="{F843D984-993C-45A8-870D-A1C175EB8050}" type="pres">
      <dgm:prSet presAssocID="{73FDA006-FB02-4528-BE24-947E4726CBF6}" presName="L2TextContainer" presStyleLbl="bgAcc1" presStyleIdx="0" presStyleCnt="3"/>
      <dgm:spPr/>
      <dgm:t>
        <a:bodyPr/>
        <a:lstStyle/>
        <a:p>
          <a:endParaRPr lang="en-IN"/>
        </a:p>
      </dgm:t>
    </dgm:pt>
    <dgm:pt modelId="{F78A5EF1-9B38-4B61-9FE3-AB6FFA4C22E2}" type="pres">
      <dgm:prSet presAssocID="{73FDA006-FB02-4528-BE24-947E4726CBF6}" presName="FlexibleEmptyPlaceHolder" presStyleCnt="0"/>
      <dgm:spPr/>
    </dgm:pt>
    <dgm:pt modelId="{3CD5063C-C0F9-4574-8A10-A02A421B9F51}" type="pres">
      <dgm:prSet presAssocID="{73FDA006-FB02-4528-BE24-947E4726CBF6}" presName="ConnectLine" presStyleLbl="sibTrans1D1" presStyleIdx="0" presStyleCnt="3"/>
      <dgm:spPr>
        <a:noFill/>
        <a:ln w="6350" cap="flat" cmpd="sng" algn="ctr">
          <a:solidFill>
            <a:schemeClr val="accent3">
              <a:hueOff val="0"/>
              <a:satOff val="0"/>
              <a:lumOff val="0"/>
              <a:alphaOff val="0"/>
            </a:schemeClr>
          </a:solidFill>
          <a:prstDash val="dash"/>
          <a:miter lim="800000"/>
        </a:ln>
        <a:effectLst/>
      </dgm:spPr>
    </dgm:pt>
    <dgm:pt modelId="{6D13058F-D4EA-4E72-93B9-E538070E0830}" type="pres">
      <dgm:prSet presAssocID="{73FDA006-FB02-4528-BE24-947E4726CBF6}" presName="ConnectorPoint" presStyleLbl="alignNode1" presStyleIdx="0" presStyleCnt="3"/>
      <dgm:spPr/>
    </dgm:pt>
    <dgm:pt modelId="{39B90240-7E47-42BE-AD81-08BB0B96071C}" type="pres">
      <dgm:prSet presAssocID="{73FDA006-FB02-4528-BE24-947E4726CBF6}" presName="EmptyPlaceHolder" presStyleCnt="0"/>
      <dgm:spPr/>
    </dgm:pt>
    <dgm:pt modelId="{4F42F241-00F3-442F-B561-C31CD5167654}" type="pres">
      <dgm:prSet presAssocID="{4B4D2FCF-9AA0-4E9F-8C98-E3DA2181C044}" presName="spaceBetweenRectangles" presStyleCnt="0"/>
      <dgm:spPr/>
    </dgm:pt>
    <dgm:pt modelId="{3EF82575-8B5F-46C2-9C7D-501737FEA820}" type="pres">
      <dgm:prSet presAssocID="{AE064029-011F-4555-8EE5-0BF96A0D3534}" presName="composite" presStyleCnt="0"/>
      <dgm:spPr/>
    </dgm:pt>
    <dgm:pt modelId="{677C482A-DB3A-488B-A960-C8F17CCAC356}" type="pres">
      <dgm:prSet presAssocID="{AE064029-011F-4555-8EE5-0BF96A0D3534}" presName="L1TextContainer" presStyleLbl="revTx" presStyleIdx="1" presStyleCnt="3">
        <dgm:presLayoutVars>
          <dgm:chMax val="1"/>
          <dgm:chPref val="1"/>
          <dgm:bulletEnabled val="1"/>
        </dgm:presLayoutVars>
      </dgm:prSet>
      <dgm:spPr/>
      <dgm:t>
        <a:bodyPr/>
        <a:lstStyle/>
        <a:p>
          <a:endParaRPr lang="en-IN"/>
        </a:p>
      </dgm:t>
    </dgm:pt>
    <dgm:pt modelId="{7143F08A-2F97-405E-89A6-3B72BF7627FC}" type="pres">
      <dgm:prSet presAssocID="{AE064029-011F-4555-8EE5-0BF96A0D3534}" presName="L2TextContainerWrapper" presStyleCnt="0">
        <dgm:presLayoutVars>
          <dgm:chMax val="0"/>
          <dgm:chPref val="0"/>
          <dgm:bulletEnabled val="1"/>
        </dgm:presLayoutVars>
      </dgm:prSet>
      <dgm:spPr/>
    </dgm:pt>
    <dgm:pt modelId="{2799CBC7-E92D-47B3-96B1-C2A5DAFC4F2A}" type="pres">
      <dgm:prSet presAssocID="{AE064029-011F-4555-8EE5-0BF96A0D3534}" presName="L2TextContainer" presStyleLbl="bgAcc1" presStyleIdx="1" presStyleCnt="3"/>
      <dgm:spPr/>
      <dgm:t>
        <a:bodyPr/>
        <a:lstStyle/>
        <a:p>
          <a:endParaRPr lang="en-IN"/>
        </a:p>
      </dgm:t>
    </dgm:pt>
    <dgm:pt modelId="{53BFCF96-25AD-4C57-BA14-0D556A318547}" type="pres">
      <dgm:prSet presAssocID="{AE064029-011F-4555-8EE5-0BF96A0D3534}" presName="FlexibleEmptyPlaceHolder" presStyleCnt="0"/>
      <dgm:spPr/>
    </dgm:pt>
    <dgm:pt modelId="{DAE2509E-C818-43A1-8D09-59D649166C30}" type="pres">
      <dgm:prSet presAssocID="{AE064029-011F-4555-8EE5-0BF96A0D3534}" presName="ConnectLine" presStyleLbl="sibTrans1D1" presStyleIdx="1" presStyleCnt="3"/>
      <dgm:spPr>
        <a:noFill/>
        <a:ln w="6350" cap="flat" cmpd="sng" algn="ctr">
          <a:solidFill>
            <a:schemeClr val="accent3">
              <a:hueOff val="0"/>
              <a:satOff val="0"/>
              <a:lumOff val="0"/>
              <a:alphaOff val="0"/>
            </a:schemeClr>
          </a:solidFill>
          <a:prstDash val="dash"/>
          <a:miter lim="800000"/>
        </a:ln>
        <a:effectLst/>
      </dgm:spPr>
    </dgm:pt>
    <dgm:pt modelId="{35365253-46B6-45D0-B8A3-BFE5FB7E8793}" type="pres">
      <dgm:prSet presAssocID="{AE064029-011F-4555-8EE5-0BF96A0D3534}" presName="ConnectorPoint" presStyleLbl="alignNode1" presStyleIdx="1" presStyleCnt="3"/>
      <dgm:spPr/>
    </dgm:pt>
    <dgm:pt modelId="{F9D0841C-151C-4F00-B39E-A4C7637727A3}" type="pres">
      <dgm:prSet presAssocID="{AE064029-011F-4555-8EE5-0BF96A0D3534}" presName="EmptyPlaceHolder" presStyleCnt="0"/>
      <dgm:spPr/>
    </dgm:pt>
    <dgm:pt modelId="{C450689A-7563-4578-BB03-83E6516ACD96}" type="pres">
      <dgm:prSet presAssocID="{A3451BD3-E580-41BF-9E32-2BE0D555D5E3}" presName="spaceBetweenRectangles" presStyleCnt="0"/>
      <dgm:spPr/>
    </dgm:pt>
    <dgm:pt modelId="{574A31A6-9B3C-48A1-AC50-71FB85EB0FC4}" type="pres">
      <dgm:prSet presAssocID="{0939CF33-77B9-4D0C-B6E4-1799DDBEEE00}" presName="composite" presStyleCnt="0"/>
      <dgm:spPr/>
    </dgm:pt>
    <dgm:pt modelId="{F83DD86A-0A59-4EA5-B1A2-18E1198D38A0}" type="pres">
      <dgm:prSet presAssocID="{0939CF33-77B9-4D0C-B6E4-1799DDBEEE00}" presName="L1TextContainer" presStyleLbl="revTx" presStyleIdx="2" presStyleCnt="3">
        <dgm:presLayoutVars>
          <dgm:chMax val="1"/>
          <dgm:chPref val="1"/>
          <dgm:bulletEnabled val="1"/>
        </dgm:presLayoutVars>
      </dgm:prSet>
      <dgm:spPr/>
      <dgm:t>
        <a:bodyPr/>
        <a:lstStyle/>
        <a:p>
          <a:endParaRPr lang="en-IN"/>
        </a:p>
      </dgm:t>
    </dgm:pt>
    <dgm:pt modelId="{093B3467-5B71-4F6B-9D95-27D9237B9914}" type="pres">
      <dgm:prSet presAssocID="{0939CF33-77B9-4D0C-B6E4-1799DDBEEE00}" presName="L2TextContainerWrapper" presStyleCnt="0">
        <dgm:presLayoutVars>
          <dgm:chMax val="0"/>
          <dgm:chPref val="0"/>
          <dgm:bulletEnabled val="1"/>
        </dgm:presLayoutVars>
      </dgm:prSet>
      <dgm:spPr/>
    </dgm:pt>
    <dgm:pt modelId="{B2A142F9-4EE1-4521-B70D-FB36847285A8}" type="pres">
      <dgm:prSet presAssocID="{0939CF33-77B9-4D0C-B6E4-1799DDBEEE00}" presName="L2TextContainer" presStyleLbl="bgAcc1" presStyleIdx="2" presStyleCnt="3"/>
      <dgm:spPr/>
      <dgm:t>
        <a:bodyPr/>
        <a:lstStyle/>
        <a:p>
          <a:endParaRPr lang="en-IN"/>
        </a:p>
      </dgm:t>
    </dgm:pt>
    <dgm:pt modelId="{F273A67E-6F96-443A-ACBE-17D05CDC12CC}" type="pres">
      <dgm:prSet presAssocID="{0939CF33-77B9-4D0C-B6E4-1799DDBEEE00}" presName="FlexibleEmptyPlaceHolder" presStyleCnt="0"/>
      <dgm:spPr/>
    </dgm:pt>
    <dgm:pt modelId="{A2B8D075-E396-4B9F-B666-40F1F3579C33}" type="pres">
      <dgm:prSet presAssocID="{0939CF33-77B9-4D0C-B6E4-1799DDBEEE00}" presName="ConnectLine" presStyleLbl="sibTrans1D1" presStyleIdx="2" presStyleCnt="3"/>
      <dgm:spPr>
        <a:noFill/>
        <a:ln w="6350" cap="flat" cmpd="sng" algn="ctr">
          <a:solidFill>
            <a:schemeClr val="accent3">
              <a:hueOff val="0"/>
              <a:satOff val="0"/>
              <a:lumOff val="0"/>
              <a:alphaOff val="0"/>
            </a:schemeClr>
          </a:solidFill>
          <a:prstDash val="dash"/>
          <a:miter lim="800000"/>
        </a:ln>
        <a:effectLst/>
      </dgm:spPr>
    </dgm:pt>
    <dgm:pt modelId="{C3EE4C31-0751-4AAF-A7A1-1F805BB2D96D}" type="pres">
      <dgm:prSet presAssocID="{0939CF33-77B9-4D0C-B6E4-1799DDBEEE00}" presName="ConnectorPoint" presStyleLbl="alignNode1" presStyleIdx="2" presStyleCnt="3"/>
      <dgm:spPr/>
    </dgm:pt>
    <dgm:pt modelId="{09F6062D-05D6-49CF-8297-50B11C905856}" type="pres">
      <dgm:prSet presAssocID="{0939CF33-77B9-4D0C-B6E4-1799DDBEEE00}" presName="EmptyPlaceHolder" presStyleCnt="0"/>
      <dgm:spPr/>
    </dgm:pt>
  </dgm:ptLst>
  <dgm:cxnLst>
    <dgm:cxn modelId="{AA96DE98-DD54-4CC3-9B84-BE61F15B60E4}" type="presOf" srcId="{F73B0559-7B46-43A1-90E2-2B570A413055}" destId="{2799CBC7-E92D-47B3-96B1-C2A5DAFC4F2A}" srcOrd="0" destOrd="0" presId="urn:microsoft.com/office/officeart/2016/7/layout/BasicTimeline"/>
    <dgm:cxn modelId="{BE3D41B1-136D-4628-9EAD-30D360B7B3C9}" srcId="{47D47097-9C15-48B2-8701-0AA0278AC274}" destId="{0939CF33-77B9-4D0C-B6E4-1799DDBEEE00}" srcOrd="2" destOrd="0" parTransId="{13862419-86A3-44B1-9DA6-828727084E99}" sibTransId="{6DC8E4AB-7683-4A09-82E2-0C165DF68525}"/>
    <dgm:cxn modelId="{878F58FD-58A0-4CE8-98B3-4F0D697959A3}" type="presOf" srcId="{AE064029-011F-4555-8EE5-0BF96A0D3534}" destId="{677C482A-DB3A-488B-A960-C8F17CCAC356}" srcOrd="0" destOrd="0" presId="urn:microsoft.com/office/officeart/2016/7/layout/BasicTimeline"/>
    <dgm:cxn modelId="{304683EA-7638-40EC-AF90-9A72012D9F27}" type="presOf" srcId="{A4383CFD-B831-46B9-B15C-52834C6368D4}" destId="{F843D984-993C-45A8-870D-A1C175EB8050}" srcOrd="0" destOrd="0" presId="urn:microsoft.com/office/officeart/2016/7/layout/BasicTimeline"/>
    <dgm:cxn modelId="{037D1D29-4BD3-413E-B19F-64F7F0A832E6}" srcId="{47D47097-9C15-48B2-8701-0AA0278AC274}" destId="{73FDA006-FB02-4528-BE24-947E4726CBF6}" srcOrd="0" destOrd="0" parTransId="{D610B95F-05EC-40C8-968E-9D1862CA1334}" sibTransId="{4B4D2FCF-9AA0-4E9F-8C98-E3DA2181C044}"/>
    <dgm:cxn modelId="{51F4A226-2E6B-4653-A017-07A1C4600138}" srcId="{0939CF33-77B9-4D0C-B6E4-1799DDBEEE00}" destId="{DAAEF180-CCD0-43CF-9696-13CA063A639C}" srcOrd="0" destOrd="0" parTransId="{7F90D141-8C7B-4C6D-8E87-B3304E3960C4}" sibTransId="{EA7B18A7-F1FE-406D-9E6B-C4C28F4E8E6A}"/>
    <dgm:cxn modelId="{B6D8FB80-C900-4EAE-92B4-836915377A10}" type="presOf" srcId="{DAAEF180-CCD0-43CF-9696-13CA063A639C}" destId="{B2A142F9-4EE1-4521-B70D-FB36847285A8}" srcOrd="0" destOrd="0" presId="urn:microsoft.com/office/officeart/2016/7/layout/BasicTimeline"/>
    <dgm:cxn modelId="{65309095-3F8D-4EF5-9B65-AB328CF2531E}" srcId="{47D47097-9C15-48B2-8701-0AA0278AC274}" destId="{AE064029-011F-4555-8EE5-0BF96A0D3534}" srcOrd="1" destOrd="0" parTransId="{FCF6BB83-A6D2-4386-8955-05969356EAA9}" sibTransId="{A3451BD3-E580-41BF-9E32-2BE0D555D5E3}"/>
    <dgm:cxn modelId="{E06474F3-6649-4191-818A-77013C026443}" type="presOf" srcId="{73FDA006-FB02-4528-BE24-947E4726CBF6}" destId="{C2170CD7-5548-447C-AEF0-8C8496C45BEA}" srcOrd="0" destOrd="0" presId="urn:microsoft.com/office/officeart/2016/7/layout/BasicTimeline"/>
    <dgm:cxn modelId="{D159068F-B636-444E-9A94-EDC0D976A89F}" srcId="{AE064029-011F-4555-8EE5-0BF96A0D3534}" destId="{F73B0559-7B46-43A1-90E2-2B570A413055}" srcOrd="0" destOrd="0" parTransId="{D9C02630-9BFF-48DB-860F-058F1E5251D0}" sibTransId="{A137584C-EE34-41C9-B5D4-D51C782D7C74}"/>
    <dgm:cxn modelId="{A7681C78-21C2-4318-8E69-21CA8F91C765}" type="presOf" srcId="{47D47097-9C15-48B2-8701-0AA0278AC274}" destId="{53F3E9BF-97B9-464D-A3B7-E1257298298B}" srcOrd="0" destOrd="0" presId="urn:microsoft.com/office/officeart/2016/7/layout/BasicTimeline"/>
    <dgm:cxn modelId="{B6A53746-601B-4833-B8C4-AE6CA772B080}" srcId="{73FDA006-FB02-4528-BE24-947E4726CBF6}" destId="{A4383CFD-B831-46B9-B15C-52834C6368D4}" srcOrd="0" destOrd="0" parTransId="{E47AE542-944E-4A22-9EC8-DC8E8F620A3B}" sibTransId="{C01A7212-0E95-4FFC-B659-E29C957DC783}"/>
    <dgm:cxn modelId="{75D4E488-5B40-4630-9B78-1518015F8F90}" type="presOf" srcId="{0939CF33-77B9-4D0C-B6E4-1799DDBEEE00}" destId="{F83DD86A-0A59-4EA5-B1A2-18E1198D38A0}" srcOrd="0" destOrd="0" presId="urn:microsoft.com/office/officeart/2016/7/layout/BasicTimeline"/>
    <dgm:cxn modelId="{CC2A92F5-0689-44B3-AE17-B38BDDEF190C}" type="presParOf" srcId="{53F3E9BF-97B9-464D-A3B7-E1257298298B}" destId="{1EC6E724-9067-4D00-990F-095E0D60FDED}" srcOrd="0" destOrd="0" presId="urn:microsoft.com/office/officeart/2016/7/layout/BasicTimeline"/>
    <dgm:cxn modelId="{CCE9B75F-6042-415D-B011-B48E92C3BD21}" type="presParOf" srcId="{53F3E9BF-97B9-464D-A3B7-E1257298298B}" destId="{70D7006A-3168-41E7-84E4-DBE37B454A68}" srcOrd="1" destOrd="0" presId="urn:microsoft.com/office/officeart/2016/7/layout/BasicTimeline"/>
    <dgm:cxn modelId="{8430B01F-26C7-4087-A92C-289090E2AE35}" type="presParOf" srcId="{70D7006A-3168-41E7-84E4-DBE37B454A68}" destId="{FF008D3F-00E7-49AF-B71E-88043456F5DE}" srcOrd="0" destOrd="0" presId="urn:microsoft.com/office/officeart/2016/7/layout/BasicTimeline"/>
    <dgm:cxn modelId="{86D22B38-8DF8-47DF-8574-61166114BE6A}" type="presParOf" srcId="{FF008D3F-00E7-49AF-B71E-88043456F5DE}" destId="{C2170CD7-5548-447C-AEF0-8C8496C45BEA}" srcOrd="0" destOrd="0" presId="urn:microsoft.com/office/officeart/2016/7/layout/BasicTimeline"/>
    <dgm:cxn modelId="{33565501-BFF2-4DFF-B947-47852CBDC032}" type="presParOf" srcId="{FF008D3F-00E7-49AF-B71E-88043456F5DE}" destId="{389E1C15-E77F-4005-A7E1-6BADEAF0791E}" srcOrd="1" destOrd="0" presId="urn:microsoft.com/office/officeart/2016/7/layout/BasicTimeline"/>
    <dgm:cxn modelId="{A16DA765-E9E1-47AE-ACC3-6C070C91FE6D}" type="presParOf" srcId="{389E1C15-E77F-4005-A7E1-6BADEAF0791E}" destId="{F843D984-993C-45A8-870D-A1C175EB8050}" srcOrd="0" destOrd="0" presId="urn:microsoft.com/office/officeart/2016/7/layout/BasicTimeline"/>
    <dgm:cxn modelId="{55A2B154-6B72-4040-9B90-5694EED95401}" type="presParOf" srcId="{389E1C15-E77F-4005-A7E1-6BADEAF0791E}" destId="{F78A5EF1-9B38-4B61-9FE3-AB6FFA4C22E2}" srcOrd="1" destOrd="0" presId="urn:microsoft.com/office/officeart/2016/7/layout/BasicTimeline"/>
    <dgm:cxn modelId="{F3814D1F-6016-4DAB-8199-BB3BFA80AA64}" type="presParOf" srcId="{FF008D3F-00E7-49AF-B71E-88043456F5DE}" destId="{3CD5063C-C0F9-4574-8A10-A02A421B9F51}" srcOrd="2" destOrd="0" presId="urn:microsoft.com/office/officeart/2016/7/layout/BasicTimeline"/>
    <dgm:cxn modelId="{D91D71F4-A8C4-454F-850E-FFFFC7FD4EE6}" type="presParOf" srcId="{FF008D3F-00E7-49AF-B71E-88043456F5DE}" destId="{6D13058F-D4EA-4E72-93B9-E538070E0830}" srcOrd="3" destOrd="0" presId="urn:microsoft.com/office/officeart/2016/7/layout/BasicTimeline"/>
    <dgm:cxn modelId="{5699EA6B-7A35-4498-9AA3-351A83E5FB35}" type="presParOf" srcId="{FF008D3F-00E7-49AF-B71E-88043456F5DE}" destId="{39B90240-7E47-42BE-AD81-08BB0B96071C}" srcOrd="4" destOrd="0" presId="urn:microsoft.com/office/officeart/2016/7/layout/BasicTimeline"/>
    <dgm:cxn modelId="{D618D915-65E4-4965-BDE6-2D1706CA4397}" type="presParOf" srcId="{70D7006A-3168-41E7-84E4-DBE37B454A68}" destId="{4F42F241-00F3-442F-B561-C31CD5167654}" srcOrd="1" destOrd="0" presId="urn:microsoft.com/office/officeart/2016/7/layout/BasicTimeline"/>
    <dgm:cxn modelId="{8BFDDD6D-E152-4DC5-AEDB-BB25BF21B80E}" type="presParOf" srcId="{70D7006A-3168-41E7-84E4-DBE37B454A68}" destId="{3EF82575-8B5F-46C2-9C7D-501737FEA820}" srcOrd="2" destOrd="0" presId="urn:microsoft.com/office/officeart/2016/7/layout/BasicTimeline"/>
    <dgm:cxn modelId="{2A0AFDCE-64BD-48C3-AA85-36EFA26CB141}" type="presParOf" srcId="{3EF82575-8B5F-46C2-9C7D-501737FEA820}" destId="{677C482A-DB3A-488B-A960-C8F17CCAC356}" srcOrd="0" destOrd="0" presId="urn:microsoft.com/office/officeart/2016/7/layout/BasicTimeline"/>
    <dgm:cxn modelId="{F184755D-94F6-4D39-9092-97CBDCCAB20F}" type="presParOf" srcId="{3EF82575-8B5F-46C2-9C7D-501737FEA820}" destId="{7143F08A-2F97-405E-89A6-3B72BF7627FC}" srcOrd="1" destOrd="0" presId="urn:microsoft.com/office/officeart/2016/7/layout/BasicTimeline"/>
    <dgm:cxn modelId="{8EA8F033-0D5D-4FEC-82DC-67DAE3E39DB0}" type="presParOf" srcId="{7143F08A-2F97-405E-89A6-3B72BF7627FC}" destId="{2799CBC7-E92D-47B3-96B1-C2A5DAFC4F2A}" srcOrd="0" destOrd="0" presId="urn:microsoft.com/office/officeart/2016/7/layout/BasicTimeline"/>
    <dgm:cxn modelId="{9FBE1798-8C6E-4E2D-91AA-FCA7D7C29BA9}" type="presParOf" srcId="{7143F08A-2F97-405E-89A6-3B72BF7627FC}" destId="{53BFCF96-25AD-4C57-BA14-0D556A318547}" srcOrd="1" destOrd="0" presId="urn:microsoft.com/office/officeart/2016/7/layout/BasicTimeline"/>
    <dgm:cxn modelId="{51E15F5A-521F-4779-9DAF-0143097DD81D}" type="presParOf" srcId="{3EF82575-8B5F-46C2-9C7D-501737FEA820}" destId="{DAE2509E-C818-43A1-8D09-59D649166C30}" srcOrd="2" destOrd="0" presId="urn:microsoft.com/office/officeart/2016/7/layout/BasicTimeline"/>
    <dgm:cxn modelId="{BCD76022-181B-4F09-8FFF-1486E98FBC29}" type="presParOf" srcId="{3EF82575-8B5F-46C2-9C7D-501737FEA820}" destId="{35365253-46B6-45D0-B8A3-BFE5FB7E8793}" srcOrd="3" destOrd="0" presId="urn:microsoft.com/office/officeart/2016/7/layout/BasicTimeline"/>
    <dgm:cxn modelId="{CAB40018-0172-41F2-A4C7-EF973550121C}" type="presParOf" srcId="{3EF82575-8B5F-46C2-9C7D-501737FEA820}" destId="{F9D0841C-151C-4F00-B39E-A4C7637727A3}" srcOrd="4" destOrd="0" presId="urn:microsoft.com/office/officeart/2016/7/layout/BasicTimeline"/>
    <dgm:cxn modelId="{8826EDA4-4FAC-4787-B14D-0AD376D27BCD}" type="presParOf" srcId="{70D7006A-3168-41E7-84E4-DBE37B454A68}" destId="{C450689A-7563-4578-BB03-83E6516ACD96}" srcOrd="3" destOrd="0" presId="urn:microsoft.com/office/officeart/2016/7/layout/BasicTimeline"/>
    <dgm:cxn modelId="{2A4ECEE7-C03E-4244-B794-DDBE4B82BF85}" type="presParOf" srcId="{70D7006A-3168-41E7-84E4-DBE37B454A68}" destId="{574A31A6-9B3C-48A1-AC50-71FB85EB0FC4}" srcOrd="4" destOrd="0" presId="urn:microsoft.com/office/officeart/2016/7/layout/BasicTimeline"/>
    <dgm:cxn modelId="{C07812CE-4289-4135-AE0A-777EE1FAE07A}" type="presParOf" srcId="{574A31A6-9B3C-48A1-AC50-71FB85EB0FC4}" destId="{F83DD86A-0A59-4EA5-B1A2-18E1198D38A0}" srcOrd="0" destOrd="0" presId="urn:microsoft.com/office/officeart/2016/7/layout/BasicTimeline"/>
    <dgm:cxn modelId="{9DDDF48F-E054-4F29-8A63-36952138499A}" type="presParOf" srcId="{574A31A6-9B3C-48A1-AC50-71FB85EB0FC4}" destId="{093B3467-5B71-4F6B-9D95-27D9237B9914}" srcOrd="1" destOrd="0" presId="urn:microsoft.com/office/officeart/2016/7/layout/BasicTimeline"/>
    <dgm:cxn modelId="{1EDBAD3A-A909-413A-9075-328562A7BA85}" type="presParOf" srcId="{093B3467-5B71-4F6B-9D95-27D9237B9914}" destId="{B2A142F9-4EE1-4521-B70D-FB36847285A8}" srcOrd="0" destOrd="0" presId="urn:microsoft.com/office/officeart/2016/7/layout/BasicTimeline"/>
    <dgm:cxn modelId="{DEC0CEFF-8F52-4EB3-9EB1-C434EE654052}" type="presParOf" srcId="{093B3467-5B71-4F6B-9D95-27D9237B9914}" destId="{F273A67E-6F96-443A-ACBE-17D05CDC12CC}" srcOrd="1" destOrd="0" presId="urn:microsoft.com/office/officeart/2016/7/layout/BasicTimeline"/>
    <dgm:cxn modelId="{BC08CC03-B5A3-4863-AE12-7F1A2FBEAF50}" type="presParOf" srcId="{574A31A6-9B3C-48A1-AC50-71FB85EB0FC4}" destId="{A2B8D075-E396-4B9F-B666-40F1F3579C33}" srcOrd="2" destOrd="0" presId="urn:microsoft.com/office/officeart/2016/7/layout/BasicTimeline"/>
    <dgm:cxn modelId="{EC379D52-E4F5-44B5-BA08-A82128843AA3}" type="presParOf" srcId="{574A31A6-9B3C-48A1-AC50-71FB85EB0FC4}" destId="{C3EE4C31-0751-4AAF-A7A1-1F805BB2D96D}" srcOrd="3" destOrd="0" presId="urn:microsoft.com/office/officeart/2016/7/layout/BasicTimeline"/>
    <dgm:cxn modelId="{560F0149-DE08-45F6-9B55-21266C5ADDF1}" type="presParOf" srcId="{574A31A6-9B3C-48A1-AC50-71FB85EB0FC4}" destId="{09F6062D-05D6-49CF-8297-50B11C905856}" srcOrd="4" destOrd="0" presId="urn:microsoft.com/office/officeart/2016/7/layout/BasicTimeline"/>
  </dgm:cxnLst>
  <dgm:bg/>
  <dgm:whole/>
</dgm:dataModel>
</file>

<file path=ppt/diagrams/data3.xml><?xml version="1.0" encoding="utf-8"?>
<dgm:dataModel xmlns:dgm="http://schemas.openxmlformats.org/drawingml/2006/diagram" xmlns:a="http://schemas.openxmlformats.org/drawingml/2006/main">
  <dgm:ptLst>
    <dgm:pt modelId="{BAD80D22-E3A1-4CB0-9EFE-C86CF6CC09D8}" type="doc">
      <dgm:prSet loTypeId="urn:microsoft.com/office/officeart/2005/8/layout/bList2" loCatId="list" qsTypeId="urn:microsoft.com/office/officeart/2005/8/quickstyle/simple1" qsCatId="simple" csTypeId="urn:microsoft.com/office/officeart/2005/8/colors/accent1_2" csCatId="accent1" phldr="1"/>
      <dgm:spPr/>
    </dgm:pt>
    <dgm:pt modelId="{99AFA658-5565-414C-84CB-88478ED74AAB}">
      <dgm:prSet phldrT="[Text]"/>
      <dgm:spPr/>
      <dgm:t>
        <a:bodyPr/>
        <a:lstStyle/>
        <a:p>
          <a:r>
            <a:rPr lang="en-US" dirty="0" smtClean="0"/>
            <a:t>1</a:t>
          </a:r>
          <a:r>
            <a:rPr lang="en-US" baseline="30000" dirty="0" smtClean="0"/>
            <a:t>st</a:t>
          </a:r>
          <a:r>
            <a:rPr lang="en-US" dirty="0" smtClean="0"/>
            <a:t> April</a:t>
          </a:r>
          <a:endParaRPr lang="en-IN" dirty="0"/>
        </a:p>
      </dgm:t>
    </dgm:pt>
    <dgm:pt modelId="{28FD74C4-3D58-48A5-A146-54C000F587D2}" type="parTrans" cxnId="{F6F3F5E5-8105-47C6-96DF-40BE30B1FA27}">
      <dgm:prSet/>
      <dgm:spPr/>
      <dgm:t>
        <a:bodyPr/>
        <a:lstStyle/>
        <a:p>
          <a:endParaRPr lang="en-IN"/>
        </a:p>
      </dgm:t>
    </dgm:pt>
    <dgm:pt modelId="{A9DFD765-A560-475B-BC41-09A13A05F7B4}" type="sibTrans" cxnId="{F6F3F5E5-8105-47C6-96DF-40BE30B1FA27}">
      <dgm:prSet/>
      <dgm:spPr/>
      <dgm:t>
        <a:bodyPr/>
        <a:lstStyle/>
        <a:p>
          <a:endParaRPr lang="en-IN"/>
        </a:p>
      </dgm:t>
    </dgm:pt>
    <dgm:pt modelId="{4721BC8B-218F-4CF3-959B-08730DD3F7E5}">
      <dgm:prSet phldrT="[Text]"/>
      <dgm:spPr/>
      <dgm:t>
        <a:bodyPr/>
        <a:lstStyle/>
        <a:p>
          <a:r>
            <a:rPr lang="en-US" dirty="0" smtClean="0"/>
            <a:t>1</a:t>
          </a:r>
          <a:r>
            <a:rPr lang="en-US" baseline="30000" dirty="0" smtClean="0"/>
            <a:t>st</a:t>
          </a:r>
          <a:r>
            <a:rPr lang="en-US" dirty="0" smtClean="0"/>
            <a:t> June</a:t>
          </a:r>
          <a:endParaRPr lang="en-IN" dirty="0"/>
        </a:p>
      </dgm:t>
    </dgm:pt>
    <dgm:pt modelId="{66FF8BB5-9B75-4726-82EB-49B569CC8E60}" type="parTrans" cxnId="{C0B31729-98CF-4C59-A59F-1DB4636CD06E}">
      <dgm:prSet/>
      <dgm:spPr/>
      <dgm:t>
        <a:bodyPr/>
        <a:lstStyle/>
        <a:p>
          <a:endParaRPr lang="en-IN"/>
        </a:p>
      </dgm:t>
    </dgm:pt>
    <dgm:pt modelId="{2AC5DA73-22B9-466D-8A88-63A36DA74681}" type="sibTrans" cxnId="{C0B31729-98CF-4C59-A59F-1DB4636CD06E}">
      <dgm:prSet/>
      <dgm:spPr/>
      <dgm:t>
        <a:bodyPr/>
        <a:lstStyle/>
        <a:p>
          <a:endParaRPr lang="en-IN"/>
        </a:p>
      </dgm:t>
    </dgm:pt>
    <dgm:pt modelId="{4111561C-6EA2-43BD-BD61-4F0C5A3A9D41}">
      <dgm:prSet/>
      <dgm:spPr/>
      <dgm:t>
        <a:bodyPr/>
        <a:lstStyle/>
        <a:p>
          <a:r>
            <a:rPr lang="en-US" dirty="0" smtClean="0"/>
            <a:t>Interstate</a:t>
          </a:r>
          <a:endParaRPr lang="en-IN" dirty="0"/>
        </a:p>
      </dgm:t>
    </dgm:pt>
    <dgm:pt modelId="{ECF90997-8491-4366-81FB-2FED9304FDD5}" type="parTrans" cxnId="{EE0006AA-B929-4AB4-9B9D-46E5FC468EA6}">
      <dgm:prSet/>
      <dgm:spPr/>
      <dgm:t>
        <a:bodyPr/>
        <a:lstStyle/>
        <a:p>
          <a:endParaRPr lang="en-IN"/>
        </a:p>
      </dgm:t>
    </dgm:pt>
    <dgm:pt modelId="{B3E7B76F-CC0D-43F6-86C9-2B654E000E66}" type="sibTrans" cxnId="{EE0006AA-B929-4AB4-9B9D-46E5FC468EA6}">
      <dgm:prSet/>
      <dgm:spPr/>
      <dgm:t>
        <a:bodyPr/>
        <a:lstStyle/>
        <a:p>
          <a:endParaRPr lang="en-IN"/>
        </a:p>
      </dgm:t>
    </dgm:pt>
    <dgm:pt modelId="{9FFDA4C9-BA55-49A3-A33E-EC570DAED3AE}">
      <dgm:prSet/>
      <dgm:spPr/>
      <dgm:t>
        <a:bodyPr/>
        <a:lstStyle/>
        <a:p>
          <a:r>
            <a:rPr lang="en-US" dirty="0" smtClean="0"/>
            <a:t>Intrastate</a:t>
          </a:r>
          <a:endParaRPr lang="en-IN" dirty="0"/>
        </a:p>
      </dgm:t>
    </dgm:pt>
    <dgm:pt modelId="{A6090558-ED5B-4D70-A502-2CEDD13C1FFD}" type="parTrans" cxnId="{FEE596C0-239D-440F-806B-5E7C26D58BB0}">
      <dgm:prSet/>
      <dgm:spPr/>
      <dgm:t>
        <a:bodyPr/>
        <a:lstStyle/>
        <a:p>
          <a:endParaRPr lang="en-IN"/>
        </a:p>
      </dgm:t>
    </dgm:pt>
    <dgm:pt modelId="{F458C88B-E5CE-49A3-9872-DEC98FC9B89E}" type="sibTrans" cxnId="{FEE596C0-239D-440F-806B-5E7C26D58BB0}">
      <dgm:prSet/>
      <dgm:spPr/>
      <dgm:t>
        <a:bodyPr/>
        <a:lstStyle/>
        <a:p>
          <a:endParaRPr lang="en-IN"/>
        </a:p>
      </dgm:t>
    </dgm:pt>
    <dgm:pt modelId="{AC976DED-9170-4059-B174-9E38DE492220}" type="pres">
      <dgm:prSet presAssocID="{BAD80D22-E3A1-4CB0-9EFE-C86CF6CC09D8}" presName="diagram" presStyleCnt="0">
        <dgm:presLayoutVars>
          <dgm:dir/>
          <dgm:animLvl val="lvl"/>
          <dgm:resizeHandles val="exact"/>
        </dgm:presLayoutVars>
      </dgm:prSet>
      <dgm:spPr/>
    </dgm:pt>
    <dgm:pt modelId="{49EEA482-9DC0-4C93-A277-2AA3D2F15324}" type="pres">
      <dgm:prSet presAssocID="{99AFA658-5565-414C-84CB-88478ED74AAB}" presName="compNode" presStyleCnt="0"/>
      <dgm:spPr/>
    </dgm:pt>
    <dgm:pt modelId="{2C5A34F7-699C-4781-BC87-6D7CC2DC58C9}" type="pres">
      <dgm:prSet presAssocID="{99AFA658-5565-414C-84CB-88478ED74AAB}" presName="childRect" presStyleLbl="bgAcc1" presStyleIdx="0" presStyleCnt="2">
        <dgm:presLayoutVars>
          <dgm:bulletEnabled val="1"/>
        </dgm:presLayoutVars>
      </dgm:prSet>
      <dgm:spPr/>
      <dgm:t>
        <a:bodyPr/>
        <a:lstStyle/>
        <a:p>
          <a:endParaRPr lang="en-IN"/>
        </a:p>
      </dgm:t>
    </dgm:pt>
    <dgm:pt modelId="{776C2758-5DAF-48E1-967C-468C9CE5698E}" type="pres">
      <dgm:prSet presAssocID="{99AFA658-5565-414C-84CB-88478ED74AAB}" presName="parentText" presStyleLbl="node1" presStyleIdx="0" presStyleCnt="0">
        <dgm:presLayoutVars>
          <dgm:chMax val="0"/>
          <dgm:bulletEnabled val="1"/>
        </dgm:presLayoutVars>
      </dgm:prSet>
      <dgm:spPr/>
      <dgm:t>
        <a:bodyPr/>
        <a:lstStyle/>
        <a:p>
          <a:endParaRPr lang="en-IN"/>
        </a:p>
      </dgm:t>
    </dgm:pt>
    <dgm:pt modelId="{B50DBA17-00D2-4068-BFB3-8CCA2D65F50B}" type="pres">
      <dgm:prSet presAssocID="{99AFA658-5565-414C-84CB-88478ED74AAB}" presName="parentRect" presStyleLbl="alignNode1" presStyleIdx="0" presStyleCnt="2"/>
      <dgm:spPr/>
      <dgm:t>
        <a:bodyPr/>
        <a:lstStyle/>
        <a:p>
          <a:endParaRPr lang="en-IN"/>
        </a:p>
      </dgm:t>
    </dgm:pt>
    <dgm:pt modelId="{C3F49212-A55B-45C8-A156-EF151E865FB5}" type="pres">
      <dgm:prSet presAssocID="{99AFA658-5565-414C-84CB-88478ED74AAB}" presName="adorn" presStyleLbl="fgAccFollowNode1" presStyleIdx="0" presStyleCnt="2"/>
      <dgm:spPr/>
    </dgm:pt>
    <dgm:pt modelId="{DD638762-AAB5-4187-98E5-F4B87D7D6E3D}" type="pres">
      <dgm:prSet presAssocID="{A9DFD765-A560-475B-BC41-09A13A05F7B4}" presName="sibTrans" presStyleLbl="sibTrans2D1" presStyleIdx="0" presStyleCnt="0"/>
      <dgm:spPr/>
      <dgm:t>
        <a:bodyPr/>
        <a:lstStyle/>
        <a:p>
          <a:endParaRPr lang="en-IN"/>
        </a:p>
      </dgm:t>
    </dgm:pt>
    <dgm:pt modelId="{D56C64BA-A206-498D-A4F8-F778875B3188}" type="pres">
      <dgm:prSet presAssocID="{4721BC8B-218F-4CF3-959B-08730DD3F7E5}" presName="compNode" presStyleCnt="0"/>
      <dgm:spPr/>
    </dgm:pt>
    <dgm:pt modelId="{A5732B67-CE60-49DC-B15F-1065F9F9E76C}" type="pres">
      <dgm:prSet presAssocID="{4721BC8B-218F-4CF3-959B-08730DD3F7E5}" presName="childRect" presStyleLbl="bgAcc1" presStyleIdx="1" presStyleCnt="2">
        <dgm:presLayoutVars>
          <dgm:bulletEnabled val="1"/>
        </dgm:presLayoutVars>
      </dgm:prSet>
      <dgm:spPr/>
      <dgm:t>
        <a:bodyPr/>
        <a:lstStyle/>
        <a:p>
          <a:endParaRPr lang="en-IN"/>
        </a:p>
      </dgm:t>
    </dgm:pt>
    <dgm:pt modelId="{101A3DCD-AA3E-4107-9695-7BA44778AB0A}" type="pres">
      <dgm:prSet presAssocID="{4721BC8B-218F-4CF3-959B-08730DD3F7E5}" presName="parentText" presStyleLbl="node1" presStyleIdx="0" presStyleCnt="0">
        <dgm:presLayoutVars>
          <dgm:chMax val="0"/>
          <dgm:bulletEnabled val="1"/>
        </dgm:presLayoutVars>
      </dgm:prSet>
      <dgm:spPr/>
      <dgm:t>
        <a:bodyPr/>
        <a:lstStyle/>
        <a:p>
          <a:endParaRPr lang="en-IN"/>
        </a:p>
      </dgm:t>
    </dgm:pt>
    <dgm:pt modelId="{1EA909DE-1FB5-4D62-AA21-2A852BB1D358}" type="pres">
      <dgm:prSet presAssocID="{4721BC8B-218F-4CF3-959B-08730DD3F7E5}" presName="parentRect" presStyleLbl="alignNode1" presStyleIdx="1" presStyleCnt="2"/>
      <dgm:spPr/>
      <dgm:t>
        <a:bodyPr/>
        <a:lstStyle/>
        <a:p>
          <a:endParaRPr lang="en-IN"/>
        </a:p>
      </dgm:t>
    </dgm:pt>
    <dgm:pt modelId="{1F2E50A1-41ED-424D-B2D4-893B76567240}" type="pres">
      <dgm:prSet presAssocID="{4721BC8B-218F-4CF3-959B-08730DD3F7E5}" presName="adorn" presStyleLbl="fgAccFollowNode1" presStyleIdx="1" presStyleCnt="2"/>
      <dgm:spPr/>
    </dgm:pt>
  </dgm:ptLst>
  <dgm:cxnLst>
    <dgm:cxn modelId="{9B2779D1-A2D4-47C9-9F92-F28146788638}" type="presOf" srcId="{99AFA658-5565-414C-84CB-88478ED74AAB}" destId="{776C2758-5DAF-48E1-967C-468C9CE5698E}" srcOrd="0" destOrd="0" presId="urn:microsoft.com/office/officeart/2005/8/layout/bList2"/>
    <dgm:cxn modelId="{DF99253E-1676-49BD-A49B-5B6D7ACBAD7E}" type="presOf" srcId="{A9DFD765-A560-475B-BC41-09A13A05F7B4}" destId="{DD638762-AAB5-4187-98E5-F4B87D7D6E3D}" srcOrd="0" destOrd="0" presId="urn:microsoft.com/office/officeart/2005/8/layout/bList2"/>
    <dgm:cxn modelId="{C9F73178-A0E1-49FC-824E-6ADA982E5097}" type="presOf" srcId="{4721BC8B-218F-4CF3-959B-08730DD3F7E5}" destId="{1EA909DE-1FB5-4D62-AA21-2A852BB1D358}" srcOrd="1" destOrd="0" presId="urn:microsoft.com/office/officeart/2005/8/layout/bList2"/>
    <dgm:cxn modelId="{C0B31729-98CF-4C59-A59F-1DB4636CD06E}" srcId="{BAD80D22-E3A1-4CB0-9EFE-C86CF6CC09D8}" destId="{4721BC8B-218F-4CF3-959B-08730DD3F7E5}" srcOrd="1" destOrd="0" parTransId="{66FF8BB5-9B75-4726-82EB-49B569CC8E60}" sibTransId="{2AC5DA73-22B9-466D-8A88-63A36DA74681}"/>
    <dgm:cxn modelId="{B81AFD47-D544-43BA-A1AD-35F8A9E16938}" type="presOf" srcId="{BAD80D22-E3A1-4CB0-9EFE-C86CF6CC09D8}" destId="{AC976DED-9170-4059-B174-9E38DE492220}" srcOrd="0" destOrd="0" presId="urn:microsoft.com/office/officeart/2005/8/layout/bList2"/>
    <dgm:cxn modelId="{08E99140-B8DF-4881-BAF7-24D4B3329642}" type="presOf" srcId="{9FFDA4C9-BA55-49A3-A33E-EC570DAED3AE}" destId="{A5732B67-CE60-49DC-B15F-1065F9F9E76C}" srcOrd="0" destOrd="0" presId="urn:microsoft.com/office/officeart/2005/8/layout/bList2"/>
    <dgm:cxn modelId="{EE0006AA-B929-4AB4-9B9D-46E5FC468EA6}" srcId="{99AFA658-5565-414C-84CB-88478ED74AAB}" destId="{4111561C-6EA2-43BD-BD61-4F0C5A3A9D41}" srcOrd="0" destOrd="0" parTransId="{ECF90997-8491-4366-81FB-2FED9304FDD5}" sibTransId="{B3E7B76F-CC0D-43F6-86C9-2B654E000E66}"/>
    <dgm:cxn modelId="{A5C50F59-D011-4635-8444-FE12F560E85E}" type="presOf" srcId="{4721BC8B-218F-4CF3-959B-08730DD3F7E5}" destId="{101A3DCD-AA3E-4107-9695-7BA44778AB0A}" srcOrd="0" destOrd="0" presId="urn:microsoft.com/office/officeart/2005/8/layout/bList2"/>
    <dgm:cxn modelId="{FEE596C0-239D-440F-806B-5E7C26D58BB0}" srcId="{4721BC8B-218F-4CF3-959B-08730DD3F7E5}" destId="{9FFDA4C9-BA55-49A3-A33E-EC570DAED3AE}" srcOrd="0" destOrd="0" parTransId="{A6090558-ED5B-4D70-A502-2CEDD13C1FFD}" sibTransId="{F458C88B-E5CE-49A3-9872-DEC98FC9B89E}"/>
    <dgm:cxn modelId="{A1E97043-8E81-405D-AA14-F231D30F5B03}" type="presOf" srcId="{99AFA658-5565-414C-84CB-88478ED74AAB}" destId="{B50DBA17-00D2-4068-BFB3-8CCA2D65F50B}" srcOrd="1" destOrd="0" presId="urn:microsoft.com/office/officeart/2005/8/layout/bList2"/>
    <dgm:cxn modelId="{F6F3F5E5-8105-47C6-96DF-40BE30B1FA27}" srcId="{BAD80D22-E3A1-4CB0-9EFE-C86CF6CC09D8}" destId="{99AFA658-5565-414C-84CB-88478ED74AAB}" srcOrd="0" destOrd="0" parTransId="{28FD74C4-3D58-48A5-A146-54C000F587D2}" sibTransId="{A9DFD765-A560-475B-BC41-09A13A05F7B4}"/>
    <dgm:cxn modelId="{188D048A-16B6-41D9-89BC-E6D3AA3A8129}" type="presOf" srcId="{4111561C-6EA2-43BD-BD61-4F0C5A3A9D41}" destId="{2C5A34F7-699C-4781-BC87-6D7CC2DC58C9}" srcOrd="0" destOrd="0" presId="urn:microsoft.com/office/officeart/2005/8/layout/bList2"/>
    <dgm:cxn modelId="{3DA1A945-30E3-42A3-A6D4-0852A1450CB5}" type="presParOf" srcId="{AC976DED-9170-4059-B174-9E38DE492220}" destId="{49EEA482-9DC0-4C93-A277-2AA3D2F15324}" srcOrd="0" destOrd="0" presId="urn:microsoft.com/office/officeart/2005/8/layout/bList2"/>
    <dgm:cxn modelId="{91462412-B86F-4ADF-BAA2-784471EF8450}" type="presParOf" srcId="{49EEA482-9DC0-4C93-A277-2AA3D2F15324}" destId="{2C5A34F7-699C-4781-BC87-6D7CC2DC58C9}" srcOrd="0" destOrd="0" presId="urn:microsoft.com/office/officeart/2005/8/layout/bList2"/>
    <dgm:cxn modelId="{9BFEB7E4-AA15-4C75-8845-85B5FE4EBAC6}" type="presParOf" srcId="{49EEA482-9DC0-4C93-A277-2AA3D2F15324}" destId="{776C2758-5DAF-48E1-967C-468C9CE5698E}" srcOrd="1" destOrd="0" presId="urn:microsoft.com/office/officeart/2005/8/layout/bList2"/>
    <dgm:cxn modelId="{EC0D1315-D092-4E49-9E96-B6B4FDF1C2C9}" type="presParOf" srcId="{49EEA482-9DC0-4C93-A277-2AA3D2F15324}" destId="{B50DBA17-00D2-4068-BFB3-8CCA2D65F50B}" srcOrd="2" destOrd="0" presId="urn:microsoft.com/office/officeart/2005/8/layout/bList2"/>
    <dgm:cxn modelId="{7D1B7780-0101-41B5-8661-548013B6E2AC}" type="presParOf" srcId="{49EEA482-9DC0-4C93-A277-2AA3D2F15324}" destId="{C3F49212-A55B-45C8-A156-EF151E865FB5}" srcOrd="3" destOrd="0" presId="urn:microsoft.com/office/officeart/2005/8/layout/bList2"/>
    <dgm:cxn modelId="{0172F066-CCAF-4734-A392-53FB46F0E66C}" type="presParOf" srcId="{AC976DED-9170-4059-B174-9E38DE492220}" destId="{DD638762-AAB5-4187-98E5-F4B87D7D6E3D}" srcOrd="1" destOrd="0" presId="urn:microsoft.com/office/officeart/2005/8/layout/bList2"/>
    <dgm:cxn modelId="{4244273B-D6F8-4D71-A2DF-09F4C4F894DD}" type="presParOf" srcId="{AC976DED-9170-4059-B174-9E38DE492220}" destId="{D56C64BA-A206-498D-A4F8-F778875B3188}" srcOrd="2" destOrd="0" presId="urn:microsoft.com/office/officeart/2005/8/layout/bList2"/>
    <dgm:cxn modelId="{3E117ECA-642C-4C58-850B-E2D1C542AEFB}" type="presParOf" srcId="{D56C64BA-A206-498D-A4F8-F778875B3188}" destId="{A5732B67-CE60-49DC-B15F-1065F9F9E76C}" srcOrd="0" destOrd="0" presId="urn:microsoft.com/office/officeart/2005/8/layout/bList2"/>
    <dgm:cxn modelId="{631D01A2-0CF4-47B8-BFE8-29118A9EE855}" type="presParOf" srcId="{D56C64BA-A206-498D-A4F8-F778875B3188}" destId="{101A3DCD-AA3E-4107-9695-7BA44778AB0A}" srcOrd="1" destOrd="0" presId="urn:microsoft.com/office/officeart/2005/8/layout/bList2"/>
    <dgm:cxn modelId="{BFCD9665-6459-4CEA-A31F-34624BEA9D9E}" type="presParOf" srcId="{D56C64BA-A206-498D-A4F8-F778875B3188}" destId="{1EA909DE-1FB5-4D62-AA21-2A852BB1D358}" srcOrd="2" destOrd="0" presId="urn:microsoft.com/office/officeart/2005/8/layout/bList2"/>
    <dgm:cxn modelId="{EB5185E5-1C91-46D6-962A-3769C8DC160C}" type="presParOf" srcId="{D56C64BA-A206-498D-A4F8-F778875B3188}" destId="{1F2E50A1-41ED-424D-B2D4-893B76567240}" srcOrd="3" destOrd="0" presId="urn:microsoft.com/office/officeart/2005/8/layout/bList2"/>
  </dgm:cxnLst>
  <dgm:bg/>
  <dgm:whole/>
</dgm:dataModel>
</file>

<file path=ppt/diagrams/data4.xml><?xml version="1.0" encoding="utf-8"?>
<dgm:dataModel xmlns:dgm="http://schemas.openxmlformats.org/drawingml/2006/diagram" xmlns:a="http://schemas.openxmlformats.org/drawingml/2006/main">
  <dgm:ptLst>
    <dgm:pt modelId="{6D3547F0-C91B-4B58-AC54-BD8923AB43AE}" type="doc">
      <dgm:prSet loTypeId="urn:microsoft.com/office/officeart/2005/8/layout/hierarchy4" loCatId="relationship" qsTypeId="urn:microsoft.com/office/officeart/2005/8/quickstyle/simple1" qsCatId="simple" csTypeId="urn:microsoft.com/office/officeart/2005/8/colors/accent1_1" csCatId="accent1" phldr="1"/>
      <dgm:spPr/>
      <dgm:t>
        <a:bodyPr/>
        <a:lstStyle/>
        <a:p>
          <a:endParaRPr lang="en-IN"/>
        </a:p>
      </dgm:t>
    </dgm:pt>
    <dgm:pt modelId="{10B50BCE-1EF9-423B-B40E-88F2F4E067AE}">
      <dgm:prSet phldrT="[Text]" custT="1">
        <dgm:style>
          <a:lnRef idx="2">
            <a:schemeClr val="accent2"/>
          </a:lnRef>
          <a:fillRef idx="1">
            <a:schemeClr val="lt1"/>
          </a:fillRef>
          <a:effectRef idx="0">
            <a:schemeClr val="accent2"/>
          </a:effectRef>
          <a:fontRef idx="minor">
            <a:schemeClr val="dk1"/>
          </a:fontRef>
        </dgm:style>
      </dgm:prSet>
      <dgm:spPr>
        <a:ln/>
      </dgm:spPr>
      <dgm:t>
        <a:bodyPr/>
        <a:lstStyle/>
        <a:p>
          <a:r>
            <a:rPr lang="en-US" sz="2800" b="0" dirty="0" smtClean="0">
              <a:latin typeface="Palatino Linotype" pitchFamily="18" charset="0"/>
            </a:rPr>
            <a:t>Incidental Expenses, including commission &amp; packing charged by supplier to recipient</a:t>
          </a:r>
          <a:endParaRPr lang="en-IN" sz="2800" b="0" dirty="0">
            <a:latin typeface="Palatino Linotype" pitchFamily="18" charset="0"/>
          </a:endParaRPr>
        </a:p>
      </dgm:t>
    </dgm:pt>
    <dgm:pt modelId="{7F1E96F9-E9B8-4453-A71E-F5416601E59F}" type="parTrans" cxnId="{C48F7BC0-7B5C-4390-BE8F-91DF499B7530}">
      <dgm:prSet/>
      <dgm:spPr/>
      <dgm:t>
        <a:bodyPr/>
        <a:lstStyle/>
        <a:p>
          <a:endParaRPr lang="en-IN" sz="2800"/>
        </a:p>
      </dgm:t>
    </dgm:pt>
    <dgm:pt modelId="{7DE9C22B-D1B2-4788-968E-2D41EEC7718B}" type="sibTrans" cxnId="{C48F7BC0-7B5C-4390-BE8F-91DF499B7530}">
      <dgm:prSet/>
      <dgm:spPr/>
      <dgm:t>
        <a:bodyPr/>
        <a:lstStyle/>
        <a:p>
          <a:endParaRPr lang="en-IN" sz="2800"/>
        </a:p>
      </dgm:t>
    </dgm:pt>
    <dgm:pt modelId="{DFCA42AD-1E54-4F4C-A338-48243DFB6D8E}">
      <dgm:prSet phldrT="[Text]" custT="1"/>
      <dgm:spPr/>
      <dgm:t>
        <a:bodyPr/>
        <a:lstStyle/>
        <a:p>
          <a:r>
            <a:rPr lang="en-US" sz="2800" b="0" dirty="0" smtClean="0">
              <a:latin typeface="Palatino Linotype" pitchFamily="18" charset="0"/>
            </a:rPr>
            <a:t>Suppliers obligation met by recipient</a:t>
          </a:r>
          <a:endParaRPr lang="en-IN" sz="2800" b="0" dirty="0">
            <a:latin typeface="Palatino Linotype" pitchFamily="18" charset="0"/>
          </a:endParaRPr>
        </a:p>
      </dgm:t>
    </dgm:pt>
    <dgm:pt modelId="{3E5E1162-E18C-4AEE-96B2-7FB9E0BCF773}" type="parTrans" cxnId="{BC920EEF-CBD1-4A20-8F24-60F2BAFA2F33}">
      <dgm:prSet/>
      <dgm:spPr/>
      <dgm:t>
        <a:bodyPr/>
        <a:lstStyle/>
        <a:p>
          <a:endParaRPr lang="en-IN" sz="2800"/>
        </a:p>
      </dgm:t>
    </dgm:pt>
    <dgm:pt modelId="{645A7566-DA78-4A49-B782-059DC3C2A654}" type="sibTrans" cxnId="{BC920EEF-CBD1-4A20-8F24-60F2BAFA2F33}">
      <dgm:prSet/>
      <dgm:spPr/>
      <dgm:t>
        <a:bodyPr/>
        <a:lstStyle/>
        <a:p>
          <a:endParaRPr lang="en-IN" sz="2800"/>
        </a:p>
      </dgm:t>
    </dgm:pt>
    <dgm:pt modelId="{BFA52C1F-5988-4EC0-B3DA-1FCF474D1527}">
      <dgm:prSet phldrT="[Text]" custT="1">
        <dgm:style>
          <a:lnRef idx="2">
            <a:schemeClr val="accent2"/>
          </a:lnRef>
          <a:fillRef idx="1">
            <a:schemeClr val="lt1"/>
          </a:fillRef>
          <a:effectRef idx="0">
            <a:schemeClr val="accent2"/>
          </a:effectRef>
          <a:fontRef idx="minor">
            <a:schemeClr val="dk1"/>
          </a:fontRef>
        </dgm:style>
      </dgm:prSet>
      <dgm:spPr/>
      <dgm:t>
        <a:bodyPr/>
        <a:lstStyle/>
        <a:p>
          <a:r>
            <a:rPr lang="en-IN" sz="2800" b="0" dirty="0" smtClean="0">
              <a:latin typeface="Palatino Linotype" pitchFamily="18" charset="0"/>
            </a:rPr>
            <a:t>Interest /late fee / penalty for delayed payment</a:t>
          </a:r>
        </a:p>
      </dgm:t>
    </dgm:pt>
    <dgm:pt modelId="{BDF2BA32-44AD-48B0-94B8-A0E59DC6D174}" type="parTrans" cxnId="{4BE78772-7979-4EF6-A726-34407BD9DF67}">
      <dgm:prSet/>
      <dgm:spPr/>
      <dgm:t>
        <a:bodyPr/>
        <a:lstStyle/>
        <a:p>
          <a:endParaRPr lang="en-IN" sz="2800"/>
        </a:p>
      </dgm:t>
    </dgm:pt>
    <dgm:pt modelId="{840037BF-D70C-4F0E-995A-D4B06C1B13B3}" type="sibTrans" cxnId="{4BE78772-7979-4EF6-A726-34407BD9DF67}">
      <dgm:prSet/>
      <dgm:spPr/>
      <dgm:t>
        <a:bodyPr/>
        <a:lstStyle/>
        <a:p>
          <a:endParaRPr lang="en-IN" sz="2800"/>
        </a:p>
      </dgm:t>
    </dgm:pt>
    <dgm:pt modelId="{D36ABA6F-CEF0-433E-8C6C-E4491D501DE4}">
      <dgm:prSet phldrT="[Text]" custT="1">
        <dgm:style>
          <a:lnRef idx="2">
            <a:schemeClr val="accent1"/>
          </a:lnRef>
          <a:fillRef idx="1">
            <a:schemeClr val="lt1"/>
          </a:fillRef>
          <a:effectRef idx="0">
            <a:schemeClr val="accent1"/>
          </a:effectRef>
          <a:fontRef idx="minor">
            <a:schemeClr val="dk1"/>
          </a:fontRef>
        </dgm:style>
      </dgm:prSet>
      <dgm:spPr/>
      <dgm:t>
        <a:bodyPr/>
        <a:lstStyle/>
        <a:p>
          <a:r>
            <a:rPr lang="en-US" sz="2800" b="0" dirty="0" smtClean="0">
              <a:latin typeface="Palatino Linotype" pitchFamily="18" charset="0"/>
            </a:rPr>
            <a:t>All taxes except SGST, CGST, IGST, if charged separately</a:t>
          </a:r>
          <a:endParaRPr lang="en-IN" sz="2800" b="0" dirty="0">
            <a:latin typeface="Palatino Linotype" pitchFamily="18" charset="0"/>
          </a:endParaRPr>
        </a:p>
      </dgm:t>
    </dgm:pt>
    <dgm:pt modelId="{EF83947D-BF25-478B-9558-8599AD859838}" type="parTrans" cxnId="{982BA9FC-D698-4C94-B131-D6BEEC966DBF}">
      <dgm:prSet/>
      <dgm:spPr/>
      <dgm:t>
        <a:bodyPr/>
        <a:lstStyle/>
        <a:p>
          <a:endParaRPr lang="en-IN" sz="2800"/>
        </a:p>
      </dgm:t>
    </dgm:pt>
    <dgm:pt modelId="{382F8A32-5E98-4C21-9891-1E134322A628}" type="sibTrans" cxnId="{982BA9FC-D698-4C94-B131-D6BEEC966DBF}">
      <dgm:prSet/>
      <dgm:spPr/>
      <dgm:t>
        <a:bodyPr/>
        <a:lstStyle/>
        <a:p>
          <a:endParaRPr lang="en-IN" sz="2800"/>
        </a:p>
      </dgm:t>
    </dgm:pt>
    <dgm:pt modelId="{EDB1678C-27D1-40C2-81E8-334F704F04A9}">
      <dgm:prSet phldrT="[Text]" custT="1">
        <dgm:style>
          <a:lnRef idx="2">
            <a:schemeClr val="accent6"/>
          </a:lnRef>
          <a:fillRef idx="1">
            <a:schemeClr val="lt1"/>
          </a:fillRef>
          <a:effectRef idx="0">
            <a:schemeClr val="accent6"/>
          </a:effectRef>
          <a:fontRef idx="minor">
            <a:schemeClr val="dk1"/>
          </a:fontRef>
        </dgm:style>
      </dgm:prSet>
      <dgm:spPr>
        <a:ln/>
      </dgm:spPr>
      <dgm:t>
        <a:bodyPr/>
        <a:lstStyle/>
        <a:p>
          <a:r>
            <a:rPr lang="en-IN" sz="2800" b="0" dirty="0" smtClean="0">
              <a:latin typeface="Palatino Linotype" pitchFamily="18" charset="0"/>
            </a:rPr>
            <a:t>Subsidies linked to the price except  Govt subsidy</a:t>
          </a:r>
        </a:p>
      </dgm:t>
    </dgm:pt>
    <dgm:pt modelId="{98DC1736-6C17-45ED-82CA-1222CE6EB14C}" type="parTrans" cxnId="{35CB1C2B-682D-48C2-886E-D9AA61EBFD30}">
      <dgm:prSet/>
      <dgm:spPr/>
      <dgm:t>
        <a:bodyPr/>
        <a:lstStyle/>
        <a:p>
          <a:endParaRPr lang="en-IN" sz="2800"/>
        </a:p>
      </dgm:t>
    </dgm:pt>
    <dgm:pt modelId="{9FE90206-627F-4613-B007-85904E53FE28}" type="sibTrans" cxnId="{35CB1C2B-682D-48C2-886E-D9AA61EBFD30}">
      <dgm:prSet/>
      <dgm:spPr/>
      <dgm:t>
        <a:bodyPr/>
        <a:lstStyle/>
        <a:p>
          <a:endParaRPr lang="en-IN" sz="2800"/>
        </a:p>
      </dgm:t>
    </dgm:pt>
    <dgm:pt modelId="{DF08047D-6EBF-4A0A-A716-AD5FD8CE349D}">
      <dgm:prSet phldrT="[Text]" custT="1"/>
      <dgm:spPr>
        <a:solidFill>
          <a:srgbClr val="003399"/>
        </a:solidFill>
      </dgm:spPr>
      <dgm:t>
        <a:bodyPr/>
        <a:lstStyle/>
        <a:p>
          <a:r>
            <a:rPr lang="en-US" sz="2800" b="0" dirty="0" smtClean="0">
              <a:solidFill>
                <a:schemeClr val="bg1"/>
              </a:solidFill>
              <a:latin typeface="Palatino Linotype" pitchFamily="18" charset="0"/>
            </a:rPr>
            <a:t>Value of supply includes</a:t>
          </a:r>
          <a:endParaRPr lang="en-IN" sz="2800" b="0" dirty="0">
            <a:solidFill>
              <a:schemeClr val="bg1"/>
            </a:solidFill>
            <a:latin typeface="Palatino Linotype" pitchFamily="18" charset="0"/>
          </a:endParaRPr>
        </a:p>
      </dgm:t>
    </dgm:pt>
    <dgm:pt modelId="{03F71572-1EEA-4D98-BDCA-F5823A2FAC49}" type="sibTrans" cxnId="{F02F2183-BF29-4C66-812D-C0F5F1233A17}">
      <dgm:prSet/>
      <dgm:spPr/>
      <dgm:t>
        <a:bodyPr/>
        <a:lstStyle/>
        <a:p>
          <a:endParaRPr lang="en-IN" sz="2800"/>
        </a:p>
      </dgm:t>
    </dgm:pt>
    <dgm:pt modelId="{D58DB871-762C-4412-99E0-DBC6C51F1599}" type="parTrans" cxnId="{F02F2183-BF29-4C66-812D-C0F5F1233A17}">
      <dgm:prSet/>
      <dgm:spPr/>
      <dgm:t>
        <a:bodyPr/>
        <a:lstStyle/>
        <a:p>
          <a:endParaRPr lang="en-IN" sz="2800"/>
        </a:p>
      </dgm:t>
    </dgm:pt>
    <dgm:pt modelId="{A59C8F1C-D9D5-4215-A9B7-E3A51652A47C}" type="pres">
      <dgm:prSet presAssocID="{6D3547F0-C91B-4B58-AC54-BD8923AB43AE}" presName="Name0" presStyleCnt="0">
        <dgm:presLayoutVars>
          <dgm:chPref val="1"/>
          <dgm:dir/>
          <dgm:animOne val="branch"/>
          <dgm:animLvl val="lvl"/>
          <dgm:resizeHandles/>
        </dgm:presLayoutVars>
      </dgm:prSet>
      <dgm:spPr/>
      <dgm:t>
        <a:bodyPr/>
        <a:lstStyle/>
        <a:p>
          <a:endParaRPr lang="en-IN"/>
        </a:p>
      </dgm:t>
    </dgm:pt>
    <dgm:pt modelId="{F248F2C3-7906-47C4-8D54-4D52317DE6F8}" type="pres">
      <dgm:prSet presAssocID="{DF08047D-6EBF-4A0A-A716-AD5FD8CE349D}" presName="vertOne" presStyleCnt="0"/>
      <dgm:spPr/>
    </dgm:pt>
    <dgm:pt modelId="{0AF4D0FD-E112-4402-A8FA-68A063D6EAB6}" type="pres">
      <dgm:prSet presAssocID="{DF08047D-6EBF-4A0A-A716-AD5FD8CE349D}" presName="txOne" presStyleLbl="node0" presStyleIdx="0" presStyleCnt="1" custScaleX="100023" custScaleY="24935" custLinFactNeighborX="-76" custLinFactNeighborY="19165">
        <dgm:presLayoutVars>
          <dgm:chPref val="3"/>
        </dgm:presLayoutVars>
      </dgm:prSet>
      <dgm:spPr/>
      <dgm:t>
        <a:bodyPr/>
        <a:lstStyle/>
        <a:p>
          <a:endParaRPr lang="en-IN"/>
        </a:p>
      </dgm:t>
    </dgm:pt>
    <dgm:pt modelId="{896B3D73-3B40-4676-B5C8-81665B5C7748}" type="pres">
      <dgm:prSet presAssocID="{DF08047D-6EBF-4A0A-A716-AD5FD8CE349D}" presName="parTransOne" presStyleCnt="0"/>
      <dgm:spPr/>
    </dgm:pt>
    <dgm:pt modelId="{C76CA848-DE62-4E2C-85B9-1EEB9CDEB229}" type="pres">
      <dgm:prSet presAssocID="{DF08047D-6EBF-4A0A-A716-AD5FD8CE349D}" presName="horzOne" presStyleCnt="0"/>
      <dgm:spPr/>
    </dgm:pt>
    <dgm:pt modelId="{FC6720A6-F34F-4B33-88DF-1878593F1402}" type="pres">
      <dgm:prSet presAssocID="{10B50BCE-1EF9-423B-B40E-88F2F4E067AE}" presName="vertTwo" presStyleCnt="0"/>
      <dgm:spPr/>
    </dgm:pt>
    <dgm:pt modelId="{801B1AEC-0F3E-4FF5-8557-D7524401941C}" type="pres">
      <dgm:prSet presAssocID="{10B50BCE-1EF9-423B-B40E-88F2F4E067AE}" presName="txTwo" presStyleLbl="node2" presStyleIdx="0" presStyleCnt="2" custScaleY="84889">
        <dgm:presLayoutVars>
          <dgm:chPref val="3"/>
        </dgm:presLayoutVars>
      </dgm:prSet>
      <dgm:spPr/>
      <dgm:t>
        <a:bodyPr/>
        <a:lstStyle/>
        <a:p>
          <a:endParaRPr lang="en-IN"/>
        </a:p>
      </dgm:t>
    </dgm:pt>
    <dgm:pt modelId="{7EDA5FC1-148A-4F08-BF3A-3599EE7D6926}" type="pres">
      <dgm:prSet presAssocID="{10B50BCE-1EF9-423B-B40E-88F2F4E067AE}" presName="parTransTwo" presStyleCnt="0"/>
      <dgm:spPr/>
    </dgm:pt>
    <dgm:pt modelId="{6B0E8976-1D87-42D3-A59A-E97F96DD99E9}" type="pres">
      <dgm:prSet presAssocID="{10B50BCE-1EF9-423B-B40E-88F2F4E067AE}" presName="horzTwo" presStyleCnt="0"/>
      <dgm:spPr/>
    </dgm:pt>
    <dgm:pt modelId="{118FD56D-CDE8-4979-8B5B-358FAC32DCF6}" type="pres">
      <dgm:prSet presAssocID="{DFCA42AD-1E54-4F4C-A338-48243DFB6D8E}" presName="vertThree" presStyleCnt="0"/>
      <dgm:spPr/>
    </dgm:pt>
    <dgm:pt modelId="{DB6E962C-3FE4-454C-8105-87384694B43E}" type="pres">
      <dgm:prSet presAssocID="{DFCA42AD-1E54-4F4C-A338-48243DFB6D8E}" presName="txThree" presStyleLbl="node3" presStyleIdx="0" presStyleCnt="3">
        <dgm:presLayoutVars>
          <dgm:chPref val="3"/>
        </dgm:presLayoutVars>
      </dgm:prSet>
      <dgm:spPr/>
      <dgm:t>
        <a:bodyPr/>
        <a:lstStyle/>
        <a:p>
          <a:endParaRPr lang="en-IN"/>
        </a:p>
      </dgm:t>
    </dgm:pt>
    <dgm:pt modelId="{3577FD96-6EE4-4D3C-B023-55DEB0BB71C8}" type="pres">
      <dgm:prSet presAssocID="{DFCA42AD-1E54-4F4C-A338-48243DFB6D8E}" presName="horzThree" presStyleCnt="0"/>
      <dgm:spPr/>
    </dgm:pt>
    <dgm:pt modelId="{E86D7DC2-4798-4E90-A238-4D1E38F1FC89}" type="pres">
      <dgm:prSet presAssocID="{645A7566-DA78-4A49-B782-059DC3C2A654}" presName="sibSpaceThree" presStyleCnt="0"/>
      <dgm:spPr/>
    </dgm:pt>
    <dgm:pt modelId="{74915C49-39A1-407D-B823-74080784AA45}" type="pres">
      <dgm:prSet presAssocID="{BFA52C1F-5988-4EC0-B3DA-1FCF474D1527}" presName="vertThree" presStyleCnt="0"/>
      <dgm:spPr/>
    </dgm:pt>
    <dgm:pt modelId="{4B9B2CCD-5F3B-4A08-B5A4-7785DBB6E72A}" type="pres">
      <dgm:prSet presAssocID="{BFA52C1F-5988-4EC0-B3DA-1FCF474D1527}" presName="txThree" presStyleLbl="node3" presStyleIdx="1" presStyleCnt="3" custLinFactNeighborX="9220" custLinFactNeighborY="1648">
        <dgm:presLayoutVars>
          <dgm:chPref val="3"/>
        </dgm:presLayoutVars>
      </dgm:prSet>
      <dgm:spPr/>
      <dgm:t>
        <a:bodyPr/>
        <a:lstStyle/>
        <a:p>
          <a:endParaRPr lang="en-IN"/>
        </a:p>
      </dgm:t>
    </dgm:pt>
    <dgm:pt modelId="{9E8A3116-ED8A-454D-A1A2-A0C44B8AB6E1}" type="pres">
      <dgm:prSet presAssocID="{BFA52C1F-5988-4EC0-B3DA-1FCF474D1527}" presName="horzThree" presStyleCnt="0"/>
      <dgm:spPr/>
    </dgm:pt>
    <dgm:pt modelId="{D749D5C8-4DAC-4516-ADDF-89DF4B9EF588}" type="pres">
      <dgm:prSet presAssocID="{7DE9C22B-D1B2-4788-968E-2D41EEC7718B}" presName="sibSpaceTwo" presStyleCnt="0"/>
      <dgm:spPr/>
    </dgm:pt>
    <dgm:pt modelId="{573AA353-F675-4C4F-8DDF-BC3EED838642}" type="pres">
      <dgm:prSet presAssocID="{D36ABA6F-CEF0-433E-8C6C-E4491D501DE4}" presName="vertTwo" presStyleCnt="0"/>
      <dgm:spPr/>
    </dgm:pt>
    <dgm:pt modelId="{0E01782E-2358-40EC-840D-F82ED7083F25}" type="pres">
      <dgm:prSet presAssocID="{D36ABA6F-CEF0-433E-8C6C-E4491D501DE4}" presName="txTwo" presStyleLbl="node2" presStyleIdx="1" presStyleCnt="2" custScaleX="116980" custScaleY="86399">
        <dgm:presLayoutVars>
          <dgm:chPref val="3"/>
        </dgm:presLayoutVars>
      </dgm:prSet>
      <dgm:spPr/>
      <dgm:t>
        <a:bodyPr/>
        <a:lstStyle/>
        <a:p>
          <a:endParaRPr lang="en-IN"/>
        </a:p>
      </dgm:t>
    </dgm:pt>
    <dgm:pt modelId="{9371BAA1-A636-4741-B560-D75CCB1AC5F6}" type="pres">
      <dgm:prSet presAssocID="{D36ABA6F-CEF0-433E-8C6C-E4491D501DE4}" presName="parTransTwo" presStyleCnt="0"/>
      <dgm:spPr/>
    </dgm:pt>
    <dgm:pt modelId="{61C02C15-C333-4192-BBBC-F338B19EF02E}" type="pres">
      <dgm:prSet presAssocID="{D36ABA6F-CEF0-433E-8C6C-E4491D501DE4}" presName="horzTwo" presStyleCnt="0"/>
      <dgm:spPr/>
    </dgm:pt>
    <dgm:pt modelId="{259B5789-2C9F-4C3C-891A-36CFE59BE76E}" type="pres">
      <dgm:prSet presAssocID="{EDB1678C-27D1-40C2-81E8-334F704F04A9}" presName="vertThree" presStyleCnt="0"/>
      <dgm:spPr/>
    </dgm:pt>
    <dgm:pt modelId="{D388EC6F-51B4-4826-A735-3FA794035718}" type="pres">
      <dgm:prSet presAssocID="{EDB1678C-27D1-40C2-81E8-334F704F04A9}" presName="txThree" presStyleLbl="node3" presStyleIdx="2" presStyleCnt="3" custLinFactNeighborX="6177" custLinFactNeighborY="138">
        <dgm:presLayoutVars>
          <dgm:chPref val="3"/>
        </dgm:presLayoutVars>
      </dgm:prSet>
      <dgm:spPr/>
      <dgm:t>
        <a:bodyPr/>
        <a:lstStyle/>
        <a:p>
          <a:endParaRPr lang="en-IN"/>
        </a:p>
      </dgm:t>
    </dgm:pt>
    <dgm:pt modelId="{6FEB090E-A78B-4778-A87C-7648878DA2FD}" type="pres">
      <dgm:prSet presAssocID="{EDB1678C-27D1-40C2-81E8-334F704F04A9}" presName="horzThree" presStyleCnt="0"/>
      <dgm:spPr/>
    </dgm:pt>
  </dgm:ptLst>
  <dgm:cxnLst>
    <dgm:cxn modelId="{9E0084AD-E1C1-4F32-AFF2-CA9546E8814A}" type="presOf" srcId="{6D3547F0-C91B-4B58-AC54-BD8923AB43AE}" destId="{A59C8F1C-D9D5-4215-A9B7-E3A51652A47C}" srcOrd="0" destOrd="0" presId="urn:microsoft.com/office/officeart/2005/8/layout/hierarchy4"/>
    <dgm:cxn modelId="{470E08D8-9BF8-435E-A041-94A44D4F53B3}" type="presOf" srcId="{D36ABA6F-CEF0-433E-8C6C-E4491D501DE4}" destId="{0E01782E-2358-40EC-840D-F82ED7083F25}" srcOrd="0" destOrd="0" presId="urn:microsoft.com/office/officeart/2005/8/layout/hierarchy4"/>
    <dgm:cxn modelId="{7FE6631C-0467-4E05-9566-FFEA6F305ED3}" type="presOf" srcId="{EDB1678C-27D1-40C2-81E8-334F704F04A9}" destId="{D388EC6F-51B4-4826-A735-3FA794035718}" srcOrd="0" destOrd="0" presId="urn:microsoft.com/office/officeart/2005/8/layout/hierarchy4"/>
    <dgm:cxn modelId="{4BE78772-7979-4EF6-A726-34407BD9DF67}" srcId="{10B50BCE-1EF9-423B-B40E-88F2F4E067AE}" destId="{BFA52C1F-5988-4EC0-B3DA-1FCF474D1527}" srcOrd="1" destOrd="0" parTransId="{BDF2BA32-44AD-48B0-94B8-A0E59DC6D174}" sibTransId="{840037BF-D70C-4F0E-995A-D4B06C1B13B3}"/>
    <dgm:cxn modelId="{5A2FF809-407C-4C23-9D76-3022C124339E}" type="presOf" srcId="{DFCA42AD-1E54-4F4C-A338-48243DFB6D8E}" destId="{DB6E962C-3FE4-454C-8105-87384694B43E}" srcOrd="0" destOrd="0" presId="urn:microsoft.com/office/officeart/2005/8/layout/hierarchy4"/>
    <dgm:cxn modelId="{F02F2183-BF29-4C66-812D-C0F5F1233A17}" srcId="{6D3547F0-C91B-4B58-AC54-BD8923AB43AE}" destId="{DF08047D-6EBF-4A0A-A716-AD5FD8CE349D}" srcOrd="0" destOrd="0" parTransId="{D58DB871-762C-4412-99E0-DBC6C51F1599}" sibTransId="{03F71572-1EEA-4D98-BDCA-F5823A2FAC49}"/>
    <dgm:cxn modelId="{DFC3DD00-3A08-429F-A871-EF719BAB1132}" type="presOf" srcId="{10B50BCE-1EF9-423B-B40E-88F2F4E067AE}" destId="{801B1AEC-0F3E-4FF5-8557-D7524401941C}" srcOrd="0" destOrd="0" presId="urn:microsoft.com/office/officeart/2005/8/layout/hierarchy4"/>
    <dgm:cxn modelId="{982BA9FC-D698-4C94-B131-D6BEEC966DBF}" srcId="{DF08047D-6EBF-4A0A-A716-AD5FD8CE349D}" destId="{D36ABA6F-CEF0-433E-8C6C-E4491D501DE4}" srcOrd="1" destOrd="0" parTransId="{EF83947D-BF25-478B-9558-8599AD859838}" sibTransId="{382F8A32-5E98-4C21-9891-1E134322A628}"/>
    <dgm:cxn modelId="{35CB1C2B-682D-48C2-886E-D9AA61EBFD30}" srcId="{D36ABA6F-CEF0-433E-8C6C-E4491D501DE4}" destId="{EDB1678C-27D1-40C2-81E8-334F704F04A9}" srcOrd="0" destOrd="0" parTransId="{98DC1736-6C17-45ED-82CA-1222CE6EB14C}" sibTransId="{9FE90206-627F-4613-B007-85904E53FE28}"/>
    <dgm:cxn modelId="{244FD17A-BB4F-486C-869D-7DC507AEEB56}" type="presOf" srcId="{DF08047D-6EBF-4A0A-A716-AD5FD8CE349D}" destId="{0AF4D0FD-E112-4402-A8FA-68A063D6EAB6}" srcOrd="0" destOrd="0" presId="urn:microsoft.com/office/officeart/2005/8/layout/hierarchy4"/>
    <dgm:cxn modelId="{BC920EEF-CBD1-4A20-8F24-60F2BAFA2F33}" srcId="{10B50BCE-1EF9-423B-B40E-88F2F4E067AE}" destId="{DFCA42AD-1E54-4F4C-A338-48243DFB6D8E}" srcOrd="0" destOrd="0" parTransId="{3E5E1162-E18C-4AEE-96B2-7FB9E0BCF773}" sibTransId="{645A7566-DA78-4A49-B782-059DC3C2A654}"/>
    <dgm:cxn modelId="{47954A42-78E3-4487-9BB6-CA70FBFF31A3}" type="presOf" srcId="{BFA52C1F-5988-4EC0-B3DA-1FCF474D1527}" destId="{4B9B2CCD-5F3B-4A08-B5A4-7785DBB6E72A}" srcOrd="0" destOrd="0" presId="urn:microsoft.com/office/officeart/2005/8/layout/hierarchy4"/>
    <dgm:cxn modelId="{C48F7BC0-7B5C-4390-BE8F-91DF499B7530}" srcId="{DF08047D-6EBF-4A0A-A716-AD5FD8CE349D}" destId="{10B50BCE-1EF9-423B-B40E-88F2F4E067AE}" srcOrd="0" destOrd="0" parTransId="{7F1E96F9-E9B8-4453-A71E-F5416601E59F}" sibTransId="{7DE9C22B-D1B2-4788-968E-2D41EEC7718B}"/>
    <dgm:cxn modelId="{ED69E19A-7507-4D3F-AC17-488A9CB727B3}" type="presParOf" srcId="{A59C8F1C-D9D5-4215-A9B7-E3A51652A47C}" destId="{F248F2C3-7906-47C4-8D54-4D52317DE6F8}" srcOrd="0" destOrd="0" presId="urn:microsoft.com/office/officeart/2005/8/layout/hierarchy4"/>
    <dgm:cxn modelId="{D399DBF4-B62F-4272-BA18-F8FAC297A716}" type="presParOf" srcId="{F248F2C3-7906-47C4-8D54-4D52317DE6F8}" destId="{0AF4D0FD-E112-4402-A8FA-68A063D6EAB6}" srcOrd="0" destOrd="0" presId="urn:microsoft.com/office/officeart/2005/8/layout/hierarchy4"/>
    <dgm:cxn modelId="{82A5F624-E01F-45ED-A4B2-2F12B1D2C81A}" type="presParOf" srcId="{F248F2C3-7906-47C4-8D54-4D52317DE6F8}" destId="{896B3D73-3B40-4676-B5C8-81665B5C7748}" srcOrd="1" destOrd="0" presId="urn:microsoft.com/office/officeart/2005/8/layout/hierarchy4"/>
    <dgm:cxn modelId="{FC36F31C-47A1-49B1-9456-8E19B3CD1378}" type="presParOf" srcId="{F248F2C3-7906-47C4-8D54-4D52317DE6F8}" destId="{C76CA848-DE62-4E2C-85B9-1EEB9CDEB229}" srcOrd="2" destOrd="0" presId="urn:microsoft.com/office/officeart/2005/8/layout/hierarchy4"/>
    <dgm:cxn modelId="{99C53826-ED5D-4E50-A0E8-EE778F410EC3}" type="presParOf" srcId="{C76CA848-DE62-4E2C-85B9-1EEB9CDEB229}" destId="{FC6720A6-F34F-4B33-88DF-1878593F1402}" srcOrd="0" destOrd="0" presId="urn:microsoft.com/office/officeart/2005/8/layout/hierarchy4"/>
    <dgm:cxn modelId="{E7E31ABF-7ED4-4367-9587-3DAEE9F3EDD0}" type="presParOf" srcId="{FC6720A6-F34F-4B33-88DF-1878593F1402}" destId="{801B1AEC-0F3E-4FF5-8557-D7524401941C}" srcOrd="0" destOrd="0" presId="urn:microsoft.com/office/officeart/2005/8/layout/hierarchy4"/>
    <dgm:cxn modelId="{F9A7A4EC-7CEB-4223-9AB0-A16AAB101DD8}" type="presParOf" srcId="{FC6720A6-F34F-4B33-88DF-1878593F1402}" destId="{7EDA5FC1-148A-4F08-BF3A-3599EE7D6926}" srcOrd="1" destOrd="0" presId="urn:microsoft.com/office/officeart/2005/8/layout/hierarchy4"/>
    <dgm:cxn modelId="{0B6D1018-1711-4FB1-A1E6-4BC26B659BB0}" type="presParOf" srcId="{FC6720A6-F34F-4B33-88DF-1878593F1402}" destId="{6B0E8976-1D87-42D3-A59A-E97F96DD99E9}" srcOrd="2" destOrd="0" presId="urn:microsoft.com/office/officeart/2005/8/layout/hierarchy4"/>
    <dgm:cxn modelId="{76FC479A-5919-4049-BAEC-D3FA83E3B3D5}" type="presParOf" srcId="{6B0E8976-1D87-42D3-A59A-E97F96DD99E9}" destId="{118FD56D-CDE8-4979-8B5B-358FAC32DCF6}" srcOrd="0" destOrd="0" presId="urn:microsoft.com/office/officeart/2005/8/layout/hierarchy4"/>
    <dgm:cxn modelId="{297BFA08-01A7-4D3C-BA2D-D51DA01A4C20}" type="presParOf" srcId="{118FD56D-CDE8-4979-8B5B-358FAC32DCF6}" destId="{DB6E962C-3FE4-454C-8105-87384694B43E}" srcOrd="0" destOrd="0" presId="urn:microsoft.com/office/officeart/2005/8/layout/hierarchy4"/>
    <dgm:cxn modelId="{29BC7CF1-9376-4F47-9D98-55EF98F5CA51}" type="presParOf" srcId="{118FD56D-CDE8-4979-8B5B-358FAC32DCF6}" destId="{3577FD96-6EE4-4D3C-B023-55DEB0BB71C8}" srcOrd="1" destOrd="0" presId="urn:microsoft.com/office/officeart/2005/8/layout/hierarchy4"/>
    <dgm:cxn modelId="{883B459D-0EEF-49C7-BB30-4676CD09FFB1}" type="presParOf" srcId="{6B0E8976-1D87-42D3-A59A-E97F96DD99E9}" destId="{E86D7DC2-4798-4E90-A238-4D1E38F1FC89}" srcOrd="1" destOrd="0" presId="urn:microsoft.com/office/officeart/2005/8/layout/hierarchy4"/>
    <dgm:cxn modelId="{3DD9BE16-9063-4808-A990-748DD21B379D}" type="presParOf" srcId="{6B0E8976-1D87-42D3-A59A-E97F96DD99E9}" destId="{74915C49-39A1-407D-B823-74080784AA45}" srcOrd="2" destOrd="0" presId="urn:microsoft.com/office/officeart/2005/8/layout/hierarchy4"/>
    <dgm:cxn modelId="{B79A9113-A913-4E8C-8AA9-906DCED738FF}" type="presParOf" srcId="{74915C49-39A1-407D-B823-74080784AA45}" destId="{4B9B2CCD-5F3B-4A08-B5A4-7785DBB6E72A}" srcOrd="0" destOrd="0" presId="urn:microsoft.com/office/officeart/2005/8/layout/hierarchy4"/>
    <dgm:cxn modelId="{5CEFEA4E-1244-4601-93DD-EA58C9E2B79E}" type="presParOf" srcId="{74915C49-39A1-407D-B823-74080784AA45}" destId="{9E8A3116-ED8A-454D-A1A2-A0C44B8AB6E1}" srcOrd="1" destOrd="0" presId="urn:microsoft.com/office/officeart/2005/8/layout/hierarchy4"/>
    <dgm:cxn modelId="{E1A8E0B3-FD7A-4C12-98CB-627926985BE3}" type="presParOf" srcId="{C76CA848-DE62-4E2C-85B9-1EEB9CDEB229}" destId="{D749D5C8-4DAC-4516-ADDF-89DF4B9EF588}" srcOrd="1" destOrd="0" presId="urn:microsoft.com/office/officeart/2005/8/layout/hierarchy4"/>
    <dgm:cxn modelId="{0FD620A5-04EF-45BC-8058-E384D5B0A1BA}" type="presParOf" srcId="{C76CA848-DE62-4E2C-85B9-1EEB9CDEB229}" destId="{573AA353-F675-4C4F-8DDF-BC3EED838642}" srcOrd="2" destOrd="0" presId="urn:microsoft.com/office/officeart/2005/8/layout/hierarchy4"/>
    <dgm:cxn modelId="{45B51EE0-A7A4-4694-A025-050729228F53}" type="presParOf" srcId="{573AA353-F675-4C4F-8DDF-BC3EED838642}" destId="{0E01782E-2358-40EC-840D-F82ED7083F25}" srcOrd="0" destOrd="0" presId="urn:microsoft.com/office/officeart/2005/8/layout/hierarchy4"/>
    <dgm:cxn modelId="{310554D4-4FAB-4E2D-91D8-33111C5ED36F}" type="presParOf" srcId="{573AA353-F675-4C4F-8DDF-BC3EED838642}" destId="{9371BAA1-A636-4741-B560-D75CCB1AC5F6}" srcOrd="1" destOrd="0" presId="urn:microsoft.com/office/officeart/2005/8/layout/hierarchy4"/>
    <dgm:cxn modelId="{A6FD7B93-A72A-4D31-AED6-E2292F236CB1}" type="presParOf" srcId="{573AA353-F675-4C4F-8DDF-BC3EED838642}" destId="{61C02C15-C333-4192-BBBC-F338B19EF02E}" srcOrd="2" destOrd="0" presId="urn:microsoft.com/office/officeart/2005/8/layout/hierarchy4"/>
    <dgm:cxn modelId="{A779E0A9-0FE7-426C-9EDE-7D9E1B7CFFCE}" type="presParOf" srcId="{61C02C15-C333-4192-BBBC-F338B19EF02E}" destId="{259B5789-2C9F-4C3C-891A-36CFE59BE76E}" srcOrd="0" destOrd="0" presId="urn:microsoft.com/office/officeart/2005/8/layout/hierarchy4"/>
    <dgm:cxn modelId="{3A7FF123-5968-4B4C-B792-47BD3130DEDD}" type="presParOf" srcId="{259B5789-2C9F-4C3C-891A-36CFE59BE76E}" destId="{D388EC6F-51B4-4826-A735-3FA794035718}" srcOrd="0" destOrd="0" presId="urn:microsoft.com/office/officeart/2005/8/layout/hierarchy4"/>
    <dgm:cxn modelId="{0BEBC7A8-82CC-4500-BB71-9221E8D4A8E5}" type="presParOf" srcId="{259B5789-2C9F-4C3C-891A-36CFE59BE76E}" destId="{6FEB090E-A78B-4778-A87C-7648878DA2FD}" srcOrd="1" destOrd="0" presId="urn:microsoft.com/office/officeart/2005/8/layout/hierarchy4"/>
  </dgm:cxnLst>
  <dgm:bg/>
  <dgm:whole/>
</dgm:dataModel>
</file>

<file path=ppt/diagrams/data5.xml><?xml version="1.0" encoding="utf-8"?>
<dgm:dataModel xmlns:dgm="http://schemas.openxmlformats.org/drawingml/2006/diagram" xmlns:a="http://schemas.openxmlformats.org/drawingml/2006/main">
  <dgm:ptLst>
    <dgm:pt modelId="{89D93BA1-8CE9-4DFC-A325-195B319ECEC4}" type="doc">
      <dgm:prSet loTypeId="urn:microsoft.com/office/officeart/2005/8/layout/hierarchy4" loCatId="list" qsTypeId="urn:microsoft.com/office/officeart/2005/8/quickstyle/simple1" qsCatId="simple" csTypeId="urn:microsoft.com/office/officeart/2005/8/colors/accent0_1" csCatId="mainScheme" phldr="1"/>
      <dgm:spPr/>
      <dgm:t>
        <a:bodyPr/>
        <a:lstStyle/>
        <a:p>
          <a:endParaRPr lang="en-US"/>
        </a:p>
      </dgm:t>
    </dgm:pt>
    <dgm:pt modelId="{3C61309B-BF3F-463E-9561-4EACB8A2C58B}">
      <dgm:prSet phldrT="[Text]" custT="1"/>
      <dgm:spPr/>
      <dgm:t>
        <a:bodyPr/>
        <a:lstStyle/>
        <a:p>
          <a:r>
            <a:rPr lang="en-US" sz="2000" dirty="0" smtClean="0">
              <a:latin typeface="Palatino Linotype" pitchFamily="18" charset="0"/>
            </a:rPr>
            <a:t>Every registered person shall keep &amp; maintain at his principal place of business, accounts of </a:t>
          </a:r>
          <a:endParaRPr lang="en-US" sz="2000" dirty="0">
            <a:latin typeface="Palatino Linotype" pitchFamily="18" charset="0"/>
          </a:endParaRPr>
        </a:p>
      </dgm:t>
    </dgm:pt>
    <dgm:pt modelId="{66C216FE-0E92-42E1-AB4A-5961F6CFD150}" type="parTrans" cxnId="{191EE9ED-4ED2-4BC5-B26D-96267AAA9DF3}">
      <dgm:prSet/>
      <dgm:spPr/>
      <dgm:t>
        <a:bodyPr/>
        <a:lstStyle/>
        <a:p>
          <a:endParaRPr lang="en-US" sz="2000">
            <a:solidFill>
              <a:schemeClr val="tx1"/>
            </a:solidFill>
            <a:latin typeface="Palatino Linotype" pitchFamily="18" charset="0"/>
          </a:endParaRPr>
        </a:p>
      </dgm:t>
    </dgm:pt>
    <dgm:pt modelId="{814B89CC-CC67-4E67-BF56-E65D07D4BAEB}" type="sibTrans" cxnId="{191EE9ED-4ED2-4BC5-B26D-96267AAA9DF3}">
      <dgm:prSet/>
      <dgm:spPr/>
      <dgm:t>
        <a:bodyPr/>
        <a:lstStyle/>
        <a:p>
          <a:endParaRPr lang="en-US" sz="2000">
            <a:solidFill>
              <a:schemeClr val="tx1"/>
            </a:solidFill>
            <a:latin typeface="Palatino Linotype" pitchFamily="18" charset="0"/>
          </a:endParaRPr>
        </a:p>
      </dgm:t>
    </dgm:pt>
    <dgm:pt modelId="{A6DF375A-B5C7-4883-A499-EADCA38F3141}">
      <dgm:prSet phldrT="[Text]" custT="1"/>
      <dgm:spPr/>
      <dgm:t>
        <a:bodyPr/>
        <a:lstStyle/>
        <a:p>
          <a:r>
            <a:rPr lang="en-US" sz="2000" dirty="0" smtClean="0">
              <a:latin typeface="Palatino Linotype" pitchFamily="18" charset="0"/>
            </a:rPr>
            <a:t>Goods Produced/ Manufactured</a:t>
          </a:r>
          <a:endParaRPr lang="en-US" sz="2000" dirty="0">
            <a:latin typeface="Palatino Linotype" pitchFamily="18" charset="0"/>
          </a:endParaRPr>
        </a:p>
      </dgm:t>
    </dgm:pt>
    <dgm:pt modelId="{083E81A2-EEB8-4F8B-BF6A-228266CEB2B8}" type="parTrans" cxnId="{0F4F334A-20FF-4BE8-BDEC-7A586B019FCE}">
      <dgm:prSet custT="1"/>
      <dgm:spPr/>
      <dgm:t>
        <a:bodyPr/>
        <a:lstStyle/>
        <a:p>
          <a:endParaRPr lang="en-US" sz="2000">
            <a:solidFill>
              <a:schemeClr val="tx1"/>
            </a:solidFill>
            <a:latin typeface="Palatino Linotype" pitchFamily="18" charset="0"/>
          </a:endParaRPr>
        </a:p>
      </dgm:t>
    </dgm:pt>
    <dgm:pt modelId="{4BC9E255-2793-4836-B974-F724209DA963}" type="sibTrans" cxnId="{0F4F334A-20FF-4BE8-BDEC-7A586B019FCE}">
      <dgm:prSet/>
      <dgm:spPr/>
      <dgm:t>
        <a:bodyPr/>
        <a:lstStyle/>
        <a:p>
          <a:endParaRPr lang="en-US" sz="2000">
            <a:solidFill>
              <a:schemeClr val="tx1"/>
            </a:solidFill>
            <a:latin typeface="Palatino Linotype" pitchFamily="18" charset="0"/>
          </a:endParaRPr>
        </a:p>
      </dgm:t>
    </dgm:pt>
    <dgm:pt modelId="{5EDEF5CA-2AE0-4DA1-993D-3BFB612D3C5B}">
      <dgm:prSet phldrT="[Text]" custT="1"/>
      <dgm:spPr/>
      <dgm:t>
        <a:bodyPr/>
        <a:lstStyle/>
        <a:p>
          <a:r>
            <a:rPr lang="en-US" sz="2000" dirty="0" smtClean="0">
              <a:latin typeface="Palatino Linotype" pitchFamily="18" charset="0"/>
            </a:rPr>
            <a:t>Inward/ Outward Supplies</a:t>
          </a:r>
          <a:endParaRPr lang="en-US" sz="2000" dirty="0">
            <a:latin typeface="Palatino Linotype" pitchFamily="18" charset="0"/>
          </a:endParaRPr>
        </a:p>
      </dgm:t>
    </dgm:pt>
    <dgm:pt modelId="{16D46BAD-3F74-49E2-8A2E-26AE588C35B7}" type="parTrans" cxnId="{951F91DF-9870-4088-BBAC-3BA522CAFD82}">
      <dgm:prSet custT="1"/>
      <dgm:spPr/>
      <dgm:t>
        <a:bodyPr/>
        <a:lstStyle/>
        <a:p>
          <a:endParaRPr lang="en-US" sz="2000">
            <a:solidFill>
              <a:schemeClr val="tx1"/>
            </a:solidFill>
            <a:latin typeface="Palatino Linotype" pitchFamily="18" charset="0"/>
          </a:endParaRPr>
        </a:p>
      </dgm:t>
    </dgm:pt>
    <dgm:pt modelId="{DB0AAA3A-BB6F-4ABC-A873-23CB99D19749}" type="sibTrans" cxnId="{951F91DF-9870-4088-BBAC-3BA522CAFD82}">
      <dgm:prSet/>
      <dgm:spPr/>
      <dgm:t>
        <a:bodyPr/>
        <a:lstStyle/>
        <a:p>
          <a:endParaRPr lang="en-US" sz="2000">
            <a:solidFill>
              <a:schemeClr val="tx1"/>
            </a:solidFill>
            <a:latin typeface="Palatino Linotype" pitchFamily="18" charset="0"/>
          </a:endParaRPr>
        </a:p>
      </dgm:t>
    </dgm:pt>
    <dgm:pt modelId="{5D5FE8E8-771D-45C7-AAC5-B1454C8314B3}">
      <dgm:prSet phldrT="[Text]" custT="1"/>
      <dgm:spPr/>
      <dgm:t>
        <a:bodyPr/>
        <a:lstStyle/>
        <a:p>
          <a:r>
            <a:rPr lang="en-US" sz="2000" dirty="0" smtClean="0">
              <a:latin typeface="Palatino Linotype" pitchFamily="18" charset="0"/>
            </a:rPr>
            <a:t>Stock of goods</a:t>
          </a:r>
          <a:endParaRPr lang="en-US" sz="2000" dirty="0">
            <a:latin typeface="Palatino Linotype" pitchFamily="18" charset="0"/>
          </a:endParaRPr>
        </a:p>
      </dgm:t>
    </dgm:pt>
    <dgm:pt modelId="{A3240712-45D4-4315-8128-7C51D1A0EA55}" type="parTrans" cxnId="{0512AA42-0EB8-490C-93DC-D70380F96269}">
      <dgm:prSet custT="1"/>
      <dgm:spPr/>
      <dgm:t>
        <a:bodyPr/>
        <a:lstStyle/>
        <a:p>
          <a:endParaRPr lang="en-US" sz="2000">
            <a:solidFill>
              <a:schemeClr val="tx1"/>
            </a:solidFill>
            <a:latin typeface="Palatino Linotype" pitchFamily="18" charset="0"/>
          </a:endParaRPr>
        </a:p>
      </dgm:t>
    </dgm:pt>
    <dgm:pt modelId="{5B8E37E3-8780-4455-8A04-EAB61B25DE1F}" type="sibTrans" cxnId="{0512AA42-0EB8-490C-93DC-D70380F96269}">
      <dgm:prSet/>
      <dgm:spPr/>
      <dgm:t>
        <a:bodyPr/>
        <a:lstStyle/>
        <a:p>
          <a:endParaRPr lang="en-US" sz="2000">
            <a:solidFill>
              <a:schemeClr val="tx1"/>
            </a:solidFill>
            <a:latin typeface="Palatino Linotype" pitchFamily="18" charset="0"/>
          </a:endParaRPr>
        </a:p>
      </dgm:t>
    </dgm:pt>
    <dgm:pt modelId="{17FFE211-E58E-4D56-BCDD-CB6A4A81B8D4}">
      <dgm:prSet phldrT="[Text]" custT="1"/>
      <dgm:spPr/>
      <dgm:t>
        <a:bodyPr/>
        <a:lstStyle/>
        <a:p>
          <a:r>
            <a:rPr lang="en-US" sz="2000" dirty="0" smtClean="0">
              <a:latin typeface="Palatino Linotype" pitchFamily="18" charset="0"/>
            </a:rPr>
            <a:t>ITC availed</a:t>
          </a:r>
          <a:endParaRPr lang="en-US" sz="2000" dirty="0">
            <a:latin typeface="Palatino Linotype" pitchFamily="18" charset="0"/>
          </a:endParaRPr>
        </a:p>
      </dgm:t>
    </dgm:pt>
    <dgm:pt modelId="{01FDEE17-5957-4C90-B440-22F8E74FF6E2}" type="parTrans" cxnId="{2C1A0452-E89F-4903-B80B-224C23743314}">
      <dgm:prSet custT="1"/>
      <dgm:spPr/>
      <dgm:t>
        <a:bodyPr/>
        <a:lstStyle/>
        <a:p>
          <a:endParaRPr lang="en-US" sz="2000">
            <a:solidFill>
              <a:schemeClr val="tx1"/>
            </a:solidFill>
            <a:latin typeface="Palatino Linotype" pitchFamily="18" charset="0"/>
          </a:endParaRPr>
        </a:p>
      </dgm:t>
    </dgm:pt>
    <dgm:pt modelId="{6EADA1D3-9D12-4D3E-B9A4-69E6A32CF4D9}" type="sibTrans" cxnId="{2C1A0452-E89F-4903-B80B-224C23743314}">
      <dgm:prSet/>
      <dgm:spPr/>
      <dgm:t>
        <a:bodyPr/>
        <a:lstStyle/>
        <a:p>
          <a:endParaRPr lang="en-US" sz="2000">
            <a:solidFill>
              <a:schemeClr val="tx1"/>
            </a:solidFill>
            <a:latin typeface="Palatino Linotype" pitchFamily="18" charset="0"/>
          </a:endParaRPr>
        </a:p>
      </dgm:t>
    </dgm:pt>
    <dgm:pt modelId="{FACA8140-75D8-460A-93A1-B79344711676}">
      <dgm:prSet phldrT="[Text]" custT="1"/>
      <dgm:spPr/>
      <dgm:t>
        <a:bodyPr/>
        <a:lstStyle/>
        <a:p>
          <a:r>
            <a:rPr lang="en-US" sz="2000" dirty="0" smtClean="0">
              <a:latin typeface="Palatino Linotype" pitchFamily="18" charset="0"/>
            </a:rPr>
            <a:t>Output tax paid &amp; Payable</a:t>
          </a:r>
          <a:endParaRPr lang="en-US" sz="2000" dirty="0">
            <a:latin typeface="Palatino Linotype" pitchFamily="18" charset="0"/>
          </a:endParaRPr>
        </a:p>
      </dgm:t>
    </dgm:pt>
    <dgm:pt modelId="{E648A8D0-42F0-4DB9-BB92-4626304A2B82}" type="parTrans" cxnId="{0C698354-CD52-4631-A104-EEF6A4AC7707}">
      <dgm:prSet custT="1"/>
      <dgm:spPr/>
      <dgm:t>
        <a:bodyPr/>
        <a:lstStyle/>
        <a:p>
          <a:endParaRPr lang="en-US" sz="2000">
            <a:solidFill>
              <a:schemeClr val="tx1"/>
            </a:solidFill>
            <a:latin typeface="Palatino Linotype" pitchFamily="18" charset="0"/>
          </a:endParaRPr>
        </a:p>
      </dgm:t>
    </dgm:pt>
    <dgm:pt modelId="{A624254F-82D2-441A-80C6-CFB0A9F1E14A}" type="sibTrans" cxnId="{0C698354-CD52-4631-A104-EEF6A4AC7707}">
      <dgm:prSet/>
      <dgm:spPr/>
      <dgm:t>
        <a:bodyPr/>
        <a:lstStyle/>
        <a:p>
          <a:endParaRPr lang="en-US" sz="2000">
            <a:solidFill>
              <a:schemeClr val="tx1"/>
            </a:solidFill>
            <a:latin typeface="Palatino Linotype" pitchFamily="18" charset="0"/>
          </a:endParaRPr>
        </a:p>
      </dgm:t>
    </dgm:pt>
    <dgm:pt modelId="{6A773582-52A2-4FAF-8F37-CE6862346E48}">
      <dgm:prSet phldrT="[Text]" custT="1"/>
      <dgm:spPr/>
      <dgm:t>
        <a:bodyPr/>
        <a:lstStyle/>
        <a:p>
          <a:r>
            <a:rPr lang="en-US" sz="2000" dirty="0" smtClean="0">
              <a:latin typeface="Palatino Linotype" pitchFamily="18" charset="0"/>
            </a:rPr>
            <a:t>Others </a:t>
          </a:r>
          <a:r>
            <a:rPr lang="en-US" sz="1800" dirty="0" smtClean="0">
              <a:latin typeface="Palatino Linotype" pitchFamily="18" charset="0"/>
            </a:rPr>
            <a:t>as may be prescribed</a:t>
          </a:r>
          <a:endParaRPr lang="en-US" sz="2000" dirty="0">
            <a:latin typeface="Palatino Linotype" pitchFamily="18" charset="0"/>
          </a:endParaRPr>
        </a:p>
      </dgm:t>
    </dgm:pt>
    <dgm:pt modelId="{7A5567BE-E414-46A2-BEFD-CE103A1724D0}" type="parTrans" cxnId="{79931C34-FA74-404A-9E56-8EF3F9E30C83}">
      <dgm:prSet custT="1"/>
      <dgm:spPr/>
      <dgm:t>
        <a:bodyPr/>
        <a:lstStyle/>
        <a:p>
          <a:endParaRPr lang="en-US" sz="2000">
            <a:solidFill>
              <a:schemeClr val="tx1"/>
            </a:solidFill>
            <a:latin typeface="Palatino Linotype" pitchFamily="18" charset="0"/>
          </a:endParaRPr>
        </a:p>
      </dgm:t>
    </dgm:pt>
    <dgm:pt modelId="{8ECE30AC-FEDC-4FC2-8C78-E67166B500B7}" type="sibTrans" cxnId="{79931C34-FA74-404A-9E56-8EF3F9E30C83}">
      <dgm:prSet/>
      <dgm:spPr/>
      <dgm:t>
        <a:bodyPr/>
        <a:lstStyle/>
        <a:p>
          <a:endParaRPr lang="en-US" sz="2000">
            <a:solidFill>
              <a:schemeClr val="tx1"/>
            </a:solidFill>
            <a:latin typeface="Palatino Linotype" pitchFamily="18" charset="0"/>
          </a:endParaRPr>
        </a:p>
      </dgm:t>
    </dgm:pt>
    <dgm:pt modelId="{2671AD75-36E1-485E-B244-50B1F4062831}" type="pres">
      <dgm:prSet presAssocID="{89D93BA1-8CE9-4DFC-A325-195B319ECEC4}" presName="Name0" presStyleCnt="0">
        <dgm:presLayoutVars>
          <dgm:chPref val="1"/>
          <dgm:dir/>
          <dgm:animOne val="branch"/>
          <dgm:animLvl val="lvl"/>
          <dgm:resizeHandles/>
        </dgm:presLayoutVars>
      </dgm:prSet>
      <dgm:spPr/>
      <dgm:t>
        <a:bodyPr/>
        <a:lstStyle/>
        <a:p>
          <a:endParaRPr lang="en-IN"/>
        </a:p>
      </dgm:t>
    </dgm:pt>
    <dgm:pt modelId="{E979B5DB-B2EC-4375-B4A7-655293B5337A}" type="pres">
      <dgm:prSet presAssocID="{3C61309B-BF3F-463E-9561-4EACB8A2C58B}" presName="vertOne" presStyleCnt="0"/>
      <dgm:spPr/>
    </dgm:pt>
    <dgm:pt modelId="{1D802519-5E28-4A71-BDF2-55FFB5EB234C}" type="pres">
      <dgm:prSet presAssocID="{3C61309B-BF3F-463E-9561-4EACB8A2C58B}" presName="txOne" presStyleLbl="node0" presStyleIdx="0" presStyleCnt="1" custScaleY="40537">
        <dgm:presLayoutVars>
          <dgm:chPref val="3"/>
        </dgm:presLayoutVars>
      </dgm:prSet>
      <dgm:spPr/>
      <dgm:t>
        <a:bodyPr/>
        <a:lstStyle/>
        <a:p>
          <a:endParaRPr lang="en-IN"/>
        </a:p>
      </dgm:t>
    </dgm:pt>
    <dgm:pt modelId="{B38AF47A-84BE-4662-8ADC-F25737C81579}" type="pres">
      <dgm:prSet presAssocID="{3C61309B-BF3F-463E-9561-4EACB8A2C58B}" presName="parTransOne" presStyleCnt="0"/>
      <dgm:spPr/>
    </dgm:pt>
    <dgm:pt modelId="{DA0C6B15-5F57-41AB-92C7-7075A0A94120}" type="pres">
      <dgm:prSet presAssocID="{3C61309B-BF3F-463E-9561-4EACB8A2C58B}" presName="horzOne" presStyleCnt="0"/>
      <dgm:spPr/>
    </dgm:pt>
    <dgm:pt modelId="{B31B4C7F-3595-46DC-93E1-1831A493CA31}" type="pres">
      <dgm:prSet presAssocID="{A6DF375A-B5C7-4883-A499-EADCA38F3141}" presName="vertTwo" presStyleCnt="0"/>
      <dgm:spPr/>
    </dgm:pt>
    <dgm:pt modelId="{4D3A001A-4E74-495E-973E-3B747C8A75A3}" type="pres">
      <dgm:prSet presAssocID="{A6DF375A-B5C7-4883-A499-EADCA38F3141}" presName="txTwo" presStyleLbl="node2" presStyleIdx="0" presStyleCnt="6">
        <dgm:presLayoutVars>
          <dgm:chPref val="3"/>
        </dgm:presLayoutVars>
      </dgm:prSet>
      <dgm:spPr/>
      <dgm:t>
        <a:bodyPr/>
        <a:lstStyle/>
        <a:p>
          <a:endParaRPr lang="en-IN"/>
        </a:p>
      </dgm:t>
    </dgm:pt>
    <dgm:pt modelId="{3A8FA7BC-2008-4D0C-AA50-2347D043C465}" type="pres">
      <dgm:prSet presAssocID="{A6DF375A-B5C7-4883-A499-EADCA38F3141}" presName="horzTwo" presStyleCnt="0"/>
      <dgm:spPr/>
    </dgm:pt>
    <dgm:pt modelId="{B9777675-5476-40C7-8FB9-AC5B05090137}" type="pres">
      <dgm:prSet presAssocID="{4BC9E255-2793-4836-B974-F724209DA963}" presName="sibSpaceTwo" presStyleCnt="0"/>
      <dgm:spPr/>
    </dgm:pt>
    <dgm:pt modelId="{99831ED3-12EC-429C-A559-D9E8AB18BCB9}" type="pres">
      <dgm:prSet presAssocID="{5EDEF5CA-2AE0-4DA1-993D-3BFB612D3C5B}" presName="vertTwo" presStyleCnt="0"/>
      <dgm:spPr/>
    </dgm:pt>
    <dgm:pt modelId="{5CA8B3F8-D110-4A69-BD84-B1566226DAB2}" type="pres">
      <dgm:prSet presAssocID="{5EDEF5CA-2AE0-4DA1-993D-3BFB612D3C5B}" presName="txTwo" presStyleLbl="node2" presStyleIdx="1" presStyleCnt="6">
        <dgm:presLayoutVars>
          <dgm:chPref val="3"/>
        </dgm:presLayoutVars>
      </dgm:prSet>
      <dgm:spPr/>
      <dgm:t>
        <a:bodyPr/>
        <a:lstStyle/>
        <a:p>
          <a:endParaRPr lang="en-IN"/>
        </a:p>
      </dgm:t>
    </dgm:pt>
    <dgm:pt modelId="{8ED2676A-9AE9-4E2B-B9E7-EF668158C4A7}" type="pres">
      <dgm:prSet presAssocID="{5EDEF5CA-2AE0-4DA1-993D-3BFB612D3C5B}" presName="horzTwo" presStyleCnt="0"/>
      <dgm:spPr/>
    </dgm:pt>
    <dgm:pt modelId="{3C9763BF-EC50-43BA-9FFC-9EEA71FB83B6}" type="pres">
      <dgm:prSet presAssocID="{DB0AAA3A-BB6F-4ABC-A873-23CB99D19749}" presName="sibSpaceTwo" presStyleCnt="0"/>
      <dgm:spPr/>
    </dgm:pt>
    <dgm:pt modelId="{D3D7D16F-D10A-4AAE-A693-B566D7A9274C}" type="pres">
      <dgm:prSet presAssocID="{5D5FE8E8-771D-45C7-AAC5-B1454C8314B3}" presName="vertTwo" presStyleCnt="0"/>
      <dgm:spPr/>
    </dgm:pt>
    <dgm:pt modelId="{3F3767D9-3852-49CB-B276-9BBFFEB4109D}" type="pres">
      <dgm:prSet presAssocID="{5D5FE8E8-771D-45C7-AAC5-B1454C8314B3}" presName="txTwo" presStyleLbl="node2" presStyleIdx="2" presStyleCnt="6">
        <dgm:presLayoutVars>
          <dgm:chPref val="3"/>
        </dgm:presLayoutVars>
      </dgm:prSet>
      <dgm:spPr/>
      <dgm:t>
        <a:bodyPr/>
        <a:lstStyle/>
        <a:p>
          <a:endParaRPr lang="en-IN"/>
        </a:p>
      </dgm:t>
    </dgm:pt>
    <dgm:pt modelId="{53C79CBB-E947-4D58-B7F3-393DC603DE0E}" type="pres">
      <dgm:prSet presAssocID="{5D5FE8E8-771D-45C7-AAC5-B1454C8314B3}" presName="horzTwo" presStyleCnt="0"/>
      <dgm:spPr/>
    </dgm:pt>
    <dgm:pt modelId="{7215D163-190A-4BB0-88DD-FE75C705A7AD}" type="pres">
      <dgm:prSet presAssocID="{5B8E37E3-8780-4455-8A04-EAB61B25DE1F}" presName="sibSpaceTwo" presStyleCnt="0"/>
      <dgm:spPr/>
    </dgm:pt>
    <dgm:pt modelId="{B05743FC-533A-44EB-97C3-08271744D5E9}" type="pres">
      <dgm:prSet presAssocID="{17FFE211-E58E-4D56-BCDD-CB6A4A81B8D4}" presName="vertTwo" presStyleCnt="0"/>
      <dgm:spPr/>
    </dgm:pt>
    <dgm:pt modelId="{C4B8DA55-D4A0-44D4-82DF-E5E7A10E44D0}" type="pres">
      <dgm:prSet presAssocID="{17FFE211-E58E-4D56-BCDD-CB6A4A81B8D4}" presName="txTwo" presStyleLbl="node2" presStyleIdx="3" presStyleCnt="6">
        <dgm:presLayoutVars>
          <dgm:chPref val="3"/>
        </dgm:presLayoutVars>
      </dgm:prSet>
      <dgm:spPr/>
      <dgm:t>
        <a:bodyPr/>
        <a:lstStyle/>
        <a:p>
          <a:endParaRPr lang="en-IN"/>
        </a:p>
      </dgm:t>
    </dgm:pt>
    <dgm:pt modelId="{D272C976-30D1-48EA-9E75-F645966CD7B3}" type="pres">
      <dgm:prSet presAssocID="{17FFE211-E58E-4D56-BCDD-CB6A4A81B8D4}" presName="horzTwo" presStyleCnt="0"/>
      <dgm:spPr/>
    </dgm:pt>
    <dgm:pt modelId="{4FF0E72B-6688-420B-A746-833BA0BC5712}" type="pres">
      <dgm:prSet presAssocID="{6EADA1D3-9D12-4D3E-B9A4-69E6A32CF4D9}" presName="sibSpaceTwo" presStyleCnt="0"/>
      <dgm:spPr/>
    </dgm:pt>
    <dgm:pt modelId="{3680073F-2D93-4EE8-B5A8-FC8E2456C591}" type="pres">
      <dgm:prSet presAssocID="{FACA8140-75D8-460A-93A1-B79344711676}" presName="vertTwo" presStyleCnt="0"/>
      <dgm:spPr/>
    </dgm:pt>
    <dgm:pt modelId="{069A447A-D32F-4802-90BE-DE85C4878864}" type="pres">
      <dgm:prSet presAssocID="{FACA8140-75D8-460A-93A1-B79344711676}" presName="txTwo" presStyleLbl="node2" presStyleIdx="4" presStyleCnt="6">
        <dgm:presLayoutVars>
          <dgm:chPref val="3"/>
        </dgm:presLayoutVars>
      </dgm:prSet>
      <dgm:spPr/>
      <dgm:t>
        <a:bodyPr/>
        <a:lstStyle/>
        <a:p>
          <a:endParaRPr lang="en-IN"/>
        </a:p>
      </dgm:t>
    </dgm:pt>
    <dgm:pt modelId="{0FC3661C-C842-472F-B91A-B238B0DED08B}" type="pres">
      <dgm:prSet presAssocID="{FACA8140-75D8-460A-93A1-B79344711676}" presName="horzTwo" presStyleCnt="0"/>
      <dgm:spPr/>
    </dgm:pt>
    <dgm:pt modelId="{752B31B9-E9C1-449A-917E-47431C057D08}" type="pres">
      <dgm:prSet presAssocID="{A624254F-82D2-441A-80C6-CFB0A9F1E14A}" presName="sibSpaceTwo" presStyleCnt="0"/>
      <dgm:spPr/>
    </dgm:pt>
    <dgm:pt modelId="{4D9B6C28-569B-4BCF-BE6B-0C65DF8B9A8A}" type="pres">
      <dgm:prSet presAssocID="{6A773582-52A2-4FAF-8F37-CE6862346E48}" presName="vertTwo" presStyleCnt="0"/>
      <dgm:spPr/>
    </dgm:pt>
    <dgm:pt modelId="{E4C0DF2A-FD00-40E6-8B86-AE35E1BFC00C}" type="pres">
      <dgm:prSet presAssocID="{6A773582-52A2-4FAF-8F37-CE6862346E48}" presName="txTwo" presStyleLbl="node2" presStyleIdx="5" presStyleCnt="6">
        <dgm:presLayoutVars>
          <dgm:chPref val="3"/>
        </dgm:presLayoutVars>
      </dgm:prSet>
      <dgm:spPr/>
      <dgm:t>
        <a:bodyPr/>
        <a:lstStyle/>
        <a:p>
          <a:endParaRPr lang="en-IN"/>
        </a:p>
      </dgm:t>
    </dgm:pt>
    <dgm:pt modelId="{B8563F10-6483-4FA0-83FB-20B51741EEBA}" type="pres">
      <dgm:prSet presAssocID="{6A773582-52A2-4FAF-8F37-CE6862346E48}" presName="horzTwo" presStyleCnt="0"/>
      <dgm:spPr/>
    </dgm:pt>
  </dgm:ptLst>
  <dgm:cxnLst>
    <dgm:cxn modelId="{0F4F334A-20FF-4BE8-BDEC-7A586B019FCE}" srcId="{3C61309B-BF3F-463E-9561-4EACB8A2C58B}" destId="{A6DF375A-B5C7-4883-A499-EADCA38F3141}" srcOrd="0" destOrd="0" parTransId="{083E81A2-EEB8-4F8B-BF6A-228266CEB2B8}" sibTransId="{4BC9E255-2793-4836-B974-F724209DA963}"/>
    <dgm:cxn modelId="{2C1A0452-E89F-4903-B80B-224C23743314}" srcId="{3C61309B-BF3F-463E-9561-4EACB8A2C58B}" destId="{17FFE211-E58E-4D56-BCDD-CB6A4A81B8D4}" srcOrd="3" destOrd="0" parTransId="{01FDEE17-5957-4C90-B440-22F8E74FF6E2}" sibTransId="{6EADA1D3-9D12-4D3E-B9A4-69E6A32CF4D9}"/>
    <dgm:cxn modelId="{191EE9ED-4ED2-4BC5-B26D-96267AAA9DF3}" srcId="{89D93BA1-8CE9-4DFC-A325-195B319ECEC4}" destId="{3C61309B-BF3F-463E-9561-4EACB8A2C58B}" srcOrd="0" destOrd="0" parTransId="{66C216FE-0E92-42E1-AB4A-5961F6CFD150}" sibTransId="{814B89CC-CC67-4E67-BF56-E65D07D4BAEB}"/>
    <dgm:cxn modelId="{F6FAE359-CB36-4308-B089-FA7EC2BBE4B3}" type="presOf" srcId="{3C61309B-BF3F-463E-9561-4EACB8A2C58B}" destId="{1D802519-5E28-4A71-BDF2-55FFB5EB234C}" srcOrd="0" destOrd="0" presId="urn:microsoft.com/office/officeart/2005/8/layout/hierarchy4"/>
    <dgm:cxn modelId="{4877F4F8-0B80-434E-B20F-9AEAEFC8CA0F}" type="presOf" srcId="{17FFE211-E58E-4D56-BCDD-CB6A4A81B8D4}" destId="{C4B8DA55-D4A0-44D4-82DF-E5E7A10E44D0}" srcOrd="0" destOrd="0" presId="urn:microsoft.com/office/officeart/2005/8/layout/hierarchy4"/>
    <dgm:cxn modelId="{AD5113F9-9222-470A-BA8E-38E8775CD4C1}" type="presOf" srcId="{6A773582-52A2-4FAF-8F37-CE6862346E48}" destId="{E4C0DF2A-FD00-40E6-8B86-AE35E1BFC00C}" srcOrd="0" destOrd="0" presId="urn:microsoft.com/office/officeart/2005/8/layout/hierarchy4"/>
    <dgm:cxn modelId="{951F91DF-9870-4088-BBAC-3BA522CAFD82}" srcId="{3C61309B-BF3F-463E-9561-4EACB8A2C58B}" destId="{5EDEF5CA-2AE0-4DA1-993D-3BFB612D3C5B}" srcOrd="1" destOrd="0" parTransId="{16D46BAD-3F74-49E2-8A2E-26AE588C35B7}" sibTransId="{DB0AAA3A-BB6F-4ABC-A873-23CB99D19749}"/>
    <dgm:cxn modelId="{7B919EEB-DB9F-4B5A-99FD-141588C0870A}" type="presOf" srcId="{FACA8140-75D8-460A-93A1-B79344711676}" destId="{069A447A-D32F-4802-90BE-DE85C4878864}" srcOrd="0" destOrd="0" presId="urn:microsoft.com/office/officeart/2005/8/layout/hierarchy4"/>
    <dgm:cxn modelId="{6C6A7A1E-3E29-49BF-8131-9BBCA9E9190B}" type="presOf" srcId="{5D5FE8E8-771D-45C7-AAC5-B1454C8314B3}" destId="{3F3767D9-3852-49CB-B276-9BBFFEB4109D}" srcOrd="0" destOrd="0" presId="urn:microsoft.com/office/officeart/2005/8/layout/hierarchy4"/>
    <dgm:cxn modelId="{4525518E-681C-47A5-BDC8-1EA07E671F0A}" type="presOf" srcId="{89D93BA1-8CE9-4DFC-A325-195B319ECEC4}" destId="{2671AD75-36E1-485E-B244-50B1F4062831}" srcOrd="0" destOrd="0" presId="urn:microsoft.com/office/officeart/2005/8/layout/hierarchy4"/>
    <dgm:cxn modelId="{33B81958-CB8B-41A9-BD8C-661B77BA31C0}" type="presOf" srcId="{5EDEF5CA-2AE0-4DA1-993D-3BFB612D3C5B}" destId="{5CA8B3F8-D110-4A69-BD84-B1566226DAB2}" srcOrd="0" destOrd="0" presId="urn:microsoft.com/office/officeart/2005/8/layout/hierarchy4"/>
    <dgm:cxn modelId="{0512AA42-0EB8-490C-93DC-D70380F96269}" srcId="{3C61309B-BF3F-463E-9561-4EACB8A2C58B}" destId="{5D5FE8E8-771D-45C7-AAC5-B1454C8314B3}" srcOrd="2" destOrd="0" parTransId="{A3240712-45D4-4315-8128-7C51D1A0EA55}" sibTransId="{5B8E37E3-8780-4455-8A04-EAB61B25DE1F}"/>
    <dgm:cxn modelId="{79931C34-FA74-404A-9E56-8EF3F9E30C83}" srcId="{3C61309B-BF3F-463E-9561-4EACB8A2C58B}" destId="{6A773582-52A2-4FAF-8F37-CE6862346E48}" srcOrd="5" destOrd="0" parTransId="{7A5567BE-E414-46A2-BEFD-CE103A1724D0}" sibTransId="{8ECE30AC-FEDC-4FC2-8C78-E67166B500B7}"/>
    <dgm:cxn modelId="{A6E78754-385A-41E6-89F9-37EC14FE80B1}" type="presOf" srcId="{A6DF375A-B5C7-4883-A499-EADCA38F3141}" destId="{4D3A001A-4E74-495E-973E-3B747C8A75A3}" srcOrd="0" destOrd="0" presId="urn:microsoft.com/office/officeart/2005/8/layout/hierarchy4"/>
    <dgm:cxn modelId="{0C698354-CD52-4631-A104-EEF6A4AC7707}" srcId="{3C61309B-BF3F-463E-9561-4EACB8A2C58B}" destId="{FACA8140-75D8-460A-93A1-B79344711676}" srcOrd="4" destOrd="0" parTransId="{E648A8D0-42F0-4DB9-BB92-4626304A2B82}" sibTransId="{A624254F-82D2-441A-80C6-CFB0A9F1E14A}"/>
    <dgm:cxn modelId="{C72BD102-EC1B-4F21-A416-6F296A21FBC2}" type="presParOf" srcId="{2671AD75-36E1-485E-B244-50B1F4062831}" destId="{E979B5DB-B2EC-4375-B4A7-655293B5337A}" srcOrd="0" destOrd="0" presId="urn:microsoft.com/office/officeart/2005/8/layout/hierarchy4"/>
    <dgm:cxn modelId="{768E97B0-BEC8-4BBC-9254-239E88D1F230}" type="presParOf" srcId="{E979B5DB-B2EC-4375-B4A7-655293B5337A}" destId="{1D802519-5E28-4A71-BDF2-55FFB5EB234C}" srcOrd="0" destOrd="0" presId="urn:microsoft.com/office/officeart/2005/8/layout/hierarchy4"/>
    <dgm:cxn modelId="{274D6CCA-28F6-40BB-BBB0-8A245D2FDD59}" type="presParOf" srcId="{E979B5DB-B2EC-4375-B4A7-655293B5337A}" destId="{B38AF47A-84BE-4662-8ADC-F25737C81579}" srcOrd="1" destOrd="0" presId="urn:microsoft.com/office/officeart/2005/8/layout/hierarchy4"/>
    <dgm:cxn modelId="{31B93626-CEFA-4E21-99A3-4D7D50AC7684}" type="presParOf" srcId="{E979B5DB-B2EC-4375-B4A7-655293B5337A}" destId="{DA0C6B15-5F57-41AB-92C7-7075A0A94120}" srcOrd="2" destOrd="0" presId="urn:microsoft.com/office/officeart/2005/8/layout/hierarchy4"/>
    <dgm:cxn modelId="{A35F204A-0963-4CCD-B023-B1C29321B908}" type="presParOf" srcId="{DA0C6B15-5F57-41AB-92C7-7075A0A94120}" destId="{B31B4C7F-3595-46DC-93E1-1831A493CA31}" srcOrd="0" destOrd="0" presId="urn:microsoft.com/office/officeart/2005/8/layout/hierarchy4"/>
    <dgm:cxn modelId="{B7620727-28C2-48BA-A4C6-BBA46127B05C}" type="presParOf" srcId="{B31B4C7F-3595-46DC-93E1-1831A493CA31}" destId="{4D3A001A-4E74-495E-973E-3B747C8A75A3}" srcOrd="0" destOrd="0" presId="urn:microsoft.com/office/officeart/2005/8/layout/hierarchy4"/>
    <dgm:cxn modelId="{A1A30406-009D-4C70-9C5F-11E1588836BE}" type="presParOf" srcId="{B31B4C7F-3595-46DC-93E1-1831A493CA31}" destId="{3A8FA7BC-2008-4D0C-AA50-2347D043C465}" srcOrd="1" destOrd="0" presId="urn:microsoft.com/office/officeart/2005/8/layout/hierarchy4"/>
    <dgm:cxn modelId="{36B071E5-4C0A-4D84-8083-DE525FFB93E1}" type="presParOf" srcId="{DA0C6B15-5F57-41AB-92C7-7075A0A94120}" destId="{B9777675-5476-40C7-8FB9-AC5B05090137}" srcOrd="1" destOrd="0" presId="urn:microsoft.com/office/officeart/2005/8/layout/hierarchy4"/>
    <dgm:cxn modelId="{7AF289BC-41A9-4C90-AA65-F1A5679BBB2E}" type="presParOf" srcId="{DA0C6B15-5F57-41AB-92C7-7075A0A94120}" destId="{99831ED3-12EC-429C-A559-D9E8AB18BCB9}" srcOrd="2" destOrd="0" presId="urn:microsoft.com/office/officeart/2005/8/layout/hierarchy4"/>
    <dgm:cxn modelId="{ABE1429D-91E1-44C1-BE00-5327275CC5D4}" type="presParOf" srcId="{99831ED3-12EC-429C-A559-D9E8AB18BCB9}" destId="{5CA8B3F8-D110-4A69-BD84-B1566226DAB2}" srcOrd="0" destOrd="0" presId="urn:microsoft.com/office/officeart/2005/8/layout/hierarchy4"/>
    <dgm:cxn modelId="{5A4777A6-B905-4284-8F57-754A8863F90F}" type="presParOf" srcId="{99831ED3-12EC-429C-A559-D9E8AB18BCB9}" destId="{8ED2676A-9AE9-4E2B-B9E7-EF668158C4A7}" srcOrd="1" destOrd="0" presId="urn:microsoft.com/office/officeart/2005/8/layout/hierarchy4"/>
    <dgm:cxn modelId="{D9A9CFA0-3C6D-4233-B00A-EDAAE68A5C6E}" type="presParOf" srcId="{DA0C6B15-5F57-41AB-92C7-7075A0A94120}" destId="{3C9763BF-EC50-43BA-9FFC-9EEA71FB83B6}" srcOrd="3" destOrd="0" presId="urn:microsoft.com/office/officeart/2005/8/layout/hierarchy4"/>
    <dgm:cxn modelId="{32F8CF9D-F1AF-4931-929A-FB844C0D3171}" type="presParOf" srcId="{DA0C6B15-5F57-41AB-92C7-7075A0A94120}" destId="{D3D7D16F-D10A-4AAE-A693-B566D7A9274C}" srcOrd="4" destOrd="0" presId="urn:microsoft.com/office/officeart/2005/8/layout/hierarchy4"/>
    <dgm:cxn modelId="{E046713B-44DA-47DE-AD94-E93CC64ED983}" type="presParOf" srcId="{D3D7D16F-D10A-4AAE-A693-B566D7A9274C}" destId="{3F3767D9-3852-49CB-B276-9BBFFEB4109D}" srcOrd="0" destOrd="0" presId="urn:microsoft.com/office/officeart/2005/8/layout/hierarchy4"/>
    <dgm:cxn modelId="{F5AAC1E9-31A7-4AC0-883F-9FB31873A67C}" type="presParOf" srcId="{D3D7D16F-D10A-4AAE-A693-B566D7A9274C}" destId="{53C79CBB-E947-4D58-B7F3-393DC603DE0E}" srcOrd="1" destOrd="0" presId="urn:microsoft.com/office/officeart/2005/8/layout/hierarchy4"/>
    <dgm:cxn modelId="{647B37C9-A9AB-4F8A-927B-AD5981E22D98}" type="presParOf" srcId="{DA0C6B15-5F57-41AB-92C7-7075A0A94120}" destId="{7215D163-190A-4BB0-88DD-FE75C705A7AD}" srcOrd="5" destOrd="0" presId="urn:microsoft.com/office/officeart/2005/8/layout/hierarchy4"/>
    <dgm:cxn modelId="{C0BBCDD6-FB99-480A-A583-0BF67AFDC6A2}" type="presParOf" srcId="{DA0C6B15-5F57-41AB-92C7-7075A0A94120}" destId="{B05743FC-533A-44EB-97C3-08271744D5E9}" srcOrd="6" destOrd="0" presId="urn:microsoft.com/office/officeart/2005/8/layout/hierarchy4"/>
    <dgm:cxn modelId="{76BF70A6-8517-47E3-81A0-4106F15743F8}" type="presParOf" srcId="{B05743FC-533A-44EB-97C3-08271744D5E9}" destId="{C4B8DA55-D4A0-44D4-82DF-E5E7A10E44D0}" srcOrd="0" destOrd="0" presId="urn:microsoft.com/office/officeart/2005/8/layout/hierarchy4"/>
    <dgm:cxn modelId="{DA7F68F9-1306-4E3C-A4C6-8C3BD192A964}" type="presParOf" srcId="{B05743FC-533A-44EB-97C3-08271744D5E9}" destId="{D272C976-30D1-48EA-9E75-F645966CD7B3}" srcOrd="1" destOrd="0" presId="urn:microsoft.com/office/officeart/2005/8/layout/hierarchy4"/>
    <dgm:cxn modelId="{3BC56FD1-9732-4EB0-A4B2-389718F0B0C5}" type="presParOf" srcId="{DA0C6B15-5F57-41AB-92C7-7075A0A94120}" destId="{4FF0E72B-6688-420B-A746-833BA0BC5712}" srcOrd="7" destOrd="0" presId="urn:microsoft.com/office/officeart/2005/8/layout/hierarchy4"/>
    <dgm:cxn modelId="{4E8504BA-D5B5-4D40-95EF-BFBC0DF94047}" type="presParOf" srcId="{DA0C6B15-5F57-41AB-92C7-7075A0A94120}" destId="{3680073F-2D93-4EE8-B5A8-FC8E2456C591}" srcOrd="8" destOrd="0" presId="urn:microsoft.com/office/officeart/2005/8/layout/hierarchy4"/>
    <dgm:cxn modelId="{7226C4E5-1547-4170-A1E3-64470136FE9E}" type="presParOf" srcId="{3680073F-2D93-4EE8-B5A8-FC8E2456C591}" destId="{069A447A-D32F-4802-90BE-DE85C4878864}" srcOrd="0" destOrd="0" presId="urn:microsoft.com/office/officeart/2005/8/layout/hierarchy4"/>
    <dgm:cxn modelId="{A1F43A12-B845-4D1C-975D-FD9FFCC7CEF0}" type="presParOf" srcId="{3680073F-2D93-4EE8-B5A8-FC8E2456C591}" destId="{0FC3661C-C842-472F-B91A-B238B0DED08B}" srcOrd="1" destOrd="0" presId="urn:microsoft.com/office/officeart/2005/8/layout/hierarchy4"/>
    <dgm:cxn modelId="{F48E6A2F-7C11-4CB5-8ADD-B87B56B406DA}" type="presParOf" srcId="{DA0C6B15-5F57-41AB-92C7-7075A0A94120}" destId="{752B31B9-E9C1-449A-917E-47431C057D08}" srcOrd="9" destOrd="0" presId="urn:microsoft.com/office/officeart/2005/8/layout/hierarchy4"/>
    <dgm:cxn modelId="{C87555EA-73D1-47C9-A62F-7BC784BDE239}" type="presParOf" srcId="{DA0C6B15-5F57-41AB-92C7-7075A0A94120}" destId="{4D9B6C28-569B-4BCF-BE6B-0C65DF8B9A8A}" srcOrd="10" destOrd="0" presId="urn:microsoft.com/office/officeart/2005/8/layout/hierarchy4"/>
    <dgm:cxn modelId="{7E1741A8-9C07-4F43-BA29-1ABB651A7422}" type="presParOf" srcId="{4D9B6C28-569B-4BCF-BE6B-0C65DF8B9A8A}" destId="{E4C0DF2A-FD00-40E6-8B86-AE35E1BFC00C}" srcOrd="0" destOrd="0" presId="urn:microsoft.com/office/officeart/2005/8/layout/hierarchy4"/>
    <dgm:cxn modelId="{6615E2AE-FF34-4B93-A5D6-16EF24A67DA7}" type="presParOf" srcId="{4D9B6C28-569B-4BCF-BE6B-0C65DF8B9A8A}" destId="{B8563F10-6483-4FA0-83FB-20B51741EEBA}" srcOrd="1" destOrd="0" presId="urn:microsoft.com/office/officeart/2005/8/layout/hierarchy4"/>
  </dgm:cxnLst>
  <dgm:bg/>
  <dgm:whole/>
</dgm:dataModel>
</file>

<file path=ppt/diagrams/data6.xml><?xml version="1.0" encoding="utf-8"?>
<dgm:dataModel xmlns:dgm="http://schemas.openxmlformats.org/drawingml/2006/diagram" xmlns:a="http://schemas.openxmlformats.org/drawingml/2006/main">
  <dgm:ptLst>
    <dgm:pt modelId="{4703489D-9D00-42BB-8CFF-76BCED44784B}" type="doc">
      <dgm:prSet loTypeId="urn:microsoft.com/office/officeart/2005/8/layout/hProcess9" loCatId="process" qsTypeId="urn:microsoft.com/office/officeart/2005/8/quickstyle/simple1" qsCatId="simple" csTypeId="urn:microsoft.com/office/officeart/2005/8/colors/accent1_2" csCatId="accent1" phldr="1"/>
      <dgm:spPr/>
    </dgm:pt>
    <dgm:pt modelId="{D606D344-1840-47F2-AF7F-12E33484A26C}">
      <dgm:prSet phldrT="[Text]"/>
      <dgm:spPr/>
      <dgm:t>
        <a:bodyPr/>
        <a:lstStyle/>
        <a:p>
          <a:r>
            <a:rPr lang="en-US" dirty="0" smtClean="0">
              <a:latin typeface="Palatino Linotype" pitchFamily="18" charset="0"/>
            </a:rPr>
            <a:t>Registered place - Chennai</a:t>
          </a:r>
          <a:endParaRPr lang="en-IN" dirty="0">
            <a:latin typeface="Palatino Linotype" pitchFamily="18" charset="0"/>
          </a:endParaRPr>
        </a:p>
      </dgm:t>
    </dgm:pt>
    <dgm:pt modelId="{FEE3CF7A-46F6-4332-8043-3CBB9791677B}" type="parTrans" cxnId="{E1448298-6DE7-4CD7-A1CE-BC71312A32AE}">
      <dgm:prSet/>
      <dgm:spPr/>
      <dgm:t>
        <a:bodyPr/>
        <a:lstStyle/>
        <a:p>
          <a:endParaRPr lang="en-IN">
            <a:latin typeface="Palatino Linotype" pitchFamily="18" charset="0"/>
          </a:endParaRPr>
        </a:p>
      </dgm:t>
    </dgm:pt>
    <dgm:pt modelId="{65B848B2-7357-45A8-8E27-AF7FC78B5BCB}" type="sibTrans" cxnId="{E1448298-6DE7-4CD7-A1CE-BC71312A32AE}">
      <dgm:prSet/>
      <dgm:spPr/>
      <dgm:t>
        <a:bodyPr/>
        <a:lstStyle/>
        <a:p>
          <a:endParaRPr lang="en-IN">
            <a:latin typeface="Palatino Linotype" pitchFamily="18" charset="0"/>
          </a:endParaRPr>
        </a:p>
      </dgm:t>
    </dgm:pt>
    <dgm:pt modelId="{AA32DF9F-D1DB-46F4-9E2A-5DF6A9C73908}">
      <dgm:prSet phldrT="[Text]"/>
      <dgm:spPr/>
      <dgm:t>
        <a:bodyPr/>
        <a:lstStyle/>
        <a:p>
          <a:r>
            <a:rPr lang="en-US" dirty="0" smtClean="0">
              <a:latin typeface="Palatino Linotype" pitchFamily="18" charset="0"/>
            </a:rPr>
            <a:t>Additional Place of business - Madurai</a:t>
          </a:r>
          <a:endParaRPr lang="en-IN" dirty="0">
            <a:latin typeface="Palatino Linotype" pitchFamily="18" charset="0"/>
          </a:endParaRPr>
        </a:p>
      </dgm:t>
    </dgm:pt>
    <dgm:pt modelId="{E5F97F67-3189-4C87-A937-AAD9AABAEB9E}" type="parTrans" cxnId="{BAC3BD5C-A624-49BA-8682-0E46736C6D33}">
      <dgm:prSet/>
      <dgm:spPr/>
      <dgm:t>
        <a:bodyPr/>
        <a:lstStyle/>
        <a:p>
          <a:endParaRPr lang="en-IN">
            <a:latin typeface="Palatino Linotype" pitchFamily="18" charset="0"/>
          </a:endParaRPr>
        </a:p>
      </dgm:t>
    </dgm:pt>
    <dgm:pt modelId="{8783B585-613C-4BFC-BA9E-34DBA53D7DA6}" type="sibTrans" cxnId="{BAC3BD5C-A624-49BA-8682-0E46736C6D33}">
      <dgm:prSet/>
      <dgm:spPr/>
      <dgm:t>
        <a:bodyPr/>
        <a:lstStyle/>
        <a:p>
          <a:endParaRPr lang="en-IN">
            <a:latin typeface="Palatino Linotype" pitchFamily="18" charset="0"/>
          </a:endParaRPr>
        </a:p>
      </dgm:t>
    </dgm:pt>
    <dgm:pt modelId="{E39E4FFB-7144-43CB-93AA-5C10897B5512}">
      <dgm:prSet phldrT="[Text]"/>
      <dgm:spPr/>
      <dgm:t>
        <a:bodyPr/>
        <a:lstStyle/>
        <a:p>
          <a:r>
            <a:rPr lang="en-US" dirty="0" smtClean="0">
              <a:latin typeface="Palatino Linotype" pitchFamily="18" charset="0"/>
            </a:rPr>
            <a:t>Records to be maintained at Chennai &amp; Madurai</a:t>
          </a:r>
          <a:endParaRPr lang="en-IN" dirty="0">
            <a:latin typeface="Palatino Linotype" pitchFamily="18" charset="0"/>
          </a:endParaRPr>
        </a:p>
      </dgm:t>
    </dgm:pt>
    <dgm:pt modelId="{741869CD-DA15-4F74-896E-F2A82320EBCA}" type="parTrans" cxnId="{92A569AA-0A3F-4EDC-8B5D-BEB79D389230}">
      <dgm:prSet/>
      <dgm:spPr/>
      <dgm:t>
        <a:bodyPr/>
        <a:lstStyle/>
        <a:p>
          <a:endParaRPr lang="en-IN">
            <a:latin typeface="Palatino Linotype" pitchFamily="18" charset="0"/>
          </a:endParaRPr>
        </a:p>
      </dgm:t>
    </dgm:pt>
    <dgm:pt modelId="{D845FC59-9B7E-484B-AF9F-E6560A57E7D3}" type="sibTrans" cxnId="{92A569AA-0A3F-4EDC-8B5D-BEB79D389230}">
      <dgm:prSet/>
      <dgm:spPr/>
      <dgm:t>
        <a:bodyPr/>
        <a:lstStyle/>
        <a:p>
          <a:endParaRPr lang="en-IN">
            <a:latin typeface="Palatino Linotype" pitchFamily="18" charset="0"/>
          </a:endParaRPr>
        </a:p>
      </dgm:t>
    </dgm:pt>
    <dgm:pt modelId="{A8098667-1541-424F-ADC6-5C69694C2CEB}" type="pres">
      <dgm:prSet presAssocID="{4703489D-9D00-42BB-8CFF-76BCED44784B}" presName="CompostProcess" presStyleCnt="0">
        <dgm:presLayoutVars>
          <dgm:dir/>
          <dgm:resizeHandles val="exact"/>
        </dgm:presLayoutVars>
      </dgm:prSet>
      <dgm:spPr/>
    </dgm:pt>
    <dgm:pt modelId="{31C20FD1-F67E-4EC7-8C7E-514C7DA73409}" type="pres">
      <dgm:prSet presAssocID="{4703489D-9D00-42BB-8CFF-76BCED44784B}" presName="arrow" presStyleLbl="bgShp" presStyleIdx="0" presStyleCnt="1"/>
      <dgm:spPr/>
    </dgm:pt>
    <dgm:pt modelId="{0270584C-403D-4F3C-A257-9AF2A9C304C7}" type="pres">
      <dgm:prSet presAssocID="{4703489D-9D00-42BB-8CFF-76BCED44784B}" presName="linearProcess" presStyleCnt="0"/>
      <dgm:spPr/>
    </dgm:pt>
    <dgm:pt modelId="{69D05E1A-4596-4485-A4B7-ECC10707294F}" type="pres">
      <dgm:prSet presAssocID="{D606D344-1840-47F2-AF7F-12E33484A26C}" presName="textNode" presStyleLbl="node1" presStyleIdx="0" presStyleCnt="3">
        <dgm:presLayoutVars>
          <dgm:bulletEnabled val="1"/>
        </dgm:presLayoutVars>
      </dgm:prSet>
      <dgm:spPr/>
      <dgm:t>
        <a:bodyPr/>
        <a:lstStyle/>
        <a:p>
          <a:endParaRPr lang="en-IN"/>
        </a:p>
      </dgm:t>
    </dgm:pt>
    <dgm:pt modelId="{8A26D00C-E017-4C90-B40D-3D0CAFDA0A06}" type="pres">
      <dgm:prSet presAssocID="{65B848B2-7357-45A8-8E27-AF7FC78B5BCB}" presName="sibTrans" presStyleCnt="0"/>
      <dgm:spPr/>
    </dgm:pt>
    <dgm:pt modelId="{BF85EB73-FE04-4909-8B1D-D2381EE7A7DB}" type="pres">
      <dgm:prSet presAssocID="{AA32DF9F-D1DB-46F4-9E2A-5DF6A9C73908}" presName="textNode" presStyleLbl="node1" presStyleIdx="1" presStyleCnt="3">
        <dgm:presLayoutVars>
          <dgm:bulletEnabled val="1"/>
        </dgm:presLayoutVars>
      </dgm:prSet>
      <dgm:spPr/>
      <dgm:t>
        <a:bodyPr/>
        <a:lstStyle/>
        <a:p>
          <a:endParaRPr lang="en-IN"/>
        </a:p>
      </dgm:t>
    </dgm:pt>
    <dgm:pt modelId="{880FAAEC-661B-460F-BEEF-1FBAA84EE16E}" type="pres">
      <dgm:prSet presAssocID="{8783B585-613C-4BFC-BA9E-34DBA53D7DA6}" presName="sibTrans" presStyleCnt="0"/>
      <dgm:spPr/>
    </dgm:pt>
    <dgm:pt modelId="{728A5BF3-0E45-46CB-8D9E-7B374DA25309}" type="pres">
      <dgm:prSet presAssocID="{E39E4FFB-7144-43CB-93AA-5C10897B5512}" presName="textNode" presStyleLbl="node1" presStyleIdx="2" presStyleCnt="3">
        <dgm:presLayoutVars>
          <dgm:bulletEnabled val="1"/>
        </dgm:presLayoutVars>
      </dgm:prSet>
      <dgm:spPr/>
      <dgm:t>
        <a:bodyPr/>
        <a:lstStyle/>
        <a:p>
          <a:endParaRPr lang="en-IN"/>
        </a:p>
      </dgm:t>
    </dgm:pt>
  </dgm:ptLst>
  <dgm:cxnLst>
    <dgm:cxn modelId="{92A569AA-0A3F-4EDC-8B5D-BEB79D389230}" srcId="{4703489D-9D00-42BB-8CFF-76BCED44784B}" destId="{E39E4FFB-7144-43CB-93AA-5C10897B5512}" srcOrd="2" destOrd="0" parTransId="{741869CD-DA15-4F74-896E-F2A82320EBCA}" sibTransId="{D845FC59-9B7E-484B-AF9F-E6560A57E7D3}"/>
    <dgm:cxn modelId="{A98F8454-E99C-4962-BDA6-4844D4334714}" type="presOf" srcId="{D606D344-1840-47F2-AF7F-12E33484A26C}" destId="{69D05E1A-4596-4485-A4B7-ECC10707294F}" srcOrd="0" destOrd="0" presId="urn:microsoft.com/office/officeart/2005/8/layout/hProcess9"/>
    <dgm:cxn modelId="{91B1F0AB-7990-408D-95D4-E98E077B482B}" type="presOf" srcId="{E39E4FFB-7144-43CB-93AA-5C10897B5512}" destId="{728A5BF3-0E45-46CB-8D9E-7B374DA25309}" srcOrd="0" destOrd="0" presId="urn:microsoft.com/office/officeart/2005/8/layout/hProcess9"/>
    <dgm:cxn modelId="{BAC3BD5C-A624-49BA-8682-0E46736C6D33}" srcId="{4703489D-9D00-42BB-8CFF-76BCED44784B}" destId="{AA32DF9F-D1DB-46F4-9E2A-5DF6A9C73908}" srcOrd="1" destOrd="0" parTransId="{E5F97F67-3189-4C87-A937-AAD9AABAEB9E}" sibTransId="{8783B585-613C-4BFC-BA9E-34DBA53D7DA6}"/>
    <dgm:cxn modelId="{E1448298-6DE7-4CD7-A1CE-BC71312A32AE}" srcId="{4703489D-9D00-42BB-8CFF-76BCED44784B}" destId="{D606D344-1840-47F2-AF7F-12E33484A26C}" srcOrd="0" destOrd="0" parTransId="{FEE3CF7A-46F6-4332-8043-3CBB9791677B}" sibTransId="{65B848B2-7357-45A8-8E27-AF7FC78B5BCB}"/>
    <dgm:cxn modelId="{AEF68376-BA3C-438A-98C7-6F6A7F497F6C}" type="presOf" srcId="{4703489D-9D00-42BB-8CFF-76BCED44784B}" destId="{A8098667-1541-424F-ADC6-5C69694C2CEB}" srcOrd="0" destOrd="0" presId="urn:microsoft.com/office/officeart/2005/8/layout/hProcess9"/>
    <dgm:cxn modelId="{559DEABB-CF30-4ADB-A12C-00DC4541DB61}" type="presOf" srcId="{AA32DF9F-D1DB-46F4-9E2A-5DF6A9C73908}" destId="{BF85EB73-FE04-4909-8B1D-D2381EE7A7DB}" srcOrd="0" destOrd="0" presId="urn:microsoft.com/office/officeart/2005/8/layout/hProcess9"/>
    <dgm:cxn modelId="{EFDCB979-FF29-4449-9DC4-106B3EB3746A}" type="presParOf" srcId="{A8098667-1541-424F-ADC6-5C69694C2CEB}" destId="{31C20FD1-F67E-4EC7-8C7E-514C7DA73409}" srcOrd="0" destOrd="0" presId="urn:microsoft.com/office/officeart/2005/8/layout/hProcess9"/>
    <dgm:cxn modelId="{3F00199C-D1E6-4E09-B8B9-9E67E69F0113}" type="presParOf" srcId="{A8098667-1541-424F-ADC6-5C69694C2CEB}" destId="{0270584C-403D-4F3C-A257-9AF2A9C304C7}" srcOrd="1" destOrd="0" presId="urn:microsoft.com/office/officeart/2005/8/layout/hProcess9"/>
    <dgm:cxn modelId="{423C81E0-142F-47AD-B34C-C66CE76FB66D}" type="presParOf" srcId="{0270584C-403D-4F3C-A257-9AF2A9C304C7}" destId="{69D05E1A-4596-4485-A4B7-ECC10707294F}" srcOrd="0" destOrd="0" presId="urn:microsoft.com/office/officeart/2005/8/layout/hProcess9"/>
    <dgm:cxn modelId="{12BBCA46-87F2-439D-B777-1F5B23676D3E}" type="presParOf" srcId="{0270584C-403D-4F3C-A257-9AF2A9C304C7}" destId="{8A26D00C-E017-4C90-B40D-3D0CAFDA0A06}" srcOrd="1" destOrd="0" presId="urn:microsoft.com/office/officeart/2005/8/layout/hProcess9"/>
    <dgm:cxn modelId="{90D3A1BC-24FC-40D9-86FA-88537CD8C3F7}" type="presParOf" srcId="{0270584C-403D-4F3C-A257-9AF2A9C304C7}" destId="{BF85EB73-FE04-4909-8B1D-D2381EE7A7DB}" srcOrd="2" destOrd="0" presId="urn:microsoft.com/office/officeart/2005/8/layout/hProcess9"/>
    <dgm:cxn modelId="{C081B6D5-7565-408C-954A-4671303DA69B}" type="presParOf" srcId="{0270584C-403D-4F3C-A257-9AF2A9C304C7}" destId="{880FAAEC-661B-460F-BEEF-1FBAA84EE16E}" srcOrd="3" destOrd="0" presId="urn:microsoft.com/office/officeart/2005/8/layout/hProcess9"/>
    <dgm:cxn modelId="{52400495-7DF6-46EA-89C8-237CA510748B}" type="presParOf" srcId="{0270584C-403D-4F3C-A257-9AF2A9C304C7}" destId="{728A5BF3-0E45-46CB-8D9E-7B374DA25309}" srcOrd="4" destOrd="0" presId="urn:microsoft.com/office/officeart/2005/8/layout/hProcess9"/>
  </dgm:cxnLst>
  <dgm:bg/>
  <dgm:whole/>
</dgm:dataModel>
</file>

<file path=ppt/diagrams/data7.xml><?xml version="1.0" encoding="utf-8"?>
<dgm:dataModel xmlns:dgm="http://schemas.openxmlformats.org/drawingml/2006/diagram" xmlns:a="http://schemas.openxmlformats.org/drawingml/2006/main">
  <dgm:ptLst>
    <dgm:pt modelId="{1D19CCBF-90C9-4D7F-BD87-E900E5528307}" type="doc">
      <dgm:prSet loTypeId="urn:microsoft.com/office/officeart/2005/8/layout/hierarchy4" loCatId="list" qsTypeId="urn:microsoft.com/office/officeart/2005/8/quickstyle/simple1" qsCatId="simple" csTypeId="urn:microsoft.com/office/officeart/2005/8/colors/accent1_1" csCatId="accent1" phldr="1"/>
      <dgm:spPr/>
      <dgm:t>
        <a:bodyPr/>
        <a:lstStyle/>
        <a:p>
          <a:endParaRPr lang="en-US"/>
        </a:p>
      </dgm:t>
    </dgm:pt>
    <dgm:pt modelId="{C4B09790-622F-4DD0-95C9-C6CE046983B9}">
      <dgm:prSet phldrT="[Text]" custT="1"/>
      <dgm:spPr/>
      <dgm:t>
        <a:bodyPr/>
        <a:lstStyle/>
        <a:p>
          <a:r>
            <a:rPr lang="en-US" sz="2700" dirty="0" smtClean="0">
              <a:latin typeface="Palatino Linotype" pitchFamily="18" charset="0"/>
            </a:rPr>
            <a:t>Every Registered Person shall maintain true &amp; correct account of  </a:t>
          </a:r>
          <a:endParaRPr lang="en-US" sz="2700" dirty="0">
            <a:latin typeface="Palatino Linotype" pitchFamily="18" charset="0"/>
          </a:endParaRPr>
        </a:p>
      </dgm:t>
    </dgm:pt>
    <dgm:pt modelId="{3C2DA433-AB96-4863-8FC0-44C1AF1BCC7E}" type="parTrans" cxnId="{2210BE7F-3675-4DC1-8884-7E40A5F250E4}">
      <dgm:prSet/>
      <dgm:spPr/>
      <dgm:t>
        <a:bodyPr/>
        <a:lstStyle/>
        <a:p>
          <a:endParaRPr lang="en-US">
            <a:latin typeface="Palatino Linotype" pitchFamily="18" charset="0"/>
          </a:endParaRPr>
        </a:p>
      </dgm:t>
    </dgm:pt>
    <dgm:pt modelId="{153690F8-52BC-446C-976C-2A3AF661ABDB}" type="sibTrans" cxnId="{2210BE7F-3675-4DC1-8884-7E40A5F250E4}">
      <dgm:prSet/>
      <dgm:spPr/>
      <dgm:t>
        <a:bodyPr/>
        <a:lstStyle/>
        <a:p>
          <a:endParaRPr lang="en-US">
            <a:latin typeface="Palatino Linotype" pitchFamily="18" charset="0"/>
          </a:endParaRPr>
        </a:p>
      </dgm:t>
    </dgm:pt>
    <dgm:pt modelId="{177059B5-33EE-497A-A3B0-4B355E09B849}">
      <dgm:prSet phldrT="[Text]" custT="1"/>
      <dgm:spPr/>
      <dgm:t>
        <a:bodyPr/>
        <a:lstStyle/>
        <a:p>
          <a:r>
            <a:rPr lang="en-US" sz="2200" dirty="0" smtClean="0">
              <a:latin typeface="Palatino Linotype" pitchFamily="18" charset="0"/>
            </a:rPr>
            <a:t>Goods or services Imported /Exported.</a:t>
          </a:r>
          <a:endParaRPr lang="en-US" sz="2200" dirty="0">
            <a:latin typeface="Palatino Linotype" pitchFamily="18" charset="0"/>
          </a:endParaRPr>
        </a:p>
      </dgm:t>
    </dgm:pt>
    <dgm:pt modelId="{09623B49-37BE-49BD-8464-BD240ACCEC95}" type="parTrans" cxnId="{4C7C4FFA-A0AC-476B-9821-763C1B26CDEB}">
      <dgm:prSet/>
      <dgm:spPr/>
      <dgm:t>
        <a:bodyPr/>
        <a:lstStyle/>
        <a:p>
          <a:endParaRPr lang="en-US">
            <a:latin typeface="Palatino Linotype" pitchFamily="18" charset="0"/>
          </a:endParaRPr>
        </a:p>
      </dgm:t>
    </dgm:pt>
    <dgm:pt modelId="{17D24AFA-C391-4277-A777-843F8E706975}" type="sibTrans" cxnId="{4C7C4FFA-A0AC-476B-9821-763C1B26CDEB}">
      <dgm:prSet/>
      <dgm:spPr/>
      <dgm:t>
        <a:bodyPr/>
        <a:lstStyle/>
        <a:p>
          <a:endParaRPr lang="en-US">
            <a:latin typeface="Palatino Linotype" pitchFamily="18" charset="0"/>
          </a:endParaRPr>
        </a:p>
      </dgm:t>
    </dgm:pt>
    <dgm:pt modelId="{3B76B0C6-3EDD-42B9-BE04-3A5AA9FCDF15}">
      <dgm:prSet phldrT="[Text]" custT="1"/>
      <dgm:spPr/>
      <dgm:t>
        <a:bodyPr/>
        <a:lstStyle/>
        <a:p>
          <a:r>
            <a:rPr lang="en-US" sz="2200" dirty="0" smtClean="0">
              <a:latin typeface="Palatino Linotype" pitchFamily="18" charset="0"/>
            </a:rPr>
            <a:t>Supplies attracting RCM</a:t>
          </a:r>
          <a:endParaRPr lang="en-US" sz="2200" dirty="0">
            <a:latin typeface="Palatino Linotype" pitchFamily="18" charset="0"/>
          </a:endParaRPr>
        </a:p>
      </dgm:t>
    </dgm:pt>
    <dgm:pt modelId="{DE5783DC-AB70-49C8-B252-29DDB99776FC}" type="parTrans" cxnId="{883EC5BF-D1DA-4EBF-97BC-3B1FF626B2C8}">
      <dgm:prSet/>
      <dgm:spPr/>
      <dgm:t>
        <a:bodyPr/>
        <a:lstStyle/>
        <a:p>
          <a:endParaRPr lang="en-US">
            <a:latin typeface="Palatino Linotype" pitchFamily="18" charset="0"/>
          </a:endParaRPr>
        </a:p>
      </dgm:t>
    </dgm:pt>
    <dgm:pt modelId="{6499F4A5-0C17-4870-B42A-B92F89782859}" type="sibTrans" cxnId="{883EC5BF-D1DA-4EBF-97BC-3B1FF626B2C8}">
      <dgm:prSet/>
      <dgm:spPr/>
      <dgm:t>
        <a:bodyPr/>
        <a:lstStyle/>
        <a:p>
          <a:endParaRPr lang="en-US">
            <a:latin typeface="Palatino Linotype" pitchFamily="18" charset="0"/>
          </a:endParaRPr>
        </a:p>
      </dgm:t>
    </dgm:pt>
    <dgm:pt modelId="{4B662CBA-29D5-458D-BF82-93F30C9E89F2}">
      <dgm:prSet phldrT="[Text]" custT="1"/>
      <dgm:spPr/>
      <dgm:t>
        <a:bodyPr/>
        <a:lstStyle/>
        <a:p>
          <a:r>
            <a:rPr lang="en-IN" sz="2200" b="0" i="0" dirty="0" smtClean="0">
              <a:latin typeface="Palatino Linotype" pitchFamily="18" charset="0"/>
            </a:rPr>
            <a:t>Along with the relevant documents, including invoices, bills of supply, delivery </a:t>
          </a:r>
          <a:r>
            <a:rPr lang="en-IN" sz="2200" b="0" i="0" dirty="0" err="1" smtClean="0">
              <a:latin typeface="Palatino Linotype" pitchFamily="18" charset="0"/>
            </a:rPr>
            <a:t>challans</a:t>
          </a:r>
          <a:r>
            <a:rPr lang="en-IN" sz="2200" b="0" i="0" dirty="0" smtClean="0">
              <a:latin typeface="Palatino Linotype" pitchFamily="18" charset="0"/>
            </a:rPr>
            <a:t>, credit notes, debit notes, receipt vouchers, payment vouchers and refund vouchers</a:t>
          </a:r>
          <a:endParaRPr lang="en-US" sz="2200" dirty="0">
            <a:latin typeface="Palatino Linotype" pitchFamily="18" charset="0"/>
          </a:endParaRPr>
        </a:p>
      </dgm:t>
    </dgm:pt>
    <dgm:pt modelId="{454CD73C-802D-4D94-B894-C6C99521EE6F}" type="parTrans" cxnId="{CA729D25-6828-4341-8930-691A3A57F680}">
      <dgm:prSet/>
      <dgm:spPr/>
      <dgm:t>
        <a:bodyPr/>
        <a:lstStyle/>
        <a:p>
          <a:endParaRPr lang="en-US">
            <a:latin typeface="Palatino Linotype" pitchFamily="18" charset="0"/>
          </a:endParaRPr>
        </a:p>
      </dgm:t>
    </dgm:pt>
    <dgm:pt modelId="{646EADBF-03CE-44C5-9E48-8F945CBDDA90}" type="sibTrans" cxnId="{CA729D25-6828-4341-8930-691A3A57F680}">
      <dgm:prSet/>
      <dgm:spPr/>
      <dgm:t>
        <a:bodyPr/>
        <a:lstStyle/>
        <a:p>
          <a:endParaRPr lang="en-US">
            <a:latin typeface="Palatino Linotype" pitchFamily="18" charset="0"/>
          </a:endParaRPr>
        </a:p>
      </dgm:t>
    </dgm:pt>
    <dgm:pt modelId="{0B016FC6-C1FC-423A-AC64-D2A6E9F9DEE9}">
      <dgm:prSet phldrT="[Text]" custT="1">
        <dgm:style>
          <a:lnRef idx="2">
            <a:schemeClr val="accent6"/>
          </a:lnRef>
          <a:fillRef idx="1">
            <a:schemeClr val="lt1"/>
          </a:fillRef>
          <a:effectRef idx="0">
            <a:schemeClr val="accent6"/>
          </a:effectRef>
          <a:fontRef idx="minor">
            <a:schemeClr val="dk1"/>
          </a:fontRef>
        </dgm:style>
      </dgm:prSet>
      <dgm:spPr/>
      <dgm:t>
        <a:bodyPr/>
        <a:lstStyle/>
        <a:p>
          <a:r>
            <a:rPr lang="en-IN" sz="2200" b="0" i="0" dirty="0" smtClean="0">
              <a:latin typeface="Palatino Linotype" pitchFamily="18" charset="0"/>
            </a:rPr>
            <a:t>Maintain a separate account of advances received, paid and adjustments made thereto</a:t>
          </a:r>
          <a:endParaRPr lang="en-US" sz="2200" dirty="0">
            <a:latin typeface="Palatino Linotype" pitchFamily="18" charset="0"/>
          </a:endParaRPr>
        </a:p>
      </dgm:t>
    </dgm:pt>
    <dgm:pt modelId="{F3BF735F-B9AD-4F18-A6FA-9D878A4903D2}" type="parTrans" cxnId="{8523B80A-7FDA-4AA7-B50F-A990C8BD8E47}">
      <dgm:prSet/>
      <dgm:spPr/>
      <dgm:t>
        <a:bodyPr/>
        <a:lstStyle/>
        <a:p>
          <a:endParaRPr lang="en-IN"/>
        </a:p>
      </dgm:t>
    </dgm:pt>
    <dgm:pt modelId="{40DB12FC-2553-4A84-AE45-1BD7BDD16226}" type="sibTrans" cxnId="{8523B80A-7FDA-4AA7-B50F-A990C8BD8E47}">
      <dgm:prSet/>
      <dgm:spPr/>
      <dgm:t>
        <a:bodyPr/>
        <a:lstStyle/>
        <a:p>
          <a:endParaRPr lang="en-IN"/>
        </a:p>
      </dgm:t>
    </dgm:pt>
    <dgm:pt modelId="{AC5D9821-C55A-46C9-9239-4D9693261420}" type="pres">
      <dgm:prSet presAssocID="{1D19CCBF-90C9-4D7F-BD87-E900E5528307}" presName="Name0" presStyleCnt="0">
        <dgm:presLayoutVars>
          <dgm:chPref val="1"/>
          <dgm:dir/>
          <dgm:animOne val="branch"/>
          <dgm:animLvl val="lvl"/>
          <dgm:resizeHandles/>
        </dgm:presLayoutVars>
      </dgm:prSet>
      <dgm:spPr/>
      <dgm:t>
        <a:bodyPr/>
        <a:lstStyle/>
        <a:p>
          <a:endParaRPr lang="en-IN"/>
        </a:p>
      </dgm:t>
    </dgm:pt>
    <dgm:pt modelId="{2A9C5D30-A438-4F9E-A8A4-53F879793601}" type="pres">
      <dgm:prSet presAssocID="{C4B09790-622F-4DD0-95C9-C6CE046983B9}" presName="vertOne" presStyleCnt="0"/>
      <dgm:spPr/>
      <dgm:t>
        <a:bodyPr/>
        <a:lstStyle/>
        <a:p>
          <a:endParaRPr lang="en-IN"/>
        </a:p>
      </dgm:t>
    </dgm:pt>
    <dgm:pt modelId="{211DC209-6C27-47E6-95F3-BBA3A15C5825}" type="pres">
      <dgm:prSet presAssocID="{C4B09790-622F-4DD0-95C9-C6CE046983B9}" presName="txOne" presStyleLbl="node0" presStyleIdx="0" presStyleCnt="1" custScaleY="25866">
        <dgm:presLayoutVars>
          <dgm:chPref val="3"/>
        </dgm:presLayoutVars>
      </dgm:prSet>
      <dgm:spPr/>
      <dgm:t>
        <a:bodyPr/>
        <a:lstStyle/>
        <a:p>
          <a:endParaRPr lang="en-IN"/>
        </a:p>
      </dgm:t>
    </dgm:pt>
    <dgm:pt modelId="{0D89ED1B-ED71-4DC2-B36E-F366B45282F0}" type="pres">
      <dgm:prSet presAssocID="{C4B09790-622F-4DD0-95C9-C6CE046983B9}" presName="parTransOne" presStyleCnt="0"/>
      <dgm:spPr/>
      <dgm:t>
        <a:bodyPr/>
        <a:lstStyle/>
        <a:p>
          <a:endParaRPr lang="en-IN"/>
        </a:p>
      </dgm:t>
    </dgm:pt>
    <dgm:pt modelId="{47672377-0B20-4E90-8CBC-02F3E56C0DB7}" type="pres">
      <dgm:prSet presAssocID="{C4B09790-622F-4DD0-95C9-C6CE046983B9}" presName="horzOne" presStyleCnt="0"/>
      <dgm:spPr/>
      <dgm:t>
        <a:bodyPr/>
        <a:lstStyle/>
        <a:p>
          <a:endParaRPr lang="en-IN"/>
        </a:p>
      </dgm:t>
    </dgm:pt>
    <dgm:pt modelId="{81D5EA3D-EDBD-41EA-B040-DC1CA63C61FE}" type="pres">
      <dgm:prSet presAssocID="{177059B5-33EE-497A-A3B0-4B355E09B849}" presName="vertTwo" presStyleCnt="0"/>
      <dgm:spPr/>
      <dgm:t>
        <a:bodyPr/>
        <a:lstStyle/>
        <a:p>
          <a:endParaRPr lang="en-IN"/>
        </a:p>
      </dgm:t>
    </dgm:pt>
    <dgm:pt modelId="{2963E11E-3C50-4D28-ABC6-FEDB8BA7FABA}" type="pres">
      <dgm:prSet presAssocID="{177059B5-33EE-497A-A3B0-4B355E09B849}" presName="txTwo" presStyleLbl="node2" presStyleIdx="0" presStyleCnt="4" custScaleX="61754">
        <dgm:presLayoutVars>
          <dgm:chPref val="3"/>
        </dgm:presLayoutVars>
      </dgm:prSet>
      <dgm:spPr/>
      <dgm:t>
        <a:bodyPr/>
        <a:lstStyle/>
        <a:p>
          <a:endParaRPr lang="en-IN"/>
        </a:p>
      </dgm:t>
    </dgm:pt>
    <dgm:pt modelId="{7267E970-F8D8-49C5-BB9C-D0879312887C}" type="pres">
      <dgm:prSet presAssocID="{177059B5-33EE-497A-A3B0-4B355E09B849}" presName="horzTwo" presStyleCnt="0"/>
      <dgm:spPr/>
      <dgm:t>
        <a:bodyPr/>
        <a:lstStyle/>
        <a:p>
          <a:endParaRPr lang="en-IN"/>
        </a:p>
      </dgm:t>
    </dgm:pt>
    <dgm:pt modelId="{3E421BE1-1E07-4C97-A6D2-2D760E2EDC59}" type="pres">
      <dgm:prSet presAssocID="{17D24AFA-C391-4277-A777-843F8E706975}" presName="sibSpaceTwo" presStyleCnt="0"/>
      <dgm:spPr/>
      <dgm:t>
        <a:bodyPr/>
        <a:lstStyle/>
        <a:p>
          <a:endParaRPr lang="en-IN"/>
        </a:p>
      </dgm:t>
    </dgm:pt>
    <dgm:pt modelId="{C8E80472-7642-4F18-B531-C5332A07F463}" type="pres">
      <dgm:prSet presAssocID="{3B76B0C6-3EDD-42B9-BE04-3A5AA9FCDF15}" presName="vertTwo" presStyleCnt="0"/>
      <dgm:spPr/>
      <dgm:t>
        <a:bodyPr/>
        <a:lstStyle/>
        <a:p>
          <a:endParaRPr lang="en-IN"/>
        </a:p>
      </dgm:t>
    </dgm:pt>
    <dgm:pt modelId="{31FD2796-7AED-4E7E-8D18-DDD72CC218A5}" type="pres">
      <dgm:prSet presAssocID="{3B76B0C6-3EDD-42B9-BE04-3A5AA9FCDF15}" presName="txTwo" presStyleLbl="node2" presStyleIdx="1" presStyleCnt="4" custScaleX="61109">
        <dgm:presLayoutVars>
          <dgm:chPref val="3"/>
        </dgm:presLayoutVars>
      </dgm:prSet>
      <dgm:spPr/>
      <dgm:t>
        <a:bodyPr/>
        <a:lstStyle/>
        <a:p>
          <a:endParaRPr lang="en-IN"/>
        </a:p>
      </dgm:t>
    </dgm:pt>
    <dgm:pt modelId="{453E53AE-CD62-4480-B547-B7AAAC89644F}" type="pres">
      <dgm:prSet presAssocID="{3B76B0C6-3EDD-42B9-BE04-3A5AA9FCDF15}" presName="horzTwo" presStyleCnt="0"/>
      <dgm:spPr/>
      <dgm:t>
        <a:bodyPr/>
        <a:lstStyle/>
        <a:p>
          <a:endParaRPr lang="en-IN"/>
        </a:p>
      </dgm:t>
    </dgm:pt>
    <dgm:pt modelId="{60B64BF8-302A-42DB-8E95-1915EAFE3506}" type="pres">
      <dgm:prSet presAssocID="{6499F4A5-0C17-4870-B42A-B92F89782859}" presName="sibSpaceTwo" presStyleCnt="0"/>
      <dgm:spPr/>
      <dgm:t>
        <a:bodyPr/>
        <a:lstStyle/>
        <a:p>
          <a:endParaRPr lang="en-IN"/>
        </a:p>
      </dgm:t>
    </dgm:pt>
    <dgm:pt modelId="{0B5BC7E5-AC5C-49CD-AD3D-D6BBB7C5D5BB}" type="pres">
      <dgm:prSet presAssocID="{4B662CBA-29D5-458D-BF82-93F30C9E89F2}" presName="vertTwo" presStyleCnt="0"/>
      <dgm:spPr/>
      <dgm:t>
        <a:bodyPr/>
        <a:lstStyle/>
        <a:p>
          <a:endParaRPr lang="en-IN"/>
        </a:p>
      </dgm:t>
    </dgm:pt>
    <dgm:pt modelId="{A10749CC-E15A-4F59-B321-1F96A090DF57}" type="pres">
      <dgm:prSet presAssocID="{4B662CBA-29D5-458D-BF82-93F30C9E89F2}" presName="txTwo" presStyleLbl="node2" presStyleIdx="2" presStyleCnt="4" custScaleX="135811">
        <dgm:presLayoutVars>
          <dgm:chPref val="3"/>
        </dgm:presLayoutVars>
      </dgm:prSet>
      <dgm:spPr/>
      <dgm:t>
        <a:bodyPr/>
        <a:lstStyle/>
        <a:p>
          <a:endParaRPr lang="en-IN"/>
        </a:p>
      </dgm:t>
    </dgm:pt>
    <dgm:pt modelId="{623FAE90-0281-424B-83C3-61FA7E5573B5}" type="pres">
      <dgm:prSet presAssocID="{4B662CBA-29D5-458D-BF82-93F30C9E89F2}" presName="horzTwo" presStyleCnt="0"/>
      <dgm:spPr/>
      <dgm:t>
        <a:bodyPr/>
        <a:lstStyle/>
        <a:p>
          <a:endParaRPr lang="en-IN"/>
        </a:p>
      </dgm:t>
    </dgm:pt>
    <dgm:pt modelId="{0B809BE1-67DD-432E-B3F1-443260DCCFA9}" type="pres">
      <dgm:prSet presAssocID="{646EADBF-03CE-44C5-9E48-8F945CBDDA90}" presName="sibSpaceTwo" presStyleCnt="0"/>
      <dgm:spPr/>
    </dgm:pt>
    <dgm:pt modelId="{7F22F13E-B566-45DA-B7A5-121759A8C685}" type="pres">
      <dgm:prSet presAssocID="{0B016FC6-C1FC-423A-AC64-D2A6E9F9DEE9}" presName="vertTwo" presStyleCnt="0"/>
      <dgm:spPr/>
    </dgm:pt>
    <dgm:pt modelId="{5543EA49-D9FC-4FA3-8E77-6E1901C64409}" type="pres">
      <dgm:prSet presAssocID="{0B016FC6-C1FC-423A-AC64-D2A6E9F9DEE9}" presName="txTwo" presStyleLbl="node2" presStyleIdx="3" presStyleCnt="4" custScaleX="95079">
        <dgm:presLayoutVars>
          <dgm:chPref val="3"/>
        </dgm:presLayoutVars>
      </dgm:prSet>
      <dgm:spPr/>
      <dgm:t>
        <a:bodyPr/>
        <a:lstStyle/>
        <a:p>
          <a:endParaRPr lang="en-IN"/>
        </a:p>
      </dgm:t>
    </dgm:pt>
    <dgm:pt modelId="{86B471F2-055D-4341-A8C4-81BDD69E79AE}" type="pres">
      <dgm:prSet presAssocID="{0B016FC6-C1FC-423A-AC64-D2A6E9F9DEE9}" presName="horzTwo" presStyleCnt="0"/>
      <dgm:spPr/>
    </dgm:pt>
  </dgm:ptLst>
  <dgm:cxnLst>
    <dgm:cxn modelId="{883EC5BF-D1DA-4EBF-97BC-3B1FF626B2C8}" srcId="{C4B09790-622F-4DD0-95C9-C6CE046983B9}" destId="{3B76B0C6-3EDD-42B9-BE04-3A5AA9FCDF15}" srcOrd="1" destOrd="0" parTransId="{DE5783DC-AB70-49C8-B252-29DDB99776FC}" sibTransId="{6499F4A5-0C17-4870-B42A-B92F89782859}"/>
    <dgm:cxn modelId="{AF402995-9377-41E5-B89C-3FA7627778A0}" type="presOf" srcId="{4B662CBA-29D5-458D-BF82-93F30C9E89F2}" destId="{A10749CC-E15A-4F59-B321-1F96A090DF57}" srcOrd="0" destOrd="0" presId="urn:microsoft.com/office/officeart/2005/8/layout/hierarchy4"/>
    <dgm:cxn modelId="{113F901B-1842-4CD0-B2A2-BA7ABFA4C879}" type="presOf" srcId="{C4B09790-622F-4DD0-95C9-C6CE046983B9}" destId="{211DC209-6C27-47E6-95F3-BBA3A15C5825}" srcOrd="0" destOrd="0" presId="urn:microsoft.com/office/officeart/2005/8/layout/hierarchy4"/>
    <dgm:cxn modelId="{CA729D25-6828-4341-8930-691A3A57F680}" srcId="{C4B09790-622F-4DD0-95C9-C6CE046983B9}" destId="{4B662CBA-29D5-458D-BF82-93F30C9E89F2}" srcOrd="2" destOrd="0" parTransId="{454CD73C-802D-4D94-B894-C6C99521EE6F}" sibTransId="{646EADBF-03CE-44C5-9E48-8F945CBDDA90}"/>
    <dgm:cxn modelId="{8523B80A-7FDA-4AA7-B50F-A990C8BD8E47}" srcId="{C4B09790-622F-4DD0-95C9-C6CE046983B9}" destId="{0B016FC6-C1FC-423A-AC64-D2A6E9F9DEE9}" srcOrd="3" destOrd="0" parTransId="{F3BF735F-B9AD-4F18-A6FA-9D878A4903D2}" sibTransId="{40DB12FC-2553-4A84-AE45-1BD7BDD16226}"/>
    <dgm:cxn modelId="{18DDC66F-802B-4683-B654-1D01C2B4CD62}" type="presOf" srcId="{0B016FC6-C1FC-423A-AC64-D2A6E9F9DEE9}" destId="{5543EA49-D9FC-4FA3-8E77-6E1901C64409}" srcOrd="0" destOrd="0" presId="urn:microsoft.com/office/officeart/2005/8/layout/hierarchy4"/>
    <dgm:cxn modelId="{484888E4-8085-4D6A-B4EC-D86ECA0F9796}" type="presOf" srcId="{177059B5-33EE-497A-A3B0-4B355E09B849}" destId="{2963E11E-3C50-4D28-ABC6-FEDB8BA7FABA}" srcOrd="0" destOrd="0" presId="urn:microsoft.com/office/officeart/2005/8/layout/hierarchy4"/>
    <dgm:cxn modelId="{4C7C4FFA-A0AC-476B-9821-763C1B26CDEB}" srcId="{C4B09790-622F-4DD0-95C9-C6CE046983B9}" destId="{177059B5-33EE-497A-A3B0-4B355E09B849}" srcOrd="0" destOrd="0" parTransId="{09623B49-37BE-49BD-8464-BD240ACCEC95}" sibTransId="{17D24AFA-C391-4277-A777-843F8E706975}"/>
    <dgm:cxn modelId="{2210BE7F-3675-4DC1-8884-7E40A5F250E4}" srcId="{1D19CCBF-90C9-4D7F-BD87-E900E5528307}" destId="{C4B09790-622F-4DD0-95C9-C6CE046983B9}" srcOrd="0" destOrd="0" parTransId="{3C2DA433-AB96-4863-8FC0-44C1AF1BCC7E}" sibTransId="{153690F8-52BC-446C-976C-2A3AF661ABDB}"/>
    <dgm:cxn modelId="{22D6F173-30A6-4BA8-B0FA-F5179323F5CB}" type="presOf" srcId="{1D19CCBF-90C9-4D7F-BD87-E900E5528307}" destId="{AC5D9821-C55A-46C9-9239-4D9693261420}" srcOrd="0" destOrd="0" presId="urn:microsoft.com/office/officeart/2005/8/layout/hierarchy4"/>
    <dgm:cxn modelId="{DA8F2318-0DF3-416D-879E-96A9754F38B5}" type="presOf" srcId="{3B76B0C6-3EDD-42B9-BE04-3A5AA9FCDF15}" destId="{31FD2796-7AED-4E7E-8D18-DDD72CC218A5}" srcOrd="0" destOrd="0" presId="urn:microsoft.com/office/officeart/2005/8/layout/hierarchy4"/>
    <dgm:cxn modelId="{ACC6F7CF-496D-470F-ADA3-1C11BF14D359}" type="presParOf" srcId="{AC5D9821-C55A-46C9-9239-4D9693261420}" destId="{2A9C5D30-A438-4F9E-A8A4-53F879793601}" srcOrd="0" destOrd="0" presId="urn:microsoft.com/office/officeart/2005/8/layout/hierarchy4"/>
    <dgm:cxn modelId="{B4C2DC72-C60B-4311-BF0A-9CD035DCDB7E}" type="presParOf" srcId="{2A9C5D30-A438-4F9E-A8A4-53F879793601}" destId="{211DC209-6C27-47E6-95F3-BBA3A15C5825}" srcOrd="0" destOrd="0" presId="urn:microsoft.com/office/officeart/2005/8/layout/hierarchy4"/>
    <dgm:cxn modelId="{B294C1CF-AAE2-4D43-AAB9-C78A3F87B17A}" type="presParOf" srcId="{2A9C5D30-A438-4F9E-A8A4-53F879793601}" destId="{0D89ED1B-ED71-4DC2-B36E-F366B45282F0}" srcOrd="1" destOrd="0" presId="urn:microsoft.com/office/officeart/2005/8/layout/hierarchy4"/>
    <dgm:cxn modelId="{81EF9C53-3135-4393-B09D-BEC614A3EA06}" type="presParOf" srcId="{2A9C5D30-A438-4F9E-A8A4-53F879793601}" destId="{47672377-0B20-4E90-8CBC-02F3E56C0DB7}" srcOrd="2" destOrd="0" presId="urn:microsoft.com/office/officeart/2005/8/layout/hierarchy4"/>
    <dgm:cxn modelId="{9009EABE-92CB-43F6-8BD4-B218AC7D68D6}" type="presParOf" srcId="{47672377-0B20-4E90-8CBC-02F3E56C0DB7}" destId="{81D5EA3D-EDBD-41EA-B040-DC1CA63C61FE}" srcOrd="0" destOrd="0" presId="urn:microsoft.com/office/officeart/2005/8/layout/hierarchy4"/>
    <dgm:cxn modelId="{AB1031D4-0A3F-494A-AB13-407FF450948C}" type="presParOf" srcId="{81D5EA3D-EDBD-41EA-B040-DC1CA63C61FE}" destId="{2963E11E-3C50-4D28-ABC6-FEDB8BA7FABA}" srcOrd="0" destOrd="0" presId="urn:microsoft.com/office/officeart/2005/8/layout/hierarchy4"/>
    <dgm:cxn modelId="{AB27DB69-1503-47C5-BA6A-E3F91D723C6E}" type="presParOf" srcId="{81D5EA3D-EDBD-41EA-B040-DC1CA63C61FE}" destId="{7267E970-F8D8-49C5-BB9C-D0879312887C}" srcOrd="1" destOrd="0" presId="urn:microsoft.com/office/officeart/2005/8/layout/hierarchy4"/>
    <dgm:cxn modelId="{48782151-0A41-447C-8C4B-03EE5F0F3E1A}" type="presParOf" srcId="{47672377-0B20-4E90-8CBC-02F3E56C0DB7}" destId="{3E421BE1-1E07-4C97-A6D2-2D760E2EDC59}" srcOrd="1" destOrd="0" presId="urn:microsoft.com/office/officeart/2005/8/layout/hierarchy4"/>
    <dgm:cxn modelId="{14BB22F8-D9FB-4FF3-8685-A19274421D5B}" type="presParOf" srcId="{47672377-0B20-4E90-8CBC-02F3E56C0DB7}" destId="{C8E80472-7642-4F18-B531-C5332A07F463}" srcOrd="2" destOrd="0" presId="urn:microsoft.com/office/officeart/2005/8/layout/hierarchy4"/>
    <dgm:cxn modelId="{C11217B4-2F8B-4659-AD04-696E5DFC6933}" type="presParOf" srcId="{C8E80472-7642-4F18-B531-C5332A07F463}" destId="{31FD2796-7AED-4E7E-8D18-DDD72CC218A5}" srcOrd="0" destOrd="0" presId="urn:microsoft.com/office/officeart/2005/8/layout/hierarchy4"/>
    <dgm:cxn modelId="{27A3AE09-52EB-4C7A-AAD5-7A4B9364ADDD}" type="presParOf" srcId="{C8E80472-7642-4F18-B531-C5332A07F463}" destId="{453E53AE-CD62-4480-B547-B7AAAC89644F}" srcOrd="1" destOrd="0" presId="urn:microsoft.com/office/officeart/2005/8/layout/hierarchy4"/>
    <dgm:cxn modelId="{341F1291-3142-4160-904B-1E5FCA79CD56}" type="presParOf" srcId="{47672377-0B20-4E90-8CBC-02F3E56C0DB7}" destId="{60B64BF8-302A-42DB-8E95-1915EAFE3506}" srcOrd="3" destOrd="0" presId="urn:microsoft.com/office/officeart/2005/8/layout/hierarchy4"/>
    <dgm:cxn modelId="{DB27722F-A1C1-43B7-A40C-CE689ED56B4F}" type="presParOf" srcId="{47672377-0B20-4E90-8CBC-02F3E56C0DB7}" destId="{0B5BC7E5-AC5C-49CD-AD3D-D6BBB7C5D5BB}" srcOrd="4" destOrd="0" presId="urn:microsoft.com/office/officeart/2005/8/layout/hierarchy4"/>
    <dgm:cxn modelId="{72E7BE20-3C23-49BF-8D78-84EFAFFE7CF6}" type="presParOf" srcId="{0B5BC7E5-AC5C-49CD-AD3D-D6BBB7C5D5BB}" destId="{A10749CC-E15A-4F59-B321-1F96A090DF57}" srcOrd="0" destOrd="0" presId="urn:microsoft.com/office/officeart/2005/8/layout/hierarchy4"/>
    <dgm:cxn modelId="{262278D4-8ACF-4C47-8A28-4C1ADE3046C4}" type="presParOf" srcId="{0B5BC7E5-AC5C-49CD-AD3D-D6BBB7C5D5BB}" destId="{623FAE90-0281-424B-83C3-61FA7E5573B5}" srcOrd="1" destOrd="0" presId="urn:microsoft.com/office/officeart/2005/8/layout/hierarchy4"/>
    <dgm:cxn modelId="{20FEBD87-2D20-4EAB-A996-E184B34D26A4}" type="presParOf" srcId="{47672377-0B20-4E90-8CBC-02F3E56C0DB7}" destId="{0B809BE1-67DD-432E-B3F1-443260DCCFA9}" srcOrd="5" destOrd="0" presId="urn:microsoft.com/office/officeart/2005/8/layout/hierarchy4"/>
    <dgm:cxn modelId="{002C2F0D-9959-4887-98EE-7715C2E60BFD}" type="presParOf" srcId="{47672377-0B20-4E90-8CBC-02F3E56C0DB7}" destId="{7F22F13E-B566-45DA-B7A5-121759A8C685}" srcOrd="6" destOrd="0" presId="urn:microsoft.com/office/officeart/2005/8/layout/hierarchy4"/>
    <dgm:cxn modelId="{7BB9CF88-8214-4B89-98B7-0C364EB3CAD9}" type="presParOf" srcId="{7F22F13E-B566-45DA-B7A5-121759A8C685}" destId="{5543EA49-D9FC-4FA3-8E77-6E1901C64409}" srcOrd="0" destOrd="0" presId="urn:microsoft.com/office/officeart/2005/8/layout/hierarchy4"/>
    <dgm:cxn modelId="{C9507248-CD69-48AB-B719-0C814E340B76}" type="presParOf" srcId="{7F22F13E-B566-45DA-B7A5-121759A8C685}" destId="{86B471F2-055D-4341-A8C4-81BDD69E79AE}" srcOrd="1" destOrd="0" presId="urn:microsoft.com/office/officeart/2005/8/layout/hierarchy4"/>
  </dgm:cxnLst>
  <dgm:bg/>
  <dgm:whole/>
</dgm:dataModel>
</file>

<file path=ppt/diagrams/data8.xml><?xml version="1.0" encoding="utf-8"?>
<dgm:dataModel xmlns:dgm="http://schemas.openxmlformats.org/drawingml/2006/diagram" xmlns:a="http://schemas.openxmlformats.org/drawingml/2006/main">
  <dgm:ptLst>
    <dgm:pt modelId="{1D19CCBF-90C9-4D7F-BD87-E900E5528307}" type="doc">
      <dgm:prSet loTypeId="urn:microsoft.com/office/officeart/2005/8/layout/hierarchy4" loCatId="list" qsTypeId="urn:microsoft.com/office/officeart/2005/8/quickstyle/simple1" qsCatId="simple" csTypeId="urn:microsoft.com/office/officeart/2005/8/colors/accent1_1" csCatId="accent1" phldr="1"/>
      <dgm:spPr/>
      <dgm:t>
        <a:bodyPr/>
        <a:lstStyle/>
        <a:p>
          <a:endParaRPr lang="en-US"/>
        </a:p>
      </dgm:t>
    </dgm:pt>
    <dgm:pt modelId="{31128713-425F-4E08-B975-0EFB239F60C8}">
      <dgm:prSet phldrT="[Text]" custT="1"/>
      <dgm:spPr/>
      <dgm:t>
        <a:bodyPr/>
        <a:lstStyle/>
        <a:p>
          <a:r>
            <a:rPr lang="en-US" sz="2700" dirty="0" smtClean="0">
              <a:latin typeface="Palatino Linotype" pitchFamily="18" charset="0"/>
            </a:rPr>
            <a:t>Registered Person except Composition dealer shall maintain </a:t>
          </a:r>
          <a:endParaRPr lang="en-US" sz="2700" dirty="0">
            <a:latin typeface="Palatino Linotype" pitchFamily="18" charset="0"/>
          </a:endParaRPr>
        </a:p>
      </dgm:t>
    </dgm:pt>
    <dgm:pt modelId="{E682FA16-886F-4BF2-A99A-1C18EB25ED8B}" type="parTrans" cxnId="{954BB469-8803-41C4-97F7-A0DD433F660A}">
      <dgm:prSet/>
      <dgm:spPr/>
      <dgm:t>
        <a:bodyPr/>
        <a:lstStyle/>
        <a:p>
          <a:endParaRPr lang="en-US">
            <a:latin typeface="Palatino Linotype" pitchFamily="18" charset="0"/>
          </a:endParaRPr>
        </a:p>
      </dgm:t>
    </dgm:pt>
    <dgm:pt modelId="{88555933-7730-463C-87BD-236B2B223EFE}" type="sibTrans" cxnId="{954BB469-8803-41C4-97F7-A0DD433F660A}">
      <dgm:prSet/>
      <dgm:spPr/>
      <dgm:t>
        <a:bodyPr/>
        <a:lstStyle/>
        <a:p>
          <a:endParaRPr lang="en-US">
            <a:latin typeface="Palatino Linotype" pitchFamily="18" charset="0"/>
          </a:endParaRPr>
        </a:p>
      </dgm:t>
    </dgm:pt>
    <dgm:pt modelId="{85D90CBA-0DE2-4797-92F6-DDA7DCC1D75C}">
      <dgm:prSet phldrT="[Text]"/>
      <dgm:spPr/>
      <dgm:t>
        <a:bodyPr/>
        <a:lstStyle/>
        <a:p>
          <a:r>
            <a:rPr lang="en-IN" b="0" i="0" dirty="0" smtClean="0">
              <a:latin typeface="Palatino Linotype" pitchFamily="18" charset="0"/>
            </a:rPr>
            <a:t>Accounts of stock in respect of goods received and supplied by him</a:t>
          </a:r>
          <a:endParaRPr lang="en-US" dirty="0">
            <a:latin typeface="Palatino Linotype" pitchFamily="18" charset="0"/>
          </a:endParaRPr>
        </a:p>
      </dgm:t>
    </dgm:pt>
    <dgm:pt modelId="{7F7BEEF1-03FF-4F7F-B26F-26905C9454CE}" type="parTrans" cxnId="{68936CE6-8A0C-4F18-8F70-034F20D3C377}">
      <dgm:prSet/>
      <dgm:spPr/>
      <dgm:t>
        <a:bodyPr/>
        <a:lstStyle/>
        <a:p>
          <a:endParaRPr lang="en-US">
            <a:latin typeface="Palatino Linotype" pitchFamily="18" charset="0"/>
          </a:endParaRPr>
        </a:p>
      </dgm:t>
    </dgm:pt>
    <dgm:pt modelId="{5022BB93-4B6E-4ACF-9962-5BFF034F2B6E}" type="sibTrans" cxnId="{68936CE6-8A0C-4F18-8F70-034F20D3C377}">
      <dgm:prSet/>
      <dgm:spPr/>
      <dgm:t>
        <a:bodyPr/>
        <a:lstStyle/>
        <a:p>
          <a:endParaRPr lang="en-US">
            <a:latin typeface="Palatino Linotype" pitchFamily="18" charset="0"/>
          </a:endParaRPr>
        </a:p>
      </dgm:t>
    </dgm:pt>
    <dgm:pt modelId="{426E75D9-DFAB-4136-8495-DE3CA22D2C4B}">
      <dgm:prSet phldrT="[Text]" custT="1"/>
      <dgm:spPr/>
      <dgm:t>
        <a:bodyPr/>
        <a:lstStyle/>
        <a:p>
          <a:r>
            <a:rPr lang="en-IN" sz="2800" b="0" i="0" dirty="0" smtClean="0">
              <a:latin typeface="Palatino Linotype" pitchFamily="18" charset="0"/>
            </a:rPr>
            <a:t>Opening balance, </a:t>
          </a:r>
        </a:p>
        <a:p>
          <a:r>
            <a:rPr lang="en-IN" sz="2800" b="0" i="0" dirty="0" smtClean="0">
              <a:latin typeface="Palatino Linotype" pitchFamily="18" charset="0"/>
            </a:rPr>
            <a:t>receipt, supply, goods lost, stolen, destroyed, written off or </a:t>
          </a:r>
        </a:p>
        <a:p>
          <a:r>
            <a:rPr lang="en-IN" sz="2800" b="0" i="0" dirty="0" smtClean="0">
              <a:latin typeface="Palatino Linotype" pitchFamily="18" charset="0"/>
            </a:rPr>
            <a:t>disposed of by way of gift or free sample and </a:t>
          </a:r>
        </a:p>
        <a:p>
          <a:r>
            <a:rPr lang="en-IN" sz="2800" b="0" i="0" dirty="0" smtClean="0">
              <a:latin typeface="Palatino Linotype" pitchFamily="18" charset="0"/>
            </a:rPr>
            <a:t>the balance of stock including raw materials, finished goods, scrap and wastage</a:t>
          </a:r>
          <a:endParaRPr lang="en-US" sz="2800" dirty="0">
            <a:latin typeface="Palatino Linotype" pitchFamily="18" charset="0"/>
          </a:endParaRPr>
        </a:p>
      </dgm:t>
    </dgm:pt>
    <dgm:pt modelId="{7884A7BD-9FFF-4E51-9C51-91DBC98C502B}" type="parTrans" cxnId="{A205572E-B71B-4BB0-9931-E92117BD67B0}">
      <dgm:prSet/>
      <dgm:spPr/>
      <dgm:t>
        <a:bodyPr/>
        <a:lstStyle/>
        <a:p>
          <a:endParaRPr lang="en-US">
            <a:latin typeface="Palatino Linotype" pitchFamily="18" charset="0"/>
          </a:endParaRPr>
        </a:p>
      </dgm:t>
    </dgm:pt>
    <dgm:pt modelId="{BFC045B1-F786-4A1D-9EDA-464BA0806916}" type="sibTrans" cxnId="{A205572E-B71B-4BB0-9931-E92117BD67B0}">
      <dgm:prSet/>
      <dgm:spPr/>
      <dgm:t>
        <a:bodyPr/>
        <a:lstStyle/>
        <a:p>
          <a:endParaRPr lang="en-US">
            <a:latin typeface="Palatino Linotype" pitchFamily="18" charset="0"/>
          </a:endParaRPr>
        </a:p>
      </dgm:t>
    </dgm:pt>
    <dgm:pt modelId="{E9A8422C-DF38-4CE5-BC2E-5DD5E97C1AAB}" type="pres">
      <dgm:prSet presAssocID="{1D19CCBF-90C9-4D7F-BD87-E900E5528307}" presName="Name0" presStyleCnt="0">
        <dgm:presLayoutVars>
          <dgm:chPref val="1"/>
          <dgm:dir/>
          <dgm:animOne val="branch"/>
          <dgm:animLvl val="lvl"/>
          <dgm:resizeHandles/>
        </dgm:presLayoutVars>
      </dgm:prSet>
      <dgm:spPr/>
      <dgm:t>
        <a:bodyPr/>
        <a:lstStyle/>
        <a:p>
          <a:endParaRPr lang="en-IN"/>
        </a:p>
      </dgm:t>
    </dgm:pt>
    <dgm:pt modelId="{9EC599CE-E889-43A8-80C1-940B4F4132B4}" type="pres">
      <dgm:prSet presAssocID="{31128713-425F-4E08-B975-0EFB239F60C8}" presName="vertOne" presStyleCnt="0"/>
      <dgm:spPr/>
      <dgm:t>
        <a:bodyPr/>
        <a:lstStyle/>
        <a:p>
          <a:endParaRPr lang="en-IN"/>
        </a:p>
      </dgm:t>
    </dgm:pt>
    <dgm:pt modelId="{6CE7A4AD-366B-4AB6-8260-72C5AA0147DE}" type="pres">
      <dgm:prSet presAssocID="{31128713-425F-4E08-B975-0EFB239F60C8}" presName="txOne" presStyleLbl="node0" presStyleIdx="0" presStyleCnt="1" custScaleY="19642">
        <dgm:presLayoutVars>
          <dgm:chPref val="3"/>
        </dgm:presLayoutVars>
      </dgm:prSet>
      <dgm:spPr/>
      <dgm:t>
        <a:bodyPr/>
        <a:lstStyle/>
        <a:p>
          <a:endParaRPr lang="en-IN"/>
        </a:p>
      </dgm:t>
    </dgm:pt>
    <dgm:pt modelId="{FF5F1831-C265-4F7B-BC4B-8A65B167ECBB}" type="pres">
      <dgm:prSet presAssocID="{31128713-425F-4E08-B975-0EFB239F60C8}" presName="parTransOne" presStyleCnt="0"/>
      <dgm:spPr/>
      <dgm:t>
        <a:bodyPr/>
        <a:lstStyle/>
        <a:p>
          <a:endParaRPr lang="en-IN"/>
        </a:p>
      </dgm:t>
    </dgm:pt>
    <dgm:pt modelId="{F1E23318-D2FD-4C89-82CF-A6B833931794}" type="pres">
      <dgm:prSet presAssocID="{31128713-425F-4E08-B975-0EFB239F60C8}" presName="horzOne" presStyleCnt="0"/>
      <dgm:spPr/>
      <dgm:t>
        <a:bodyPr/>
        <a:lstStyle/>
        <a:p>
          <a:endParaRPr lang="en-IN"/>
        </a:p>
      </dgm:t>
    </dgm:pt>
    <dgm:pt modelId="{88B0CA57-D005-453A-A668-A9BE60BC76BD}" type="pres">
      <dgm:prSet presAssocID="{85D90CBA-0DE2-4797-92F6-DDA7DCC1D75C}" presName="vertTwo" presStyleCnt="0"/>
      <dgm:spPr/>
      <dgm:t>
        <a:bodyPr/>
        <a:lstStyle/>
        <a:p>
          <a:endParaRPr lang="en-IN"/>
        </a:p>
      </dgm:t>
    </dgm:pt>
    <dgm:pt modelId="{A50ED57D-2063-454E-9C58-80B119B59F2C}" type="pres">
      <dgm:prSet presAssocID="{85D90CBA-0DE2-4797-92F6-DDA7DCC1D75C}" presName="txTwo" presStyleLbl="node2" presStyleIdx="0" presStyleCnt="2" custScaleX="48103">
        <dgm:presLayoutVars>
          <dgm:chPref val="3"/>
        </dgm:presLayoutVars>
      </dgm:prSet>
      <dgm:spPr/>
      <dgm:t>
        <a:bodyPr/>
        <a:lstStyle/>
        <a:p>
          <a:endParaRPr lang="en-IN"/>
        </a:p>
      </dgm:t>
    </dgm:pt>
    <dgm:pt modelId="{3F7DBF02-A554-4E05-B01A-7CEAB0BF6F0E}" type="pres">
      <dgm:prSet presAssocID="{85D90CBA-0DE2-4797-92F6-DDA7DCC1D75C}" presName="horzTwo" presStyleCnt="0"/>
      <dgm:spPr/>
      <dgm:t>
        <a:bodyPr/>
        <a:lstStyle/>
        <a:p>
          <a:endParaRPr lang="en-IN"/>
        </a:p>
      </dgm:t>
    </dgm:pt>
    <dgm:pt modelId="{4378CA20-CADE-414C-8D3A-E07534140D62}" type="pres">
      <dgm:prSet presAssocID="{5022BB93-4B6E-4ACF-9962-5BFF034F2B6E}" presName="sibSpaceTwo" presStyleCnt="0"/>
      <dgm:spPr/>
      <dgm:t>
        <a:bodyPr/>
        <a:lstStyle/>
        <a:p>
          <a:endParaRPr lang="en-IN"/>
        </a:p>
      </dgm:t>
    </dgm:pt>
    <dgm:pt modelId="{7C114E64-EC63-499F-854A-9E80B1DA39AF}" type="pres">
      <dgm:prSet presAssocID="{426E75D9-DFAB-4136-8495-DE3CA22D2C4B}" presName="vertTwo" presStyleCnt="0"/>
      <dgm:spPr/>
      <dgm:t>
        <a:bodyPr/>
        <a:lstStyle/>
        <a:p>
          <a:endParaRPr lang="en-IN"/>
        </a:p>
      </dgm:t>
    </dgm:pt>
    <dgm:pt modelId="{B6600C15-4BCC-4B17-8623-96946EC1CBBC}" type="pres">
      <dgm:prSet presAssocID="{426E75D9-DFAB-4136-8495-DE3CA22D2C4B}" presName="txTwo" presStyleLbl="node2" presStyleIdx="1" presStyleCnt="2" custScaleY="103628">
        <dgm:presLayoutVars>
          <dgm:chPref val="3"/>
        </dgm:presLayoutVars>
      </dgm:prSet>
      <dgm:spPr/>
      <dgm:t>
        <a:bodyPr/>
        <a:lstStyle/>
        <a:p>
          <a:endParaRPr lang="en-IN"/>
        </a:p>
      </dgm:t>
    </dgm:pt>
    <dgm:pt modelId="{BA57EE75-F597-4EA4-A5FD-307FA6897B20}" type="pres">
      <dgm:prSet presAssocID="{426E75D9-DFAB-4136-8495-DE3CA22D2C4B}" presName="horzTwo" presStyleCnt="0"/>
      <dgm:spPr/>
      <dgm:t>
        <a:bodyPr/>
        <a:lstStyle/>
        <a:p>
          <a:endParaRPr lang="en-IN"/>
        </a:p>
      </dgm:t>
    </dgm:pt>
  </dgm:ptLst>
  <dgm:cxnLst>
    <dgm:cxn modelId="{954BB469-8803-41C4-97F7-A0DD433F660A}" srcId="{1D19CCBF-90C9-4D7F-BD87-E900E5528307}" destId="{31128713-425F-4E08-B975-0EFB239F60C8}" srcOrd="0" destOrd="0" parTransId="{E682FA16-886F-4BF2-A99A-1C18EB25ED8B}" sibTransId="{88555933-7730-463C-87BD-236B2B223EFE}"/>
    <dgm:cxn modelId="{AF03798B-3EA4-4B1C-A067-1EEB2D9A7730}" type="presOf" srcId="{85D90CBA-0DE2-4797-92F6-DDA7DCC1D75C}" destId="{A50ED57D-2063-454E-9C58-80B119B59F2C}" srcOrd="0" destOrd="0" presId="urn:microsoft.com/office/officeart/2005/8/layout/hierarchy4"/>
    <dgm:cxn modelId="{5C321CA7-AE70-42B8-A5D8-9CA16A076987}" type="presOf" srcId="{1D19CCBF-90C9-4D7F-BD87-E900E5528307}" destId="{E9A8422C-DF38-4CE5-BC2E-5DD5E97C1AAB}" srcOrd="0" destOrd="0" presId="urn:microsoft.com/office/officeart/2005/8/layout/hierarchy4"/>
    <dgm:cxn modelId="{A205572E-B71B-4BB0-9931-E92117BD67B0}" srcId="{31128713-425F-4E08-B975-0EFB239F60C8}" destId="{426E75D9-DFAB-4136-8495-DE3CA22D2C4B}" srcOrd="1" destOrd="0" parTransId="{7884A7BD-9FFF-4E51-9C51-91DBC98C502B}" sibTransId="{BFC045B1-F786-4A1D-9EDA-464BA0806916}"/>
    <dgm:cxn modelId="{D3D37E6F-9B74-41F1-9761-C4EF3AD2061A}" type="presOf" srcId="{426E75D9-DFAB-4136-8495-DE3CA22D2C4B}" destId="{B6600C15-4BCC-4B17-8623-96946EC1CBBC}" srcOrd="0" destOrd="0" presId="urn:microsoft.com/office/officeart/2005/8/layout/hierarchy4"/>
    <dgm:cxn modelId="{68936CE6-8A0C-4F18-8F70-034F20D3C377}" srcId="{31128713-425F-4E08-B975-0EFB239F60C8}" destId="{85D90CBA-0DE2-4797-92F6-DDA7DCC1D75C}" srcOrd="0" destOrd="0" parTransId="{7F7BEEF1-03FF-4F7F-B26F-26905C9454CE}" sibTransId="{5022BB93-4B6E-4ACF-9962-5BFF034F2B6E}"/>
    <dgm:cxn modelId="{E659BC08-7DC7-486C-AD5A-07FFEBEF3769}" type="presOf" srcId="{31128713-425F-4E08-B975-0EFB239F60C8}" destId="{6CE7A4AD-366B-4AB6-8260-72C5AA0147DE}" srcOrd="0" destOrd="0" presId="urn:microsoft.com/office/officeart/2005/8/layout/hierarchy4"/>
    <dgm:cxn modelId="{0A0456B4-F168-4D17-9CD9-4E6250CDB91B}" type="presParOf" srcId="{E9A8422C-DF38-4CE5-BC2E-5DD5E97C1AAB}" destId="{9EC599CE-E889-43A8-80C1-940B4F4132B4}" srcOrd="0" destOrd="0" presId="urn:microsoft.com/office/officeart/2005/8/layout/hierarchy4"/>
    <dgm:cxn modelId="{FEBABF87-5EB8-43BA-A474-B24360ED9EE0}" type="presParOf" srcId="{9EC599CE-E889-43A8-80C1-940B4F4132B4}" destId="{6CE7A4AD-366B-4AB6-8260-72C5AA0147DE}" srcOrd="0" destOrd="0" presId="urn:microsoft.com/office/officeart/2005/8/layout/hierarchy4"/>
    <dgm:cxn modelId="{02B5A098-2416-49AE-83B8-87EF190A9824}" type="presParOf" srcId="{9EC599CE-E889-43A8-80C1-940B4F4132B4}" destId="{FF5F1831-C265-4F7B-BC4B-8A65B167ECBB}" srcOrd="1" destOrd="0" presId="urn:microsoft.com/office/officeart/2005/8/layout/hierarchy4"/>
    <dgm:cxn modelId="{2B568A1C-FE61-46D3-95EA-1E8489B4B5C9}" type="presParOf" srcId="{9EC599CE-E889-43A8-80C1-940B4F4132B4}" destId="{F1E23318-D2FD-4C89-82CF-A6B833931794}" srcOrd="2" destOrd="0" presId="urn:microsoft.com/office/officeart/2005/8/layout/hierarchy4"/>
    <dgm:cxn modelId="{497D0FD6-62ED-44FB-A4DE-075924BDA283}" type="presParOf" srcId="{F1E23318-D2FD-4C89-82CF-A6B833931794}" destId="{88B0CA57-D005-453A-A668-A9BE60BC76BD}" srcOrd="0" destOrd="0" presId="urn:microsoft.com/office/officeart/2005/8/layout/hierarchy4"/>
    <dgm:cxn modelId="{9B1524F3-5CDF-40FF-84E5-E37F9CA744BF}" type="presParOf" srcId="{88B0CA57-D005-453A-A668-A9BE60BC76BD}" destId="{A50ED57D-2063-454E-9C58-80B119B59F2C}" srcOrd="0" destOrd="0" presId="urn:microsoft.com/office/officeart/2005/8/layout/hierarchy4"/>
    <dgm:cxn modelId="{09FB3D34-1316-4B94-85D2-0097CCE3B026}" type="presParOf" srcId="{88B0CA57-D005-453A-A668-A9BE60BC76BD}" destId="{3F7DBF02-A554-4E05-B01A-7CEAB0BF6F0E}" srcOrd="1" destOrd="0" presId="urn:microsoft.com/office/officeart/2005/8/layout/hierarchy4"/>
    <dgm:cxn modelId="{269593E0-E899-4AEB-BB69-5B2B9F952FAE}" type="presParOf" srcId="{F1E23318-D2FD-4C89-82CF-A6B833931794}" destId="{4378CA20-CADE-414C-8D3A-E07534140D62}" srcOrd="1" destOrd="0" presId="urn:microsoft.com/office/officeart/2005/8/layout/hierarchy4"/>
    <dgm:cxn modelId="{DD646729-7C53-4F60-98DE-430E3C951567}" type="presParOf" srcId="{F1E23318-D2FD-4C89-82CF-A6B833931794}" destId="{7C114E64-EC63-499F-854A-9E80B1DA39AF}" srcOrd="2" destOrd="0" presId="urn:microsoft.com/office/officeart/2005/8/layout/hierarchy4"/>
    <dgm:cxn modelId="{B216D391-18ED-47E2-A420-A1BCE791D7DD}" type="presParOf" srcId="{7C114E64-EC63-499F-854A-9E80B1DA39AF}" destId="{B6600C15-4BCC-4B17-8623-96946EC1CBBC}" srcOrd="0" destOrd="0" presId="urn:microsoft.com/office/officeart/2005/8/layout/hierarchy4"/>
    <dgm:cxn modelId="{2FCC1465-3EA3-4804-B56F-29DCE29AA084}" type="presParOf" srcId="{7C114E64-EC63-499F-854A-9E80B1DA39AF}" destId="{BA57EE75-F597-4EA4-A5FD-307FA6897B20}" srcOrd="1" destOrd="0" presId="urn:microsoft.com/office/officeart/2005/8/layout/hierarchy4"/>
  </dgm:cxnLst>
  <dgm:bg/>
  <dgm:whole/>
</dgm:dataModel>
</file>

<file path=ppt/diagrams/data9.xml><?xml version="1.0" encoding="utf-8"?>
<dgm:dataModel xmlns:dgm="http://schemas.openxmlformats.org/drawingml/2006/diagram" xmlns:a="http://schemas.openxmlformats.org/drawingml/2006/main">
  <dgm:ptLst>
    <dgm:pt modelId="{1D19CCBF-90C9-4D7F-BD87-E900E5528307}" type="doc">
      <dgm:prSet loTypeId="urn:microsoft.com/office/officeart/2005/8/layout/hierarchy4" loCatId="list" qsTypeId="urn:microsoft.com/office/officeart/2005/8/quickstyle/simple1" qsCatId="simple" csTypeId="urn:microsoft.com/office/officeart/2005/8/colors/accent1_1" csCatId="accent1" phldr="1"/>
      <dgm:spPr/>
      <dgm:t>
        <a:bodyPr/>
        <a:lstStyle/>
        <a:p>
          <a:endParaRPr lang="en-US"/>
        </a:p>
      </dgm:t>
    </dgm:pt>
    <dgm:pt modelId="{31128713-425F-4E08-B975-0EFB239F60C8}">
      <dgm:prSet phldrT="[Text]" custT="1"/>
      <dgm:spPr/>
      <dgm:t>
        <a:bodyPr/>
        <a:lstStyle/>
        <a:p>
          <a:r>
            <a:rPr lang="en-US" sz="2700" dirty="0" smtClean="0">
              <a:latin typeface="Palatino Linotype" pitchFamily="18" charset="0"/>
            </a:rPr>
            <a:t>Registered Person except Composition dealer shall maintain d</a:t>
          </a:r>
          <a:r>
            <a:rPr lang="en-IN" sz="2700" b="0" i="0" dirty="0" err="1" smtClean="0">
              <a:latin typeface="Palatino Linotype" pitchFamily="18" charset="0"/>
            </a:rPr>
            <a:t>etails</a:t>
          </a:r>
          <a:r>
            <a:rPr lang="en-IN" sz="2700" b="0" i="0" dirty="0" smtClean="0">
              <a:latin typeface="Palatino Linotype" pitchFamily="18" charset="0"/>
            </a:rPr>
            <a:t> of </a:t>
          </a:r>
          <a:endParaRPr lang="en-US" sz="2700" dirty="0">
            <a:latin typeface="Palatino Linotype" pitchFamily="18" charset="0"/>
          </a:endParaRPr>
        </a:p>
      </dgm:t>
    </dgm:pt>
    <dgm:pt modelId="{E682FA16-886F-4BF2-A99A-1C18EB25ED8B}" type="parTrans" cxnId="{954BB469-8803-41C4-97F7-A0DD433F660A}">
      <dgm:prSet/>
      <dgm:spPr/>
      <dgm:t>
        <a:bodyPr/>
        <a:lstStyle/>
        <a:p>
          <a:endParaRPr lang="en-US">
            <a:latin typeface="Palatino Linotype" pitchFamily="18" charset="0"/>
          </a:endParaRPr>
        </a:p>
      </dgm:t>
    </dgm:pt>
    <dgm:pt modelId="{88555933-7730-463C-87BD-236B2B223EFE}" type="sibTrans" cxnId="{954BB469-8803-41C4-97F7-A0DD433F660A}">
      <dgm:prSet/>
      <dgm:spPr/>
      <dgm:t>
        <a:bodyPr/>
        <a:lstStyle/>
        <a:p>
          <a:endParaRPr lang="en-US">
            <a:latin typeface="Palatino Linotype" pitchFamily="18" charset="0"/>
          </a:endParaRPr>
        </a:p>
      </dgm:t>
    </dgm:pt>
    <dgm:pt modelId="{426E75D9-DFAB-4136-8495-DE3CA22D2C4B}">
      <dgm:prSet phldrT="[Text]" custT="1"/>
      <dgm:spPr/>
      <dgm:t>
        <a:bodyPr/>
        <a:lstStyle/>
        <a:p>
          <a:r>
            <a:rPr lang="en-IN" sz="2800" b="0" i="0" dirty="0" smtClean="0">
              <a:latin typeface="Palatino Linotype" pitchFamily="18" charset="0"/>
            </a:rPr>
            <a:t>Tax payable (Including RCM)</a:t>
          </a:r>
        </a:p>
        <a:p>
          <a:r>
            <a:rPr lang="en-US" sz="2800" b="0" i="0" dirty="0" smtClean="0">
              <a:latin typeface="Palatino Linotype" pitchFamily="18" charset="0"/>
            </a:rPr>
            <a:t>Tax collected &amp; paid</a:t>
          </a:r>
        </a:p>
        <a:p>
          <a:r>
            <a:rPr lang="en-US" sz="2800" b="0" i="0" dirty="0" smtClean="0">
              <a:latin typeface="Palatino Linotype" pitchFamily="18" charset="0"/>
            </a:rPr>
            <a:t>Input Tax &amp; Input Tax Credit Claimed</a:t>
          </a:r>
        </a:p>
        <a:p>
          <a:r>
            <a:rPr lang="en-IN" sz="2800" b="0" i="0" dirty="0" smtClean="0">
              <a:latin typeface="Palatino Linotype" pitchFamily="18" charset="0"/>
            </a:rPr>
            <a:t>together with a register of tax invoice, credit notes, debit notes, delivery </a:t>
          </a:r>
          <a:r>
            <a:rPr lang="en-IN" sz="2800" b="0" i="0" dirty="0" err="1" smtClean="0">
              <a:latin typeface="Palatino Linotype" pitchFamily="18" charset="0"/>
            </a:rPr>
            <a:t>challan</a:t>
          </a:r>
          <a:r>
            <a:rPr lang="en-IN" sz="2800" b="0" i="0" dirty="0" smtClean="0">
              <a:latin typeface="Palatino Linotype" pitchFamily="18" charset="0"/>
            </a:rPr>
            <a:t> issued or received during any tax period.</a:t>
          </a:r>
        </a:p>
        <a:p>
          <a:endParaRPr lang="en-US" sz="2800" dirty="0">
            <a:latin typeface="Palatino Linotype" pitchFamily="18" charset="0"/>
          </a:endParaRPr>
        </a:p>
      </dgm:t>
    </dgm:pt>
    <dgm:pt modelId="{7884A7BD-9FFF-4E51-9C51-91DBC98C502B}" type="parTrans" cxnId="{A205572E-B71B-4BB0-9931-E92117BD67B0}">
      <dgm:prSet/>
      <dgm:spPr/>
      <dgm:t>
        <a:bodyPr/>
        <a:lstStyle/>
        <a:p>
          <a:endParaRPr lang="en-US">
            <a:latin typeface="Palatino Linotype" pitchFamily="18" charset="0"/>
          </a:endParaRPr>
        </a:p>
      </dgm:t>
    </dgm:pt>
    <dgm:pt modelId="{BFC045B1-F786-4A1D-9EDA-464BA0806916}" type="sibTrans" cxnId="{A205572E-B71B-4BB0-9931-E92117BD67B0}">
      <dgm:prSet/>
      <dgm:spPr/>
      <dgm:t>
        <a:bodyPr/>
        <a:lstStyle/>
        <a:p>
          <a:endParaRPr lang="en-US">
            <a:latin typeface="Palatino Linotype" pitchFamily="18" charset="0"/>
          </a:endParaRPr>
        </a:p>
      </dgm:t>
    </dgm:pt>
    <dgm:pt modelId="{E9A8422C-DF38-4CE5-BC2E-5DD5E97C1AAB}" type="pres">
      <dgm:prSet presAssocID="{1D19CCBF-90C9-4D7F-BD87-E900E5528307}" presName="Name0" presStyleCnt="0">
        <dgm:presLayoutVars>
          <dgm:chPref val="1"/>
          <dgm:dir/>
          <dgm:animOne val="branch"/>
          <dgm:animLvl val="lvl"/>
          <dgm:resizeHandles/>
        </dgm:presLayoutVars>
      </dgm:prSet>
      <dgm:spPr/>
      <dgm:t>
        <a:bodyPr/>
        <a:lstStyle/>
        <a:p>
          <a:endParaRPr lang="en-IN"/>
        </a:p>
      </dgm:t>
    </dgm:pt>
    <dgm:pt modelId="{9EC599CE-E889-43A8-80C1-940B4F4132B4}" type="pres">
      <dgm:prSet presAssocID="{31128713-425F-4E08-B975-0EFB239F60C8}" presName="vertOne" presStyleCnt="0"/>
      <dgm:spPr/>
      <dgm:t>
        <a:bodyPr/>
        <a:lstStyle/>
        <a:p>
          <a:endParaRPr lang="en-IN"/>
        </a:p>
      </dgm:t>
    </dgm:pt>
    <dgm:pt modelId="{6CE7A4AD-366B-4AB6-8260-72C5AA0147DE}" type="pres">
      <dgm:prSet presAssocID="{31128713-425F-4E08-B975-0EFB239F60C8}" presName="txOne" presStyleLbl="node0" presStyleIdx="0" presStyleCnt="1" custScaleY="19642">
        <dgm:presLayoutVars>
          <dgm:chPref val="3"/>
        </dgm:presLayoutVars>
      </dgm:prSet>
      <dgm:spPr/>
      <dgm:t>
        <a:bodyPr/>
        <a:lstStyle/>
        <a:p>
          <a:endParaRPr lang="en-IN"/>
        </a:p>
      </dgm:t>
    </dgm:pt>
    <dgm:pt modelId="{FF5F1831-C265-4F7B-BC4B-8A65B167ECBB}" type="pres">
      <dgm:prSet presAssocID="{31128713-425F-4E08-B975-0EFB239F60C8}" presName="parTransOne" presStyleCnt="0"/>
      <dgm:spPr/>
      <dgm:t>
        <a:bodyPr/>
        <a:lstStyle/>
        <a:p>
          <a:endParaRPr lang="en-IN"/>
        </a:p>
      </dgm:t>
    </dgm:pt>
    <dgm:pt modelId="{F1E23318-D2FD-4C89-82CF-A6B833931794}" type="pres">
      <dgm:prSet presAssocID="{31128713-425F-4E08-B975-0EFB239F60C8}" presName="horzOne" presStyleCnt="0"/>
      <dgm:spPr/>
      <dgm:t>
        <a:bodyPr/>
        <a:lstStyle/>
        <a:p>
          <a:endParaRPr lang="en-IN"/>
        </a:p>
      </dgm:t>
    </dgm:pt>
    <dgm:pt modelId="{7C114E64-EC63-499F-854A-9E80B1DA39AF}" type="pres">
      <dgm:prSet presAssocID="{426E75D9-DFAB-4136-8495-DE3CA22D2C4B}" presName="vertTwo" presStyleCnt="0"/>
      <dgm:spPr/>
      <dgm:t>
        <a:bodyPr/>
        <a:lstStyle/>
        <a:p>
          <a:endParaRPr lang="en-IN"/>
        </a:p>
      </dgm:t>
    </dgm:pt>
    <dgm:pt modelId="{B6600C15-4BCC-4B17-8623-96946EC1CBBC}" type="pres">
      <dgm:prSet presAssocID="{426E75D9-DFAB-4136-8495-DE3CA22D2C4B}" presName="txTwo" presStyleLbl="node2" presStyleIdx="0" presStyleCnt="1" custScaleY="103628">
        <dgm:presLayoutVars>
          <dgm:chPref val="3"/>
        </dgm:presLayoutVars>
      </dgm:prSet>
      <dgm:spPr/>
      <dgm:t>
        <a:bodyPr/>
        <a:lstStyle/>
        <a:p>
          <a:endParaRPr lang="en-IN"/>
        </a:p>
      </dgm:t>
    </dgm:pt>
    <dgm:pt modelId="{BA57EE75-F597-4EA4-A5FD-307FA6897B20}" type="pres">
      <dgm:prSet presAssocID="{426E75D9-DFAB-4136-8495-DE3CA22D2C4B}" presName="horzTwo" presStyleCnt="0"/>
      <dgm:spPr/>
      <dgm:t>
        <a:bodyPr/>
        <a:lstStyle/>
        <a:p>
          <a:endParaRPr lang="en-IN"/>
        </a:p>
      </dgm:t>
    </dgm:pt>
  </dgm:ptLst>
  <dgm:cxnLst>
    <dgm:cxn modelId="{A4AE0EF6-CD49-4F92-9579-21CCE72BC517}" type="presOf" srcId="{1D19CCBF-90C9-4D7F-BD87-E900E5528307}" destId="{E9A8422C-DF38-4CE5-BC2E-5DD5E97C1AAB}" srcOrd="0" destOrd="0" presId="urn:microsoft.com/office/officeart/2005/8/layout/hierarchy4"/>
    <dgm:cxn modelId="{954BB469-8803-41C4-97F7-A0DD433F660A}" srcId="{1D19CCBF-90C9-4D7F-BD87-E900E5528307}" destId="{31128713-425F-4E08-B975-0EFB239F60C8}" srcOrd="0" destOrd="0" parTransId="{E682FA16-886F-4BF2-A99A-1C18EB25ED8B}" sibTransId="{88555933-7730-463C-87BD-236B2B223EFE}"/>
    <dgm:cxn modelId="{A205572E-B71B-4BB0-9931-E92117BD67B0}" srcId="{31128713-425F-4E08-B975-0EFB239F60C8}" destId="{426E75D9-DFAB-4136-8495-DE3CA22D2C4B}" srcOrd="0" destOrd="0" parTransId="{7884A7BD-9FFF-4E51-9C51-91DBC98C502B}" sibTransId="{BFC045B1-F786-4A1D-9EDA-464BA0806916}"/>
    <dgm:cxn modelId="{B4147ADD-B337-4708-945E-B26D66B69052}" type="presOf" srcId="{426E75D9-DFAB-4136-8495-DE3CA22D2C4B}" destId="{B6600C15-4BCC-4B17-8623-96946EC1CBBC}" srcOrd="0" destOrd="0" presId="urn:microsoft.com/office/officeart/2005/8/layout/hierarchy4"/>
    <dgm:cxn modelId="{A77CF504-AAD2-4B98-A8A2-243CAB8EA016}" type="presOf" srcId="{31128713-425F-4E08-B975-0EFB239F60C8}" destId="{6CE7A4AD-366B-4AB6-8260-72C5AA0147DE}" srcOrd="0" destOrd="0" presId="urn:microsoft.com/office/officeart/2005/8/layout/hierarchy4"/>
    <dgm:cxn modelId="{530160DF-57F7-42B9-873D-CB3B2CD79BF8}" type="presParOf" srcId="{E9A8422C-DF38-4CE5-BC2E-5DD5E97C1AAB}" destId="{9EC599CE-E889-43A8-80C1-940B4F4132B4}" srcOrd="0" destOrd="0" presId="urn:microsoft.com/office/officeart/2005/8/layout/hierarchy4"/>
    <dgm:cxn modelId="{3C106CE4-34CC-47C5-8F2A-F27B2E682990}" type="presParOf" srcId="{9EC599CE-E889-43A8-80C1-940B4F4132B4}" destId="{6CE7A4AD-366B-4AB6-8260-72C5AA0147DE}" srcOrd="0" destOrd="0" presId="urn:microsoft.com/office/officeart/2005/8/layout/hierarchy4"/>
    <dgm:cxn modelId="{22C9F37F-E938-4CE4-8D7F-BBB1770665AE}" type="presParOf" srcId="{9EC599CE-E889-43A8-80C1-940B4F4132B4}" destId="{FF5F1831-C265-4F7B-BC4B-8A65B167ECBB}" srcOrd="1" destOrd="0" presId="urn:microsoft.com/office/officeart/2005/8/layout/hierarchy4"/>
    <dgm:cxn modelId="{DF362249-3088-453A-BDFB-D959FD1F1B9B}" type="presParOf" srcId="{9EC599CE-E889-43A8-80C1-940B4F4132B4}" destId="{F1E23318-D2FD-4C89-82CF-A6B833931794}" srcOrd="2" destOrd="0" presId="urn:microsoft.com/office/officeart/2005/8/layout/hierarchy4"/>
    <dgm:cxn modelId="{77BDBBD7-296F-43C8-9A1B-9CE88968E15B}" type="presParOf" srcId="{F1E23318-D2FD-4C89-82CF-A6B833931794}" destId="{7C114E64-EC63-499F-854A-9E80B1DA39AF}" srcOrd="0" destOrd="0" presId="urn:microsoft.com/office/officeart/2005/8/layout/hierarchy4"/>
    <dgm:cxn modelId="{13BB09FF-7ADF-4379-9F4A-E55E2D0CD8F5}" type="presParOf" srcId="{7C114E64-EC63-499F-854A-9E80B1DA39AF}" destId="{B6600C15-4BCC-4B17-8623-96946EC1CBBC}" srcOrd="0" destOrd="0" presId="urn:microsoft.com/office/officeart/2005/8/layout/hierarchy4"/>
    <dgm:cxn modelId="{E58D91F3-EFAC-49FF-8FE0-B9E91F5F4D8D}" type="presParOf" srcId="{7C114E64-EC63-499F-854A-9E80B1DA39AF}" destId="{BA57EE75-F597-4EA4-A5FD-307FA6897B20}" srcOrd="1" destOrd="0" presId="urn:microsoft.com/office/officeart/2005/8/layout/hierarchy4"/>
  </dgm:cxnLst>
  <dgm:bg/>
  <dgm:whole/>
</dgm:dataModel>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BasicTimeline">
  <dgm:title val="Basic Timeline"/>
  <dgm:desc val="Use to show a list of events in chronological order. The rounded rectangular shape contains the description while the date is shown below on the time line. It's the perfect SmartArt for displaying large amount of text with a medium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FollowNode1">
      <dgm:alg type="sp"/>
      <dgm:choose name="ArrowShape">
        <dgm:if name="ArrowShapeLTR" func="var" arg="dir" op="equ" val="norm">
          <dgm:shape xmlns:r="http://schemas.openxmlformats.org/officeDocument/2006/relationships" type="line" r:blip="" zOrderOff="-1">
            <dgm:adjLst/>
            <dgm:extLst>
              <a:ext uri="{B698B0E9-8C71-41B9-8309-B3DCBF30829C}">
                <dgm1612:spPr xmlns="" xmlns:dgm1612="http://schemas.microsoft.com/office/drawing/2016/12/diagram">
                  <a:ln>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 xmlns:dgm1612="http://schemas.microsoft.com/office/drawing/2016/12/diagram">
                  <a:ln>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presOf/>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16"/>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42"/>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t" for="ch" forName="L1TextContainer" refType="h" fact="0.537"/>
                <dgm:constr type="h" for="ch" forName="L1TextContainer" refType="h" fact="0.113"/>
                <dgm:constr type="w" for="ch" forName="L2TextContainerWrapper" refType="w"/>
                <dgm:constr type="h" for="ch" forName="L2TextContainerWrapper" refType="h" fact="0.31"/>
                <dgm:constr type="b" for="ch" forName="L2TextContainerWrapper" refType="h" fact="0.31"/>
                <dgm:constr type="w" for="ch" forName="ConnectLine"/>
                <dgm:constr type="l" for="ch" forName="ConnectLine" refType="w" fact="0.5"/>
                <dgm:constr type="h" for="ch" forName="ConnectLine" refType="h" fact="0.19"/>
                <dgm:constr type="t" for="ch" forName="ConnectLine" refType="h" fact="0.31"/>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8"/>
                <dgm:constr type="l" for="ch" forName="L1TextContainer" refType="w" fact="0.06"/>
                <dgm:constr type="t" for="ch" forName="L1TextContainer" refType="h" fact="0.35"/>
                <dgm:constr type="h" for="ch" forName="L1TextContainer" refType="h" fact="0.113"/>
                <dgm:constr type="w" for="ch" forName="L2TextContainerWrapper" refType="w"/>
                <dgm:constr type="h" for="ch" forName="L2TextContainerWrapper" refType="h" fact="0.31"/>
                <dgm:constr type="t" for="ch" forName="L2TextContainerWrapper" refType="h" fact="0.69"/>
                <dgm:constr type="w" for="ch" forName="ConnectLine"/>
                <dgm:constr type="l" for="ch" forName="ConnectLine" refType="w" fact="0.5"/>
                <dgm:constr type="h" for="ch" forName="ConnectLine" refType="h" fact="0.19"/>
                <dgm:constr type="t" for="ch" forName="ConnectLine" refType="h" fact="0.5"/>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55"/>
                  <dgm:constr type="b" for="ch" forName="L2TextContainer" refType="h"/>
                  <dgm:constr type="h" for="ch" forName="FlexibleEmptyPlaceHolder" refType="h" fact="0.45"/>
                </dgm:constrLst>
              </dgm:if>
              <dgm:else name="CaseForPlacingL2TextContaineBelowDivider">
                <dgm:constrLst>
                  <dgm:constr type="h" for="ch" forName="L2TextContainer" refType="h" fact="0.55"/>
                  <dgm:constr type="h" for="ch" forName="FlexibleEmptyPlaceHolder" refType="h" fact="0.45"/>
                  <dgm:constr type="b" for="ch" forName="FlexibleEmptyPlaceHolder" refType="h"/>
                </dgm:constrLst>
              </dgm:else>
            </dgm:choose>
            <dgm:layoutNode name="L2TextContainer" styleLbl="bgAcc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oundRect" r:blip="">
                <dgm:adjLst/>
              </dgm:shape>
              <dgm:presOf axis="des" ptType="node"/>
              <dgm:constrLst>
                <dgm:constr type="primFontSz" val="17"/>
                <dgm:constr type="lMarg" refType="primFontSz" fact="0.7"/>
                <dgm:constr type="rMarg" refType="primFontSz" fact="0.7"/>
                <dgm:constr type="tMarg" refType="primFontSz" fact="0.7"/>
                <dgm:constr type="bMarg" refType="primFontSz" fact="0.7"/>
              </dgm:constrLst>
              <dgm:ruleLst>
                <dgm:rule type="primFontSz" val="12" fact="NaN" max="NaN"/>
                <dgm:rule type="secFontSz" val="10" fact="NaN" max="NaN"/>
                <dgm:rule type="h" val="INF"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2TextContainer">
            <dgm:alg type="sp"/>
            <dgm:shape xmlns:r="http://schemas.openxmlformats.org/officeDocument/2006/relationships" type="line" r:blip="">
              <dgm:adjLst/>
              <dgm:extLst>
                <a:ext uri="{B698B0E9-8C71-41B9-8309-B3DCBF30829C}">
                  <dgm1612:spPr xmlns="" xmlns:dgm1612="http://schemas.microsoft.com/office/drawing/2016/12/diagram">
                    <a:ln>
                      <a:prstDash val="dash"/>
                    </a:ln>
                  </dgm1612:spPr>
                </a:ext>
              </dgm:extLst>
            </dgm:shape>
            <dgm:presOf/>
            <dgm:constrLst/>
          </dgm:layoutNode>
          <dgm:layoutNode name="ConnectorPoint" styleLbl="alignNode1" moveWith="L2TextContainer">
            <dgm:alg type="sp"/>
            <dgm:shape xmlns:r="http://schemas.openxmlformats.org/officeDocument/2006/relationships" type="ellipse" r:blip="" zOrderOff="1">
              <dgm:adj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 xmlns:dgm1612="http://schemas.microsoft.com/office/drawing/2016/12/diagram">
        <a:lvl1pPr>
          <a:defRPr b="1"/>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EE6B196-594E-4DED-8775-84184160FBE8}" type="datetimeFigureOut">
              <a:rPr lang="en-US" smtClean="0"/>
              <a:pPr/>
              <a:t>3/24/2018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C49AB7-BACC-4115-BA61-777F94FC81D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4529AB-D554-4C1D-98BC-304FA0DBCFA1}" type="datetimeFigureOut">
              <a:rPr lang="en-US" smtClean="0"/>
              <a:pPr/>
              <a:t>3/24/2018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AAAAEA-73FE-4C0E-BC97-CB37BC465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lvl="0" indent="-228600">
              <a:spcBef>
                <a:spcPts val="0"/>
              </a:spcBef>
              <a:spcAft>
                <a:spcPts val="0"/>
              </a:spcAft>
              <a:buAutoNum type="arabicPeriod"/>
            </a:pPr>
            <a:r>
              <a:rPr lang="en-IN" dirty="0" smtClean="0"/>
              <a:t>Yes, the registered person or the transporter, as the case may be may generate E-way bill voluntarily even if the value of consignment is less than Rs. 50,000/-. </a:t>
            </a:r>
          </a:p>
          <a:p>
            <a:pPr marL="228600" lvl="0" indent="-228600">
              <a:spcBef>
                <a:spcPts val="0"/>
              </a:spcBef>
              <a:spcAft>
                <a:spcPts val="0"/>
              </a:spcAft>
              <a:buAutoNum type="arabicPeriod"/>
            </a:pPr>
            <a:endParaRPr lang="en-US" dirty="0" smtClean="0"/>
          </a:p>
          <a:p>
            <a:pPr marL="228600" lvl="0" indent="-228600">
              <a:spcBef>
                <a:spcPts val="0"/>
              </a:spcBef>
              <a:spcAft>
                <a:spcPts val="0"/>
              </a:spcAft>
              <a:buAutoNum type="arabicPeriod"/>
            </a:pPr>
            <a:r>
              <a:rPr lang="en-IN" dirty="0" smtClean="0"/>
              <a:t>The term "Consignment Value", as provided under Notification No. 3/2018 means value determined as per section 15 of the CGST Act as mentioned on the invoice, bill of supply or delivery </a:t>
            </a:r>
            <a:r>
              <a:rPr lang="en-IN" dirty="0" err="1" smtClean="0"/>
              <a:t>challan</a:t>
            </a:r>
            <a:r>
              <a:rPr lang="en-IN" dirty="0" smtClean="0"/>
              <a:t> as the case may be including the applicable tax thereon. Hence, the consignment value is total value as mentioned in the document including tax.</a:t>
            </a:r>
          </a:p>
          <a:p>
            <a:pPr marL="228600" lvl="0" indent="-228600">
              <a:spcBef>
                <a:spcPts val="0"/>
              </a:spcBef>
              <a:spcAft>
                <a:spcPts val="0"/>
              </a:spcAft>
              <a:buAutoNum type="arabicPeriod"/>
            </a:pPr>
            <a:endParaRPr lang="en-US" dirty="0" smtClean="0"/>
          </a:p>
          <a:p>
            <a:pPr marL="228600" lvl="0" indent="-228600">
              <a:spcBef>
                <a:spcPts val="0"/>
              </a:spcBef>
              <a:spcAft>
                <a:spcPts val="0"/>
              </a:spcAft>
              <a:buAutoNum type="arabicPeriod"/>
            </a:pPr>
            <a:r>
              <a:rPr lang="en-IN" dirty="0" smtClean="0"/>
              <a:t>E-way bill is required to be generated for every movement of goods either in relation to supply or for purpose other than supply. Therefore, e-way bill is to be generated for every Inter and Intra-State transfers, where the value of consignment exceeds Rs.50,000.</a:t>
            </a:r>
            <a:endParaRPr lang="en-US" dirty="0" smtClean="0"/>
          </a:p>
          <a:p>
            <a:pPr marL="228600" lvl="0" indent="-228600">
              <a:spcBef>
                <a:spcPts val="0"/>
              </a:spcBef>
              <a:spcAft>
                <a:spcPts val="0"/>
              </a:spcAft>
              <a:buAutoNum type="arabicPeriod"/>
            </a:pPr>
            <a:endParaRPr lang="en-IN" dirty="0" smtClean="0"/>
          </a:p>
          <a:p>
            <a:pPr marL="228600" lvl="0" indent="-228600">
              <a:spcBef>
                <a:spcPts val="0"/>
              </a:spcBef>
              <a:spcAft>
                <a:spcPts val="0"/>
              </a:spcAft>
              <a:buAutoNum type="arabicPeriod"/>
            </a:pPr>
            <a:r>
              <a:rPr lang="en-IN" dirty="0" smtClean="0"/>
              <a:t>The user can update Part-B (Vehicle details) for each change in the vehicle used in the course of movement of consignment up to the destination point. However, the updating should be done within overall validity period of E-way bill. There is no upper cap on the number of </a:t>
            </a:r>
            <a:r>
              <a:rPr lang="en-IN" dirty="0" err="1" smtClean="0"/>
              <a:t>Updation</a:t>
            </a:r>
            <a:r>
              <a:rPr lang="en-IN" dirty="0" smtClean="0"/>
              <a:t> of vehicle in part B.</a:t>
            </a:r>
          </a:p>
          <a:p>
            <a:pPr marL="228600" lvl="0" indent="-228600">
              <a:spcBef>
                <a:spcPts val="0"/>
              </a:spcBef>
              <a:spcAft>
                <a:spcPts val="0"/>
              </a:spcAft>
              <a:buAutoNum type="arabicPeriod"/>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lvl="0" indent="-228600">
              <a:spcBef>
                <a:spcPts val="0"/>
              </a:spcBef>
              <a:spcAft>
                <a:spcPts val="0"/>
              </a:spcAft>
              <a:buAutoNum type="arabicPeriod"/>
            </a:pPr>
            <a:r>
              <a:rPr lang="en-IN" dirty="0" smtClean="0"/>
              <a:t>E-Way Bill is an additional document and not a substitute for Tax Invoice, delivery </a:t>
            </a:r>
            <a:r>
              <a:rPr lang="en-IN" dirty="0" err="1" smtClean="0"/>
              <a:t>challan</a:t>
            </a:r>
            <a:r>
              <a:rPr lang="en-IN" dirty="0" smtClean="0"/>
              <a:t> or any other prescribed document for the said transaction.</a:t>
            </a:r>
          </a:p>
          <a:p>
            <a:pPr marL="228600" lvl="0" indent="-228600">
              <a:spcBef>
                <a:spcPts val="0"/>
              </a:spcBef>
              <a:spcAft>
                <a:spcPts val="0"/>
              </a:spcAft>
              <a:buAutoNum type="arabicPeriod"/>
            </a:pPr>
            <a:endParaRPr lang="en-US" dirty="0" smtClean="0"/>
          </a:p>
          <a:p>
            <a:pPr marL="228600" lvl="0" indent="-228600">
              <a:spcBef>
                <a:spcPts val="0"/>
              </a:spcBef>
              <a:spcAft>
                <a:spcPts val="0"/>
              </a:spcAft>
              <a:buAutoNum type="arabicPeriod"/>
            </a:pPr>
            <a:r>
              <a:rPr lang="en-IN" dirty="0" smtClean="0"/>
              <a:t>Yes, e-way bill needs to be generated for any movement of goods. Therefore, even in case of sales returns, the e-way bill needs to be generated and in this situation, e-way bill needs to be generated by that person who is causing movement of such sales return or the transporter who is actually moving the goods. Separate sub-type is being created in the Part A for sales return.</a:t>
            </a:r>
          </a:p>
          <a:p>
            <a:pPr marL="228600" lvl="0" indent="-228600">
              <a:spcBef>
                <a:spcPts val="0"/>
              </a:spcBef>
              <a:spcAft>
                <a:spcPts val="0"/>
              </a:spcAft>
              <a:buAutoNum type="arabicPeriod"/>
            </a:pPr>
            <a:endParaRPr lang="en-IN" sz="1200" kern="1200" baseline="0" dirty="0" smtClean="0">
              <a:solidFill>
                <a:schemeClr val="tx1"/>
              </a:solidFill>
              <a:latin typeface="+mn-lt"/>
              <a:ea typeface="+mn-ea"/>
              <a:cs typeface="+mn-cs"/>
            </a:endParaRPr>
          </a:p>
          <a:p>
            <a:pPr marL="228600" lvl="0" indent="-228600">
              <a:spcBef>
                <a:spcPts val="0"/>
              </a:spcBef>
              <a:spcAft>
                <a:spcPts val="0"/>
              </a:spcAft>
              <a:buAutoNum type="arabicPeriod"/>
            </a:pPr>
            <a:r>
              <a:rPr lang="en-IN" sz="1200" kern="1200" baseline="0" dirty="0" smtClean="0">
                <a:solidFill>
                  <a:schemeClr val="tx1"/>
                </a:solidFill>
                <a:latin typeface="+mn-lt"/>
                <a:ea typeface="+mn-ea"/>
                <a:cs typeface="+mn-cs"/>
              </a:rPr>
              <a:t>If the addresses involved in 'Bill to' and 'Ship to' in a invoice/bill belongs to one legal name/tax payer as per GSTIN within the state, then one e-way bill has to be generated. That is, if the 'Bill to' is principal place of business and 'Ship to' is additional place of business of the GSTIN or vice versa in a invoice/bill, then one e-way bill is sufficient for the movement of goods. If the addresses involved in 'Bill to' and 'Ship to' in a invoice/bill belongs to different legal names/tax payers, then two e-way bills have to be generated. One e-way bill for first invoice, second e-way bill is from 'Bill to' party to 'Ship to' party based on the invoice/bill of the 'Bill to' party. This is required to complete the cycle of transactions and taxes will change for inter-state transactions. For example, A has issued invoice to B as 'Bill to' with C as 'Ship to'. Legally, both B and C are different tax payers. Now, A will generate one e-way bill and B will issue invoice and generate one more e-way bill. As goods are moving from A to C directly, the transporter will produce both the invoices and e-way bills to show the shortcut movement of goods.</a:t>
            </a:r>
          </a:p>
          <a:p>
            <a:pPr marL="228600" lvl="0" indent="-228600">
              <a:spcBef>
                <a:spcPts val="0"/>
              </a:spcBef>
              <a:spcAft>
                <a:spcPts val="0"/>
              </a:spcAft>
              <a:buAutoNum type="arabicPeriod"/>
            </a:pPr>
            <a:endParaRPr lang="en-US" sz="1200" kern="1200" baseline="0" dirty="0" smtClean="0">
              <a:solidFill>
                <a:schemeClr val="tx1"/>
              </a:solidFill>
              <a:latin typeface="+mn-lt"/>
              <a:ea typeface="+mn-ea"/>
              <a:cs typeface="+mn-cs"/>
            </a:endParaRPr>
          </a:p>
          <a:p>
            <a:pPr marL="228600" lvl="0" indent="-228600">
              <a:spcBef>
                <a:spcPts val="0"/>
              </a:spcBef>
              <a:spcAft>
                <a:spcPts val="0"/>
              </a:spcAft>
              <a:buAutoNum type="arabicPeriod"/>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lvl="0" indent="-228600">
              <a:spcBef>
                <a:spcPts val="0"/>
              </a:spcBef>
              <a:spcAft>
                <a:spcPts val="0"/>
              </a:spcAft>
              <a:buAutoNum type="arabicPeriod"/>
            </a:pPr>
            <a:r>
              <a:rPr lang="en-IN" dirty="0" smtClean="0"/>
              <a:t>E-Way Bill is an additional document and not a substitute for Tax Invoice, delivery </a:t>
            </a:r>
            <a:r>
              <a:rPr lang="en-IN" dirty="0" err="1" smtClean="0"/>
              <a:t>challan</a:t>
            </a:r>
            <a:r>
              <a:rPr lang="en-IN" dirty="0" smtClean="0"/>
              <a:t> or any other prescribed document for the said transaction.</a:t>
            </a:r>
          </a:p>
          <a:p>
            <a:pPr marL="228600" lvl="0" indent="-228600">
              <a:spcBef>
                <a:spcPts val="0"/>
              </a:spcBef>
              <a:spcAft>
                <a:spcPts val="0"/>
              </a:spcAft>
              <a:buAutoNum type="arabicPeriod"/>
            </a:pPr>
            <a:endParaRPr lang="en-US" dirty="0" smtClean="0"/>
          </a:p>
          <a:p>
            <a:pPr marL="228600" lvl="0" indent="-228600">
              <a:spcBef>
                <a:spcPts val="0"/>
              </a:spcBef>
              <a:spcAft>
                <a:spcPts val="0"/>
              </a:spcAft>
              <a:buAutoNum type="arabicPeriod"/>
            </a:pPr>
            <a:r>
              <a:rPr lang="en-IN" dirty="0" smtClean="0"/>
              <a:t>Yes, e-way bill needs to be generated for any movement of goods. Therefore, even in case of sales returns, the e-way bill needs to be generated and in this situation, e-way bill needs to be generated by that person who is causing movement of such sales return or the transporter who is actually moving the goods. Separate sub-type is being created in the Part A for sales return.</a:t>
            </a:r>
          </a:p>
          <a:p>
            <a:pPr marL="228600" lvl="0" indent="-228600">
              <a:spcBef>
                <a:spcPts val="0"/>
              </a:spcBef>
              <a:spcAft>
                <a:spcPts val="0"/>
              </a:spcAft>
              <a:buAutoNum type="arabicPeriod"/>
            </a:pPr>
            <a:endParaRPr lang="en-IN" sz="1200" kern="1200" baseline="0" dirty="0" smtClean="0">
              <a:solidFill>
                <a:schemeClr val="tx1"/>
              </a:solidFill>
              <a:latin typeface="+mn-lt"/>
              <a:ea typeface="+mn-ea"/>
              <a:cs typeface="+mn-cs"/>
            </a:endParaRPr>
          </a:p>
          <a:p>
            <a:pPr marL="228600" lvl="0" indent="-228600">
              <a:spcBef>
                <a:spcPts val="0"/>
              </a:spcBef>
              <a:spcAft>
                <a:spcPts val="0"/>
              </a:spcAft>
              <a:buAutoNum type="arabicPeriod"/>
            </a:pPr>
            <a:r>
              <a:rPr lang="en-IN" sz="1200" kern="1200" baseline="0" dirty="0" smtClean="0">
                <a:solidFill>
                  <a:schemeClr val="tx1"/>
                </a:solidFill>
                <a:latin typeface="+mn-lt"/>
                <a:ea typeface="+mn-ea"/>
                <a:cs typeface="+mn-cs"/>
              </a:rPr>
              <a:t>If the addresses involved in 'Bill to' and 'Ship to' in a invoice/bill belongs to one legal name/tax payer as per GSTIN within the state, then one e-way bill has to be generated. That is, if the 'Bill to' is principal place of business and 'Ship to' is additional place of business of the GSTIN or vice versa in a invoice/bill, then one e-way bill is sufficient for the movement of goods. If the addresses involved in 'Bill to' and 'Ship to' in a invoice/bill belongs to different legal names/tax payers, then two e-way bills have to be generated. One e-way bill for first invoice, second e-way bill is from 'Bill to' party to 'Ship to' party based on the invoice/bill of the 'Bill to' party. This is required to complete the cycle of transactions and taxes will change for inter-state transactions. For example, A has issued invoice to B as 'Bill to' with C as 'Ship to'. Legally, both B and C are different tax payers. Now, A will generate one e-way bill and B will issue invoice and generate one more e-way bill. As goods are moving from A to C directly, the transporter will produce both the invoices and e-way bills to show the shortcut movement of goods.</a:t>
            </a:r>
          </a:p>
          <a:p>
            <a:pPr marL="228600" lvl="0" indent="-228600">
              <a:spcBef>
                <a:spcPts val="0"/>
              </a:spcBef>
              <a:spcAft>
                <a:spcPts val="0"/>
              </a:spcAft>
              <a:buAutoNum type="arabicPeriod"/>
            </a:pPr>
            <a:endParaRPr lang="en-US" sz="1200" kern="1200" baseline="0" dirty="0" smtClean="0">
              <a:solidFill>
                <a:schemeClr val="tx1"/>
              </a:solidFill>
              <a:latin typeface="+mn-lt"/>
              <a:ea typeface="+mn-ea"/>
              <a:cs typeface="+mn-cs"/>
            </a:endParaRPr>
          </a:p>
          <a:p>
            <a:pPr marL="228600" lvl="0" indent="-228600">
              <a:spcBef>
                <a:spcPts val="0"/>
              </a:spcBef>
              <a:spcAft>
                <a:spcPts val="0"/>
              </a:spcAft>
              <a:buAutoNum type="arabicPeriod"/>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lvl="0" indent="-228600">
              <a:spcBef>
                <a:spcPts val="0"/>
              </a:spcBef>
              <a:spcAft>
                <a:spcPts val="0"/>
              </a:spcAft>
              <a:buAutoNum type="arabicPeriod"/>
            </a:pPr>
            <a:r>
              <a:rPr lang="en-IN" dirty="0" smtClean="0"/>
              <a:t>E-Way Bill is an additional document and not a substitute for Tax Invoice, delivery </a:t>
            </a:r>
            <a:r>
              <a:rPr lang="en-IN" dirty="0" err="1" smtClean="0"/>
              <a:t>challan</a:t>
            </a:r>
            <a:r>
              <a:rPr lang="en-IN" dirty="0" smtClean="0"/>
              <a:t> or any other prescribed document for the said transaction.</a:t>
            </a:r>
          </a:p>
          <a:p>
            <a:pPr marL="228600" lvl="0" indent="-228600">
              <a:spcBef>
                <a:spcPts val="0"/>
              </a:spcBef>
              <a:spcAft>
                <a:spcPts val="0"/>
              </a:spcAft>
              <a:buAutoNum type="arabicPeriod"/>
            </a:pPr>
            <a:endParaRPr lang="en-US" dirty="0" smtClean="0"/>
          </a:p>
          <a:p>
            <a:pPr marL="228600" lvl="0" indent="-228600">
              <a:spcBef>
                <a:spcPts val="0"/>
              </a:spcBef>
              <a:spcAft>
                <a:spcPts val="0"/>
              </a:spcAft>
              <a:buAutoNum type="arabicPeriod"/>
            </a:pPr>
            <a:r>
              <a:rPr lang="en-IN" dirty="0" smtClean="0"/>
              <a:t>Yes, e-way bill needs to be generated for any movement of goods. Therefore, even in case of sales returns, the e-way bill needs to be generated and in this situation, e-way bill needs to be generated by that person who is causing movement of such sales return or the transporter who is actually moving the goods. Separate sub-type is being created in the Part A for sales return.</a:t>
            </a:r>
          </a:p>
          <a:p>
            <a:pPr marL="228600" lvl="0" indent="-228600">
              <a:spcBef>
                <a:spcPts val="0"/>
              </a:spcBef>
              <a:spcAft>
                <a:spcPts val="0"/>
              </a:spcAft>
              <a:buAutoNum type="arabicPeriod"/>
            </a:pPr>
            <a:endParaRPr lang="en-IN" sz="1200" kern="1200" baseline="0" dirty="0" smtClean="0">
              <a:solidFill>
                <a:schemeClr val="tx1"/>
              </a:solidFill>
              <a:latin typeface="+mn-lt"/>
              <a:ea typeface="+mn-ea"/>
              <a:cs typeface="+mn-cs"/>
            </a:endParaRPr>
          </a:p>
          <a:p>
            <a:pPr marL="228600" lvl="0" indent="-228600">
              <a:spcBef>
                <a:spcPts val="0"/>
              </a:spcBef>
              <a:spcAft>
                <a:spcPts val="0"/>
              </a:spcAft>
              <a:buAutoNum type="arabicPeriod"/>
            </a:pPr>
            <a:r>
              <a:rPr lang="en-IN" sz="1200" kern="1200" baseline="0" dirty="0" smtClean="0">
                <a:solidFill>
                  <a:schemeClr val="tx1"/>
                </a:solidFill>
                <a:latin typeface="+mn-lt"/>
                <a:ea typeface="+mn-ea"/>
                <a:cs typeface="+mn-cs"/>
              </a:rPr>
              <a:t>If the addresses involved in 'Bill to' and 'Ship to' in a invoice/bill belongs to one legal name/tax payer as per GSTIN within the state, then one e-way bill has to be generated. That is, if the 'Bill to' is principal place of business and 'Ship to' is additional place of business of the GSTIN or vice versa in a invoice/bill, then one e-way bill is sufficient for the movement of goods. If the addresses involved in 'Bill to' and 'Ship to' in a invoice/bill belongs to different legal names/tax payers, then two e-way bills have to be generated. One e-way bill for first invoice, second e-way bill is from 'Bill to' party to 'Ship to' party based on the invoice/bill of the 'Bill to' party. This is required to complete the cycle of transactions and taxes will change for inter-state transactions. For example, A has issued invoice to B as 'Bill to' with C as 'Ship to'. Legally, both B and C are different tax payers. Now, A will generate one e-way bill and B will issue invoice and generate one more e-way bill. As goods are moving from A to C directly, the transporter will produce both the invoices and e-way bills to show the shortcut movement of goods.</a:t>
            </a:r>
          </a:p>
          <a:p>
            <a:pPr marL="228600" lvl="0" indent="-228600">
              <a:spcBef>
                <a:spcPts val="0"/>
              </a:spcBef>
              <a:spcAft>
                <a:spcPts val="0"/>
              </a:spcAft>
              <a:buAutoNum type="arabicPeriod"/>
            </a:pPr>
            <a:endParaRPr lang="en-US" sz="1200" kern="1200" baseline="0" dirty="0" smtClean="0">
              <a:solidFill>
                <a:schemeClr val="tx1"/>
              </a:solidFill>
              <a:latin typeface="+mn-lt"/>
              <a:ea typeface="+mn-ea"/>
              <a:cs typeface="+mn-cs"/>
            </a:endParaRPr>
          </a:p>
          <a:p>
            <a:pPr marL="228600" lvl="0" indent="-228600">
              <a:spcBef>
                <a:spcPts val="0"/>
              </a:spcBef>
              <a:spcAft>
                <a:spcPts val="0"/>
              </a:spcAft>
              <a:buAutoNum type="arabicPeriod"/>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lvl="0" indent="-228600">
              <a:spcBef>
                <a:spcPts val="0"/>
              </a:spcBef>
              <a:spcAft>
                <a:spcPts val="0"/>
              </a:spcAft>
              <a:buAutoNum type="arabicPeriod"/>
            </a:pPr>
            <a:r>
              <a:rPr lang="en-IN" dirty="0" smtClean="0"/>
              <a:t>E-Way Bill is an additional document and not a substitute for Tax Invoice, delivery </a:t>
            </a:r>
            <a:r>
              <a:rPr lang="en-IN" dirty="0" err="1" smtClean="0"/>
              <a:t>challan</a:t>
            </a:r>
            <a:r>
              <a:rPr lang="en-IN" dirty="0" smtClean="0"/>
              <a:t> or any other prescribed document for the said transaction.</a:t>
            </a:r>
          </a:p>
          <a:p>
            <a:pPr marL="228600" lvl="0" indent="-228600">
              <a:spcBef>
                <a:spcPts val="0"/>
              </a:spcBef>
              <a:spcAft>
                <a:spcPts val="0"/>
              </a:spcAft>
              <a:buAutoNum type="arabicPeriod"/>
            </a:pPr>
            <a:endParaRPr lang="en-US" dirty="0" smtClean="0"/>
          </a:p>
          <a:p>
            <a:pPr marL="228600" lvl="0" indent="-228600">
              <a:spcBef>
                <a:spcPts val="0"/>
              </a:spcBef>
              <a:spcAft>
                <a:spcPts val="0"/>
              </a:spcAft>
              <a:buAutoNum type="arabicPeriod"/>
            </a:pPr>
            <a:r>
              <a:rPr lang="en-IN" dirty="0" smtClean="0"/>
              <a:t>Yes, e-way bill needs to be generated for any movement of goods. Therefore, even in case of sales returns, the e-way bill needs to be generated and in this situation, e-way bill needs to be generated by that person who is causing movement of such sales return or the transporter who is actually moving the goods. Separate sub-type is being created in the Part A for sales return.</a:t>
            </a:r>
          </a:p>
          <a:p>
            <a:pPr marL="228600" lvl="0" indent="-228600">
              <a:spcBef>
                <a:spcPts val="0"/>
              </a:spcBef>
              <a:spcAft>
                <a:spcPts val="0"/>
              </a:spcAft>
              <a:buAutoNum type="arabicPeriod"/>
            </a:pPr>
            <a:endParaRPr lang="en-IN" sz="1200" kern="1200" baseline="0" dirty="0" smtClean="0">
              <a:solidFill>
                <a:schemeClr val="tx1"/>
              </a:solidFill>
              <a:latin typeface="+mn-lt"/>
              <a:ea typeface="+mn-ea"/>
              <a:cs typeface="+mn-cs"/>
            </a:endParaRPr>
          </a:p>
          <a:p>
            <a:pPr marL="228600" lvl="0" indent="-228600">
              <a:spcBef>
                <a:spcPts val="0"/>
              </a:spcBef>
              <a:spcAft>
                <a:spcPts val="0"/>
              </a:spcAft>
              <a:buAutoNum type="arabicPeriod"/>
            </a:pPr>
            <a:r>
              <a:rPr lang="en-IN" sz="1200" kern="1200" baseline="0" dirty="0" smtClean="0">
                <a:solidFill>
                  <a:schemeClr val="tx1"/>
                </a:solidFill>
                <a:latin typeface="+mn-lt"/>
                <a:ea typeface="+mn-ea"/>
                <a:cs typeface="+mn-cs"/>
              </a:rPr>
              <a:t>If the addresses involved in 'Bill to' and 'Ship to' in a invoice/bill belongs to one legal name/tax payer as per GSTIN within the state, then one e-way bill has to be generated. That is, if the 'Bill to' is principal place of business and 'Ship to' is additional place of business of the GSTIN or vice versa in a invoice/bill, then one e-way bill is sufficient for the movement of goods. If the addresses involved in 'Bill to' and 'Ship to' in a invoice/bill belongs to different legal names/tax payers, then two e-way bills have to be generated. One e-way bill for first invoice, second e-way bill is from 'Bill to' party to 'Ship to' party based on the invoice/bill of the 'Bill to' party. This is required to complete the cycle of transactions and taxes will change for inter-state transactions. For example, A has issued invoice to B as 'Bill to' with C as 'Ship to'. Legally, both B and C are different tax payers. Now, A will generate one e-way bill and B will issue invoice and generate one more e-way bill. As goods are moving from A to C directly, the transporter will produce both the invoices and e-way bills to show the shortcut movement of goods.</a:t>
            </a:r>
          </a:p>
          <a:p>
            <a:pPr marL="228600" lvl="0" indent="-228600">
              <a:spcBef>
                <a:spcPts val="0"/>
              </a:spcBef>
              <a:spcAft>
                <a:spcPts val="0"/>
              </a:spcAft>
              <a:buAutoNum type="arabicPeriod"/>
            </a:pPr>
            <a:endParaRPr lang="en-US" sz="1200" kern="1200" baseline="0" dirty="0" smtClean="0">
              <a:solidFill>
                <a:schemeClr val="tx1"/>
              </a:solidFill>
              <a:latin typeface="+mn-lt"/>
              <a:ea typeface="+mn-ea"/>
              <a:cs typeface="+mn-cs"/>
            </a:endParaRPr>
          </a:p>
          <a:p>
            <a:pPr marL="228600" lvl="0" indent="-228600">
              <a:spcBef>
                <a:spcPts val="0"/>
              </a:spcBef>
              <a:spcAft>
                <a:spcPts val="0"/>
              </a:spcAft>
              <a:buAutoNum type="arabicPeriod"/>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lvl="0" indent="-228600">
              <a:spcBef>
                <a:spcPts val="0"/>
              </a:spcBef>
              <a:spcAft>
                <a:spcPts val="0"/>
              </a:spcAft>
              <a:buAutoNum type="arabicPeriod"/>
            </a:pPr>
            <a:r>
              <a:rPr lang="en-IN" dirty="0" smtClean="0"/>
              <a:t>E-Way Bill is an additional document and not a substitute for Tax Invoice, delivery </a:t>
            </a:r>
            <a:r>
              <a:rPr lang="en-IN" dirty="0" err="1" smtClean="0"/>
              <a:t>challan</a:t>
            </a:r>
            <a:r>
              <a:rPr lang="en-IN" dirty="0" smtClean="0"/>
              <a:t> or any other prescribed document for the said transaction.</a:t>
            </a:r>
          </a:p>
          <a:p>
            <a:pPr marL="228600" lvl="0" indent="-228600">
              <a:spcBef>
                <a:spcPts val="0"/>
              </a:spcBef>
              <a:spcAft>
                <a:spcPts val="0"/>
              </a:spcAft>
              <a:buAutoNum type="arabicPeriod"/>
            </a:pPr>
            <a:endParaRPr lang="en-US" dirty="0" smtClean="0"/>
          </a:p>
          <a:p>
            <a:pPr marL="228600" lvl="0" indent="-228600">
              <a:spcBef>
                <a:spcPts val="0"/>
              </a:spcBef>
              <a:spcAft>
                <a:spcPts val="0"/>
              </a:spcAft>
              <a:buAutoNum type="arabicPeriod"/>
            </a:pPr>
            <a:r>
              <a:rPr lang="en-IN" dirty="0" smtClean="0"/>
              <a:t>Yes, e-way bill needs to be generated for any movement of goods. Therefore, even in case of sales returns, the e-way bill needs to be generated and in this situation, e-way bill needs to be generated by that person who is causing movement of such sales return or the transporter who is actually moving the goods. Separate sub-type is being created in the Part A for sales return.</a:t>
            </a:r>
          </a:p>
          <a:p>
            <a:pPr marL="228600" lvl="0" indent="-228600">
              <a:spcBef>
                <a:spcPts val="0"/>
              </a:spcBef>
              <a:spcAft>
                <a:spcPts val="0"/>
              </a:spcAft>
              <a:buAutoNum type="arabicPeriod"/>
            </a:pPr>
            <a:endParaRPr lang="en-IN" sz="1200" kern="1200" baseline="0" dirty="0" smtClean="0">
              <a:solidFill>
                <a:schemeClr val="tx1"/>
              </a:solidFill>
              <a:latin typeface="+mn-lt"/>
              <a:ea typeface="+mn-ea"/>
              <a:cs typeface="+mn-cs"/>
            </a:endParaRPr>
          </a:p>
          <a:p>
            <a:pPr marL="228600" lvl="0" indent="-228600">
              <a:spcBef>
                <a:spcPts val="0"/>
              </a:spcBef>
              <a:spcAft>
                <a:spcPts val="0"/>
              </a:spcAft>
              <a:buAutoNum type="arabicPeriod"/>
            </a:pPr>
            <a:r>
              <a:rPr lang="en-IN" sz="1200" kern="1200" baseline="0" dirty="0" smtClean="0">
                <a:solidFill>
                  <a:schemeClr val="tx1"/>
                </a:solidFill>
                <a:latin typeface="+mn-lt"/>
                <a:ea typeface="+mn-ea"/>
                <a:cs typeface="+mn-cs"/>
              </a:rPr>
              <a:t>If the addresses involved in 'Bill to' and 'Ship to' in a invoice/bill belongs to one legal name/tax payer as per GSTIN within the state, then one e-way bill has to be generated. That is, if the 'Bill to' is principal place of business and 'Ship to' is additional place of business of the GSTIN or vice versa in a invoice/bill, then one e-way bill is sufficient for the movement of goods. If the addresses involved in 'Bill to' and 'Ship to' in a invoice/bill belongs to different legal names/tax payers, then two e-way bills have to be generated. One e-way bill for first invoice, second e-way bill is from 'Bill to' party to 'Ship to' party based on the invoice/bill of the 'Bill to' party. This is required to complete the cycle of transactions and taxes will change for inter-state transactions. For example, A has issued invoice to B as 'Bill to' with C as 'Ship to'. Legally, both B and C are different tax payers. Now, A will generate one e-way bill and B will issue invoice and generate one more e-way bill. As goods are moving from A to C directly, the transporter will produce both the invoices and e-way bills to show the shortcut movement of goods.</a:t>
            </a:r>
          </a:p>
          <a:p>
            <a:pPr marL="228600" lvl="0" indent="-228600">
              <a:spcBef>
                <a:spcPts val="0"/>
              </a:spcBef>
              <a:spcAft>
                <a:spcPts val="0"/>
              </a:spcAft>
              <a:buAutoNum type="arabicPeriod"/>
            </a:pPr>
            <a:endParaRPr lang="en-US" sz="1200" kern="1200" baseline="0" dirty="0" smtClean="0">
              <a:solidFill>
                <a:schemeClr val="tx1"/>
              </a:solidFill>
              <a:latin typeface="+mn-lt"/>
              <a:ea typeface="+mn-ea"/>
              <a:cs typeface="+mn-cs"/>
            </a:endParaRPr>
          </a:p>
          <a:p>
            <a:pPr marL="228600" lvl="0" indent="-228600">
              <a:spcBef>
                <a:spcPts val="0"/>
              </a:spcBef>
              <a:spcAft>
                <a:spcPts val="0"/>
              </a:spcAft>
              <a:buAutoNum type="arabicPeriod"/>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lvl="0" indent="-228600">
              <a:spcBef>
                <a:spcPts val="0"/>
              </a:spcBef>
              <a:spcAft>
                <a:spcPts val="0"/>
              </a:spcAft>
              <a:buAutoNum type="arabicPeriod"/>
            </a:pPr>
            <a:r>
              <a:rPr lang="en-IN" dirty="0" smtClean="0"/>
              <a:t>E-Way Bill is an additional document and not a substitute for Tax Invoice, delivery </a:t>
            </a:r>
            <a:r>
              <a:rPr lang="en-IN" dirty="0" err="1" smtClean="0"/>
              <a:t>challan</a:t>
            </a:r>
            <a:r>
              <a:rPr lang="en-IN" dirty="0" smtClean="0"/>
              <a:t> or any other prescribed document for the said transaction.</a:t>
            </a:r>
          </a:p>
          <a:p>
            <a:pPr marL="228600" lvl="0" indent="-228600">
              <a:spcBef>
                <a:spcPts val="0"/>
              </a:spcBef>
              <a:spcAft>
                <a:spcPts val="0"/>
              </a:spcAft>
              <a:buAutoNum type="arabicPeriod"/>
            </a:pPr>
            <a:endParaRPr lang="en-US" dirty="0" smtClean="0"/>
          </a:p>
          <a:p>
            <a:pPr marL="228600" lvl="0" indent="-228600">
              <a:spcBef>
                <a:spcPts val="0"/>
              </a:spcBef>
              <a:spcAft>
                <a:spcPts val="0"/>
              </a:spcAft>
              <a:buAutoNum type="arabicPeriod"/>
            </a:pPr>
            <a:r>
              <a:rPr lang="en-IN" dirty="0" smtClean="0"/>
              <a:t>Yes, e-way bill needs to be generated for any movement of goods. Therefore, even in case of sales returns, the e-way bill needs to be generated and in this situation, e-way bill needs to be generated by that person who is causing movement of such sales return or the transporter who is actually moving the goods. Separate sub-type is being created in the Part A for sales return.</a:t>
            </a:r>
          </a:p>
          <a:p>
            <a:pPr marL="228600" lvl="0" indent="-228600">
              <a:spcBef>
                <a:spcPts val="0"/>
              </a:spcBef>
              <a:spcAft>
                <a:spcPts val="0"/>
              </a:spcAft>
              <a:buAutoNum type="arabicPeriod"/>
            </a:pPr>
            <a:endParaRPr lang="en-IN" sz="1200" kern="1200" baseline="0" dirty="0" smtClean="0">
              <a:solidFill>
                <a:schemeClr val="tx1"/>
              </a:solidFill>
              <a:latin typeface="+mn-lt"/>
              <a:ea typeface="+mn-ea"/>
              <a:cs typeface="+mn-cs"/>
            </a:endParaRPr>
          </a:p>
          <a:p>
            <a:pPr marL="228600" lvl="0" indent="-228600">
              <a:spcBef>
                <a:spcPts val="0"/>
              </a:spcBef>
              <a:spcAft>
                <a:spcPts val="0"/>
              </a:spcAft>
              <a:buAutoNum type="arabicPeriod"/>
            </a:pPr>
            <a:r>
              <a:rPr lang="en-IN" sz="1200" kern="1200" baseline="0" dirty="0" smtClean="0">
                <a:solidFill>
                  <a:schemeClr val="tx1"/>
                </a:solidFill>
                <a:latin typeface="+mn-lt"/>
                <a:ea typeface="+mn-ea"/>
                <a:cs typeface="+mn-cs"/>
              </a:rPr>
              <a:t>If the addresses involved in 'Bill to' and 'Ship to' in a invoice/bill belongs to one legal name/tax payer as per GSTIN within the state, then one e-way bill has to be generated. That is, if the 'Bill to' is principal place of business and 'Ship to' is additional place of business of the GSTIN or vice versa in a invoice/bill, then one e-way bill is sufficient for the movement of goods. If the addresses involved in 'Bill to' and 'Ship to' in a invoice/bill belongs to different legal names/tax payers, then two e-way bills have to be generated. One e-way bill for first invoice, second e-way bill is from 'Bill to' party to 'Ship to' party based on the invoice/bill of the 'Bill to' party. This is required to complete the cycle of transactions and taxes will change for inter-state transactions. For example, A has issued invoice to B as 'Bill to' with C as 'Ship to'. Legally, both B and C are different tax payers. Now, A will generate one e-way bill and B will issue invoice and generate one more e-way bill. As goods are moving from A to C directly, the transporter will produce both the invoices and e-way bills to show the shortcut movement of goods.</a:t>
            </a:r>
          </a:p>
          <a:p>
            <a:pPr marL="228600" lvl="0" indent="-228600">
              <a:spcBef>
                <a:spcPts val="0"/>
              </a:spcBef>
              <a:spcAft>
                <a:spcPts val="0"/>
              </a:spcAft>
              <a:buAutoNum type="arabicPeriod"/>
            </a:pPr>
            <a:endParaRPr lang="en-US" sz="1200" kern="1200" baseline="0" dirty="0" smtClean="0">
              <a:solidFill>
                <a:schemeClr val="tx1"/>
              </a:solidFill>
              <a:latin typeface="+mn-lt"/>
              <a:ea typeface="+mn-ea"/>
              <a:cs typeface="+mn-cs"/>
            </a:endParaRPr>
          </a:p>
          <a:p>
            <a:pPr marL="228600" lvl="0" indent="-228600">
              <a:spcBef>
                <a:spcPts val="0"/>
              </a:spcBef>
              <a:spcAft>
                <a:spcPts val="0"/>
              </a:spcAft>
              <a:buAutoNum type="arabicPeriod"/>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lvl="0" indent="-228600">
              <a:spcBef>
                <a:spcPts val="0"/>
              </a:spcBef>
              <a:spcAft>
                <a:spcPts val="0"/>
              </a:spcAft>
              <a:buAutoNum type="arabicPeriod"/>
            </a:pPr>
            <a:r>
              <a:rPr lang="en-IN" dirty="0" smtClean="0"/>
              <a:t>E-Way Bill is an additional document and not a substitute for Tax Invoice, delivery </a:t>
            </a:r>
            <a:r>
              <a:rPr lang="en-IN" dirty="0" err="1" smtClean="0"/>
              <a:t>challan</a:t>
            </a:r>
            <a:r>
              <a:rPr lang="en-IN" dirty="0" smtClean="0"/>
              <a:t> or any other prescribed document for the said transaction.</a:t>
            </a:r>
          </a:p>
          <a:p>
            <a:pPr marL="228600" lvl="0" indent="-228600">
              <a:spcBef>
                <a:spcPts val="0"/>
              </a:spcBef>
              <a:spcAft>
                <a:spcPts val="0"/>
              </a:spcAft>
              <a:buAutoNum type="arabicPeriod"/>
            </a:pPr>
            <a:endParaRPr lang="en-US" dirty="0" smtClean="0"/>
          </a:p>
          <a:p>
            <a:pPr marL="228600" lvl="0" indent="-228600">
              <a:spcBef>
                <a:spcPts val="0"/>
              </a:spcBef>
              <a:spcAft>
                <a:spcPts val="0"/>
              </a:spcAft>
              <a:buAutoNum type="arabicPeriod"/>
            </a:pPr>
            <a:r>
              <a:rPr lang="en-IN" dirty="0" smtClean="0"/>
              <a:t>Yes, e-way bill needs to be generated for any movement of goods. Therefore, even in case of sales returns, the e-way bill needs to be generated and in this situation, e-way bill needs to be generated by that person who is causing movement of such sales return or the transporter who is actually moving the goods. Separate sub-type is being created in the Part A for sales return.</a:t>
            </a:r>
          </a:p>
          <a:p>
            <a:pPr marL="228600" lvl="0" indent="-228600">
              <a:spcBef>
                <a:spcPts val="0"/>
              </a:spcBef>
              <a:spcAft>
                <a:spcPts val="0"/>
              </a:spcAft>
              <a:buAutoNum type="arabicPeriod"/>
            </a:pPr>
            <a:endParaRPr lang="en-IN" sz="1200" kern="1200" baseline="0" dirty="0" smtClean="0">
              <a:solidFill>
                <a:schemeClr val="tx1"/>
              </a:solidFill>
              <a:latin typeface="+mn-lt"/>
              <a:ea typeface="+mn-ea"/>
              <a:cs typeface="+mn-cs"/>
            </a:endParaRPr>
          </a:p>
          <a:p>
            <a:pPr marL="228600" lvl="0" indent="-228600">
              <a:spcBef>
                <a:spcPts val="0"/>
              </a:spcBef>
              <a:spcAft>
                <a:spcPts val="0"/>
              </a:spcAft>
              <a:buAutoNum type="arabicPeriod"/>
            </a:pPr>
            <a:r>
              <a:rPr lang="en-IN" sz="1200" kern="1200" baseline="0" dirty="0" smtClean="0">
                <a:solidFill>
                  <a:schemeClr val="tx1"/>
                </a:solidFill>
                <a:latin typeface="+mn-lt"/>
                <a:ea typeface="+mn-ea"/>
                <a:cs typeface="+mn-cs"/>
              </a:rPr>
              <a:t>If the addresses involved in 'Bill to' and 'Ship to' in a invoice/bill belongs to one legal name/tax payer as per GSTIN within the state, then one e-way bill has to be generated. That is, if the 'Bill to' is principal place of business and 'Ship to' is additional place of business of the GSTIN or vice versa in a invoice/bill, then one e-way bill is sufficient for the movement of goods. If the addresses involved in 'Bill to' and 'Ship to' in a invoice/bill belongs to different legal names/tax payers, then two e-way bills have to be generated. One e-way bill for first invoice, second e-way bill is from 'Bill to' party to 'Ship to' party based on the invoice/bill of the 'Bill to' party. This is required to complete the cycle of transactions and taxes will change for inter-state transactions. For example, A has issued invoice to B as 'Bill to' with C as 'Ship to'. Legally, both B and C are different tax payers. Now, A will generate one e-way bill and B will issue invoice and generate one more e-way bill. As goods are moving from A to C directly, the transporter will produce both the invoices and e-way bills to show the shortcut movement of goods.</a:t>
            </a:r>
          </a:p>
          <a:p>
            <a:pPr marL="228600" lvl="0" indent="-228600">
              <a:spcBef>
                <a:spcPts val="0"/>
              </a:spcBef>
              <a:spcAft>
                <a:spcPts val="0"/>
              </a:spcAft>
              <a:buAutoNum type="arabicPeriod"/>
            </a:pPr>
            <a:endParaRPr lang="en-US" sz="1200" kern="1200" baseline="0" dirty="0" smtClean="0">
              <a:solidFill>
                <a:schemeClr val="tx1"/>
              </a:solidFill>
              <a:latin typeface="+mn-lt"/>
              <a:ea typeface="+mn-ea"/>
              <a:cs typeface="+mn-cs"/>
            </a:endParaRPr>
          </a:p>
          <a:p>
            <a:pPr marL="228600" lvl="0" indent="-228600">
              <a:spcBef>
                <a:spcPts val="0"/>
              </a:spcBef>
              <a:spcAft>
                <a:spcPts val="0"/>
              </a:spcAft>
              <a:buAutoNum type="arabicPeriod"/>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lvl="0" indent="-228600">
              <a:spcBef>
                <a:spcPts val="0"/>
              </a:spcBef>
              <a:spcAft>
                <a:spcPts val="0"/>
              </a:spcAft>
              <a:buAutoNum type="arabicPeriod"/>
            </a:pPr>
            <a:r>
              <a:rPr lang="en-IN" dirty="0" smtClean="0"/>
              <a:t>E-Way Bill is an additional document and not a substitute for Tax Invoice, delivery </a:t>
            </a:r>
            <a:r>
              <a:rPr lang="en-IN" dirty="0" err="1" smtClean="0"/>
              <a:t>challan</a:t>
            </a:r>
            <a:r>
              <a:rPr lang="en-IN" dirty="0" smtClean="0"/>
              <a:t> or any other prescribed document for the said transaction.</a:t>
            </a:r>
          </a:p>
          <a:p>
            <a:pPr marL="228600" lvl="0" indent="-228600">
              <a:spcBef>
                <a:spcPts val="0"/>
              </a:spcBef>
              <a:spcAft>
                <a:spcPts val="0"/>
              </a:spcAft>
              <a:buAutoNum type="arabicPeriod"/>
            </a:pPr>
            <a:endParaRPr lang="en-US" dirty="0" smtClean="0"/>
          </a:p>
          <a:p>
            <a:pPr marL="228600" lvl="0" indent="-228600">
              <a:spcBef>
                <a:spcPts val="0"/>
              </a:spcBef>
              <a:spcAft>
                <a:spcPts val="0"/>
              </a:spcAft>
              <a:buAutoNum type="arabicPeriod"/>
            </a:pPr>
            <a:r>
              <a:rPr lang="en-IN" dirty="0" smtClean="0"/>
              <a:t>Yes, e-way bill needs to be generated for any movement of goods. Therefore, even in case of sales returns, the e-way bill needs to be generated and in this situation, e-way bill needs to be generated by that person who is causing movement of such sales return or the transporter who is actually moving the goods. Separate sub-type is being created in the Part A for sales return.</a:t>
            </a:r>
          </a:p>
          <a:p>
            <a:pPr marL="228600" lvl="0" indent="-228600">
              <a:spcBef>
                <a:spcPts val="0"/>
              </a:spcBef>
              <a:spcAft>
                <a:spcPts val="0"/>
              </a:spcAft>
              <a:buAutoNum type="arabicPeriod"/>
            </a:pPr>
            <a:endParaRPr lang="en-IN" sz="1200" kern="1200" baseline="0" dirty="0" smtClean="0">
              <a:solidFill>
                <a:schemeClr val="tx1"/>
              </a:solidFill>
              <a:latin typeface="+mn-lt"/>
              <a:ea typeface="+mn-ea"/>
              <a:cs typeface="+mn-cs"/>
            </a:endParaRPr>
          </a:p>
          <a:p>
            <a:pPr marL="228600" lvl="0" indent="-228600">
              <a:spcBef>
                <a:spcPts val="0"/>
              </a:spcBef>
              <a:spcAft>
                <a:spcPts val="0"/>
              </a:spcAft>
              <a:buAutoNum type="arabicPeriod"/>
            </a:pPr>
            <a:r>
              <a:rPr lang="en-IN" sz="1200" kern="1200" baseline="0" dirty="0" smtClean="0">
                <a:solidFill>
                  <a:schemeClr val="tx1"/>
                </a:solidFill>
                <a:latin typeface="+mn-lt"/>
                <a:ea typeface="+mn-ea"/>
                <a:cs typeface="+mn-cs"/>
              </a:rPr>
              <a:t>If the addresses involved in 'Bill to' and 'Ship to' in a invoice/bill belongs to one legal name/tax payer as per GSTIN within the state, then one e-way bill has to be generated. That is, if the 'Bill to' is principal place of business and 'Ship to' is additional place of business of the GSTIN or vice versa in a invoice/bill, then one e-way bill is sufficient for the movement of goods. If the addresses involved in 'Bill to' and 'Ship to' in a invoice/bill belongs to different legal names/tax payers, then two e-way bills have to be generated. One e-way bill for first invoice, second e-way bill is from 'Bill to' party to 'Ship to' party based on the invoice/bill of the 'Bill to' party. This is required to complete the cycle of transactions and taxes will change for inter-state transactions. For example, A has issued invoice to B as 'Bill to' with C as 'Ship to'. Legally, both B and C are different tax payers. Now, A will generate one e-way bill and B will issue invoice and generate one more e-way bill. As goods are moving from A to C directly, the transporter will produce both the invoices and e-way bills to show the shortcut movement of goods.</a:t>
            </a:r>
          </a:p>
          <a:p>
            <a:pPr marL="228600" lvl="0" indent="-228600">
              <a:spcBef>
                <a:spcPts val="0"/>
              </a:spcBef>
              <a:spcAft>
                <a:spcPts val="0"/>
              </a:spcAft>
              <a:buAutoNum type="arabicPeriod"/>
            </a:pPr>
            <a:endParaRPr lang="en-US" sz="1200" kern="1200" baseline="0" dirty="0" smtClean="0">
              <a:solidFill>
                <a:schemeClr val="tx1"/>
              </a:solidFill>
              <a:latin typeface="+mn-lt"/>
              <a:ea typeface="+mn-ea"/>
              <a:cs typeface="+mn-cs"/>
            </a:endParaRPr>
          </a:p>
          <a:p>
            <a:pPr marL="228600" lvl="0" indent="-228600">
              <a:spcBef>
                <a:spcPts val="0"/>
              </a:spcBef>
              <a:spcAft>
                <a:spcPts val="0"/>
              </a:spcAft>
              <a:buAutoNum type="arabicPeriod"/>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lvl="0" indent="-228600">
              <a:spcBef>
                <a:spcPts val="0"/>
              </a:spcBef>
              <a:spcAft>
                <a:spcPts val="0"/>
              </a:spcAft>
              <a:buAutoNum type="arabicPeriod"/>
            </a:pPr>
            <a:r>
              <a:rPr lang="en-IN" dirty="0" smtClean="0"/>
              <a:t>E-Way Bill is an additional document and not a substitute for Tax Invoice, delivery </a:t>
            </a:r>
            <a:r>
              <a:rPr lang="en-IN" dirty="0" err="1" smtClean="0"/>
              <a:t>challan</a:t>
            </a:r>
            <a:r>
              <a:rPr lang="en-IN" dirty="0" smtClean="0"/>
              <a:t> or any other prescribed document for the said transaction.</a:t>
            </a:r>
          </a:p>
          <a:p>
            <a:pPr marL="228600" lvl="0" indent="-228600">
              <a:spcBef>
                <a:spcPts val="0"/>
              </a:spcBef>
              <a:spcAft>
                <a:spcPts val="0"/>
              </a:spcAft>
              <a:buAutoNum type="arabicPeriod"/>
            </a:pPr>
            <a:endParaRPr lang="en-US" dirty="0" smtClean="0"/>
          </a:p>
          <a:p>
            <a:pPr marL="228600" lvl="0" indent="-228600">
              <a:spcBef>
                <a:spcPts val="0"/>
              </a:spcBef>
              <a:spcAft>
                <a:spcPts val="0"/>
              </a:spcAft>
              <a:buAutoNum type="arabicPeriod"/>
            </a:pPr>
            <a:r>
              <a:rPr lang="en-IN" dirty="0" smtClean="0"/>
              <a:t>Yes, e-way bill needs to be generated for any movement of goods. Therefore, even in case of sales returns, the e-way bill needs to be generated and in this situation, e-way bill needs to be generated by that person who is causing movement of such sales return or the transporter who is actually moving the goods. Separate sub-type is being created in the Part A for sales return.</a:t>
            </a:r>
          </a:p>
          <a:p>
            <a:pPr marL="228600" lvl="0" indent="-228600">
              <a:spcBef>
                <a:spcPts val="0"/>
              </a:spcBef>
              <a:spcAft>
                <a:spcPts val="0"/>
              </a:spcAft>
              <a:buAutoNum type="arabicPeriod"/>
            </a:pPr>
            <a:endParaRPr lang="en-IN" sz="1200" kern="1200" baseline="0" dirty="0" smtClean="0">
              <a:solidFill>
                <a:schemeClr val="tx1"/>
              </a:solidFill>
              <a:latin typeface="+mn-lt"/>
              <a:ea typeface="+mn-ea"/>
              <a:cs typeface="+mn-cs"/>
            </a:endParaRPr>
          </a:p>
          <a:p>
            <a:pPr marL="228600" lvl="0" indent="-228600">
              <a:spcBef>
                <a:spcPts val="0"/>
              </a:spcBef>
              <a:spcAft>
                <a:spcPts val="0"/>
              </a:spcAft>
              <a:buAutoNum type="arabicPeriod"/>
            </a:pPr>
            <a:r>
              <a:rPr lang="en-IN" sz="1200" kern="1200" baseline="0" dirty="0" smtClean="0">
                <a:solidFill>
                  <a:schemeClr val="tx1"/>
                </a:solidFill>
                <a:latin typeface="+mn-lt"/>
                <a:ea typeface="+mn-ea"/>
                <a:cs typeface="+mn-cs"/>
              </a:rPr>
              <a:t>If the addresses involved in 'Bill to' and 'Ship to' in a invoice/bill belongs to one legal name/tax payer as per GSTIN within the state, then one e-way bill has to be generated. That is, if the 'Bill to' is principal place of business and 'Ship to' is additional place of business of the GSTIN or vice versa in a invoice/bill, then one e-way bill is sufficient for the movement of goods. If the addresses involved in 'Bill to' and 'Ship to' in a invoice/bill belongs to different legal names/tax payers, then two e-way bills have to be generated. One e-way bill for first invoice, second e-way bill is from 'Bill to' party to 'Ship to' party based on the invoice/bill of the 'Bill to' party. This is required to complete the cycle of transactions and taxes will change for inter-state transactions. For example, A has issued invoice to B as 'Bill to' with C as 'Ship to'. Legally, both B and C are different tax payers. Now, A will generate one e-way bill and B will issue invoice and generate one more e-way bill. As goods are moving from A to C directly, the transporter will produce both the invoices and e-way bills to show the shortcut movement of goods.</a:t>
            </a:r>
          </a:p>
          <a:p>
            <a:pPr marL="228600" lvl="0" indent="-228600">
              <a:spcBef>
                <a:spcPts val="0"/>
              </a:spcBef>
              <a:spcAft>
                <a:spcPts val="0"/>
              </a:spcAft>
              <a:buAutoNum type="arabicPeriod"/>
            </a:pPr>
            <a:endParaRPr lang="en-US" sz="1200" kern="1200" baseline="0" dirty="0" smtClean="0">
              <a:solidFill>
                <a:schemeClr val="tx1"/>
              </a:solidFill>
              <a:latin typeface="+mn-lt"/>
              <a:ea typeface="+mn-ea"/>
              <a:cs typeface="+mn-cs"/>
            </a:endParaRPr>
          </a:p>
          <a:p>
            <a:pPr marL="228600" lvl="0" indent="-228600">
              <a:spcBef>
                <a:spcPts val="0"/>
              </a:spcBef>
              <a:spcAft>
                <a:spcPts val="0"/>
              </a:spcAft>
              <a:buAutoNum type="arabicPeriod"/>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lvl="0" indent="-228600">
              <a:spcBef>
                <a:spcPts val="0"/>
              </a:spcBef>
              <a:spcAft>
                <a:spcPts val="0"/>
              </a:spcAft>
              <a:buAutoNum type="arabicPeriod"/>
            </a:pPr>
            <a:r>
              <a:rPr lang="en-IN" dirty="0" smtClean="0"/>
              <a:t>E-Way Bill is an additional document and not a substitute for Tax Invoice, delivery </a:t>
            </a:r>
            <a:r>
              <a:rPr lang="en-IN" dirty="0" err="1" smtClean="0"/>
              <a:t>challan</a:t>
            </a:r>
            <a:r>
              <a:rPr lang="en-IN" dirty="0" smtClean="0"/>
              <a:t> or any other prescribed document for the said transaction.</a:t>
            </a:r>
          </a:p>
          <a:p>
            <a:pPr marL="228600" lvl="0" indent="-228600">
              <a:spcBef>
                <a:spcPts val="0"/>
              </a:spcBef>
              <a:spcAft>
                <a:spcPts val="0"/>
              </a:spcAft>
              <a:buAutoNum type="arabicPeriod"/>
            </a:pPr>
            <a:endParaRPr lang="en-US" dirty="0" smtClean="0"/>
          </a:p>
          <a:p>
            <a:pPr marL="228600" lvl="0" indent="-228600">
              <a:spcBef>
                <a:spcPts val="0"/>
              </a:spcBef>
              <a:spcAft>
                <a:spcPts val="0"/>
              </a:spcAft>
              <a:buAutoNum type="arabicPeriod"/>
            </a:pPr>
            <a:r>
              <a:rPr lang="en-IN" dirty="0" smtClean="0"/>
              <a:t>Yes, e-way bill needs to be generated for any movement of goods. Therefore, even in case of sales returns, the e-way bill needs to be generated and in this situation, e-way bill needs to be generated by that person who is causing movement of such sales return or the transporter who is actually moving the goods. Separate sub-type is being created in the Part A for sales return.</a:t>
            </a:r>
          </a:p>
          <a:p>
            <a:pPr marL="228600" lvl="0" indent="-228600">
              <a:spcBef>
                <a:spcPts val="0"/>
              </a:spcBef>
              <a:spcAft>
                <a:spcPts val="0"/>
              </a:spcAft>
              <a:buAutoNum type="arabicPeriod"/>
            </a:pPr>
            <a:endParaRPr lang="en-IN" sz="1200" kern="1200" baseline="0" dirty="0" smtClean="0">
              <a:solidFill>
                <a:schemeClr val="tx1"/>
              </a:solidFill>
              <a:latin typeface="+mn-lt"/>
              <a:ea typeface="+mn-ea"/>
              <a:cs typeface="+mn-cs"/>
            </a:endParaRPr>
          </a:p>
          <a:p>
            <a:pPr marL="228600" lvl="0" indent="-228600">
              <a:spcBef>
                <a:spcPts val="0"/>
              </a:spcBef>
              <a:spcAft>
                <a:spcPts val="0"/>
              </a:spcAft>
              <a:buAutoNum type="arabicPeriod"/>
            </a:pPr>
            <a:r>
              <a:rPr lang="en-IN" sz="1200" kern="1200" baseline="0" dirty="0" smtClean="0">
                <a:solidFill>
                  <a:schemeClr val="tx1"/>
                </a:solidFill>
                <a:latin typeface="+mn-lt"/>
                <a:ea typeface="+mn-ea"/>
                <a:cs typeface="+mn-cs"/>
              </a:rPr>
              <a:t>If the addresses involved in 'Bill to' and 'Ship to' in a invoice/bill belongs to one legal name/tax payer as per GSTIN within the state, then one e-way bill has to be generated. That is, if the 'Bill to' is principal place of business and 'Ship to' is additional place of business of the GSTIN or vice versa in a invoice/bill, then one e-way bill is sufficient for the movement of goods. If the addresses involved in 'Bill to' and 'Ship to' in a invoice/bill belongs to different legal names/tax payers, then two e-way bills have to be generated. One e-way bill for first invoice, second e-way bill is from 'Bill to' party to 'Ship to' party based on the invoice/bill of the 'Bill to' party. This is required to complete the cycle of transactions and taxes will change for inter-state transactions. For example, A has issued invoice to B as 'Bill to' with C as 'Ship to'. Legally, both B and C are different tax payers. Now, A will generate one e-way bill and B will issue invoice and generate one more e-way bill. As goods are moving from A to C directly, the transporter will produce both the invoices and e-way bills to show the shortcut movement of goods.</a:t>
            </a:r>
          </a:p>
          <a:p>
            <a:pPr marL="228600" lvl="0" indent="-228600">
              <a:spcBef>
                <a:spcPts val="0"/>
              </a:spcBef>
              <a:spcAft>
                <a:spcPts val="0"/>
              </a:spcAft>
              <a:buAutoNum type="arabicPeriod"/>
            </a:pPr>
            <a:endParaRPr lang="en-US" sz="1200" kern="1200" baseline="0" dirty="0" smtClean="0">
              <a:solidFill>
                <a:schemeClr val="tx1"/>
              </a:solidFill>
              <a:latin typeface="+mn-lt"/>
              <a:ea typeface="+mn-ea"/>
              <a:cs typeface="+mn-cs"/>
            </a:endParaRPr>
          </a:p>
          <a:p>
            <a:pPr marL="228600" lvl="0" indent="-228600">
              <a:spcBef>
                <a:spcPts val="0"/>
              </a:spcBef>
              <a:spcAft>
                <a:spcPts val="0"/>
              </a:spcAft>
              <a:buAutoNum type="arabicPeriod"/>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lvl="0" indent="-228600">
              <a:spcBef>
                <a:spcPts val="0"/>
              </a:spcBef>
              <a:spcAft>
                <a:spcPts val="0"/>
              </a:spcAft>
              <a:buAutoNum type="arabicPeriod"/>
            </a:pPr>
            <a:r>
              <a:rPr lang="en-IN" dirty="0" smtClean="0"/>
              <a:t>E-Way Bill is an additional document and not a substitute for Tax Invoice, delivery </a:t>
            </a:r>
            <a:r>
              <a:rPr lang="en-IN" dirty="0" err="1" smtClean="0"/>
              <a:t>challan</a:t>
            </a:r>
            <a:r>
              <a:rPr lang="en-IN" dirty="0" smtClean="0"/>
              <a:t> or any other prescribed document for the said transaction.</a:t>
            </a:r>
          </a:p>
          <a:p>
            <a:pPr marL="228600" lvl="0" indent="-228600">
              <a:spcBef>
                <a:spcPts val="0"/>
              </a:spcBef>
              <a:spcAft>
                <a:spcPts val="0"/>
              </a:spcAft>
              <a:buAutoNum type="arabicPeriod"/>
            </a:pPr>
            <a:endParaRPr lang="en-US" dirty="0" smtClean="0"/>
          </a:p>
          <a:p>
            <a:pPr marL="228600" lvl="0" indent="-228600">
              <a:spcBef>
                <a:spcPts val="0"/>
              </a:spcBef>
              <a:spcAft>
                <a:spcPts val="0"/>
              </a:spcAft>
              <a:buAutoNum type="arabicPeriod"/>
            </a:pPr>
            <a:r>
              <a:rPr lang="en-IN" dirty="0" smtClean="0"/>
              <a:t>Yes, e-way bill needs to be generated for any movement of goods. Therefore, even in case of sales returns, the e-way bill needs to be generated and in this situation, e-way bill needs to be generated by that person who is causing movement of such sales return or the transporter who is actually moving the goods. Separate sub-type is being created in the Part A for sales return.</a:t>
            </a:r>
          </a:p>
          <a:p>
            <a:pPr marL="228600" lvl="0" indent="-228600">
              <a:spcBef>
                <a:spcPts val="0"/>
              </a:spcBef>
              <a:spcAft>
                <a:spcPts val="0"/>
              </a:spcAft>
              <a:buAutoNum type="arabicPeriod"/>
            </a:pPr>
            <a:endParaRPr lang="en-IN" sz="1200" kern="1200" baseline="0" dirty="0" smtClean="0">
              <a:solidFill>
                <a:schemeClr val="tx1"/>
              </a:solidFill>
              <a:latin typeface="+mn-lt"/>
              <a:ea typeface="+mn-ea"/>
              <a:cs typeface="+mn-cs"/>
            </a:endParaRPr>
          </a:p>
          <a:p>
            <a:pPr marL="228600" lvl="0" indent="-228600">
              <a:spcBef>
                <a:spcPts val="0"/>
              </a:spcBef>
              <a:spcAft>
                <a:spcPts val="0"/>
              </a:spcAft>
              <a:buAutoNum type="arabicPeriod"/>
            </a:pPr>
            <a:r>
              <a:rPr lang="en-IN" sz="1200" kern="1200" baseline="0" dirty="0" smtClean="0">
                <a:solidFill>
                  <a:schemeClr val="tx1"/>
                </a:solidFill>
                <a:latin typeface="+mn-lt"/>
                <a:ea typeface="+mn-ea"/>
                <a:cs typeface="+mn-cs"/>
              </a:rPr>
              <a:t>If the addresses involved in 'Bill to' and 'Ship to' in a invoice/bill belongs to one legal name/tax payer as per GSTIN within the state, then one e-way bill has to be generated. That is, if the 'Bill to' is principal place of business and 'Ship to' is additional place of business of the GSTIN or vice versa in a invoice/bill, then one e-way bill is sufficient for the movement of goods. If the addresses involved in 'Bill to' and 'Ship to' in a invoice/bill belongs to different legal names/tax payers, then two e-way bills have to be generated. One e-way bill for first invoice, second e-way bill is from 'Bill to' party to 'Ship to' party based on the invoice/bill of the 'Bill to' party. This is required to complete the cycle of transactions and taxes will change for inter-state transactions. For example, A has issued invoice to B as 'Bill to' with C as 'Ship to'. Legally, both B and C are different tax payers. Now, A will generate one e-way bill and B will issue invoice and generate one more e-way bill. As goods are moving from A to C directly, the transporter will produce both the invoices and e-way bills to show the shortcut movement of goods.</a:t>
            </a:r>
          </a:p>
          <a:p>
            <a:pPr marL="228600" lvl="0" indent="-228600">
              <a:spcBef>
                <a:spcPts val="0"/>
              </a:spcBef>
              <a:spcAft>
                <a:spcPts val="0"/>
              </a:spcAft>
              <a:buAutoNum type="arabicPeriod"/>
            </a:pPr>
            <a:endParaRPr lang="en-US" sz="1200" kern="1200" baseline="0" dirty="0" smtClean="0">
              <a:solidFill>
                <a:schemeClr val="tx1"/>
              </a:solidFill>
              <a:latin typeface="+mn-lt"/>
              <a:ea typeface="+mn-ea"/>
              <a:cs typeface="+mn-cs"/>
            </a:endParaRPr>
          </a:p>
          <a:p>
            <a:pPr marL="228600" lvl="0" indent="-228600">
              <a:spcBef>
                <a:spcPts val="0"/>
              </a:spcBef>
              <a:spcAft>
                <a:spcPts val="0"/>
              </a:spcAft>
              <a:buAutoNum type="arabicPeriod"/>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lvl="0" indent="-228600">
              <a:spcBef>
                <a:spcPts val="0"/>
              </a:spcBef>
              <a:spcAft>
                <a:spcPts val="0"/>
              </a:spcAft>
              <a:buAutoNum type="arabicPeriod"/>
            </a:pPr>
            <a:r>
              <a:rPr lang="en-IN" dirty="0" smtClean="0"/>
              <a:t>E-Way Bill is an additional document and not a substitute for Tax Invoice, delivery </a:t>
            </a:r>
            <a:r>
              <a:rPr lang="en-IN" dirty="0" err="1" smtClean="0"/>
              <a:t>challan</a:t>
            </a:r>
            <a:r>
              <a:rPr lang="en-IN" dirty="0" smtClean="0"/>
              <a:t> or any other prescribed document for the said transaction.</a:t>
            </a:r>
          </a:p>
          <a:p>
            <a:pPr marL="228600" lvl="0" indent="-228600">
              <a:spcBef>
                <a:spcPts val="0"/>
              </a:spcBef>
              <a:spcAft>
                <a:spcPts val="0"/>
              </a:spcAft>
              <a:buAutoNum type="arabicPeriod"/>
            </a:pPr>
            <a:endParaRPr lang="en-US" dirty="0" smtClean="0"/>
          </a:p>
          <a:p>
            <a:pPr marL="228600" lvl="0" indent="-228600">
              <a:spcBef>
                <a:spcPts val="0"/>
              </a:spcBef>
              <a:spcAft>
                <a:spcPts val="0"/>
              </a:spcAft>
              <a:buAutoNum type="arabicPeriod"/>
            </a:pPr>
            <a:r>
              <a:rPr lang="en-IN" dirty="0" smtClean="0"/>
              <a:t>Yes, e-way bill needs to be generated for any movement of goods. Therefore, even in case of sales returns, the e-way bill needs to be generated and in this situation, e-way bill needs to be generated by that person who is causing movement of such sales return or the transporter who is actually moving the goods. Separate sub-type is being created in the Part A for sales return.</a:t>
            </a:r>
          </a:p>
          <a:p>
            <a:pPr marL="228600" lvl="0" indent="-228600">
              <a:spcBef>
                <a:spcPts val="0"/>
              </a:spcBef>
              <a:spcAft>
                <a:spcPts val="0"/>
              </a:spcAft>
              <a:buAutoNum type="arabicPeriod"/>
            </a:pPr>
            <a:endParaRPr lang="en-IN" sz="1200" kern="1200" baseline="0" dirty="0" smtClean="0">
              <a:solidFill>
                <a:schemeClr val="tx1"/>
              </a:solidFill>
              <a:latin typeface="+mn-lt"/>
              <a:ea typeface="+mn-ea"/>
              <a:cs typeface="+mn-cs"/>
            </a:endParaRPr>
          </a:p>
          <a:p>
            <a:pPr marL="228600" lvl="0" indent="-228600">
              <a:spcBef>
                <a:spcPts val="0"/>
              </a:spcBef>
              <a:spcAft>
                <a:spcPts val="0"/>
              </a:spcAft>
              <a:buAutoNum type="arabicPeriod"/>
            </a:pPr>
            <a:r>
              <a:rPr lang="en-IN" sz="1200" kern="1200" baseline="0" dirty="0" smtClean="0">
                <a:solidFill>
                  <a:schemeClr val="tx1"/>
                </a:solidFill>
                <a:latin typeface="+mn-lt"/>
                <a:ea typeface="+mn-ea"/>
                <a:cs typeface="+mn-cs"/>
              </a:rPr>
              <a:t>If the addresses involved in 'Bill to' and 'Ship to' in a invoice/bill belongs to one legal name/tax payer as per GSTIN within the state, then one e-way bill has to be generated. That is, if the 'Bill to' is principal place of business and 'Ship to' is additional place of business of the GSTIN or vice versa in a invoice/bill, then one e-way bill is sufficient for the movement of goods. If the addresses involved in 'Bill to' and 'Ship to' in a invoice/bill belongs to different legal names/tax payers, then two e-way bills have to be generated. One e-way bill for first invoice, second e-way bill is from 'Bill to' party to 'Ship to' party based on the invoice/bill of the 'Bill to' party. This is required to complete the cycle of transactions and taxes will change for inter-state transactions. For example, A has issued invoice to B as 'Bill to' with C as 'Ship to'. Legally, both B and C are different tax payers. Now, A will generate one e-way bill and B will issue invoice and generate one more e-way bill. As goods are moving from A to C directly, the transporter will produce both the invoices and e-way bills to show the shortcut movement of goods.</a:t>
            </a:r>
          </a:p>
          <a:p>
            <a:pPr marL="228600" lvl="0" indent="-228600">
              <a:spcBef>
                <a:spcPts val="0"/>
              </a:spcBef>
              <a:spcAft>
                <a:spcPts val="0"/>
              </a:spcAft>
              <a:buAutoNum type="arabicPeriod"/>
            </a:pPr>
            <a:endParaRPr lang="en-US" sz="1200" kern="1200" baseline="0" dirty="0" smtClean="0">
              <a:solidFill>
                <a:schemeClr val="tx1"/>
              </a:solidFill>
              <a:latin typeface="+mn-lt"/>
              <a:ea typeface="+mn-ea"/>
              <a:cs typeface="+mn-cs"/>
            </a:endParaRPr>
          </a:p>
          <a:p>
            <a:pPr marL="228600" lvl="0" indent="-228600">
              <a:spcBef>
                <a:spcPts val="0"/>
              </a:spcBef>
              <a:spcAft>
                <a:spcPts val="0"/>
              </a:spcAft>
              <a:buAutoNum type="arabicPeriod"/>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AAAAEA-73FE-4C0E-BC97-CB37BC46541F}" type="slidenum">
              <a:rPr lang="en-US" smtClean="0"/>
              <a:pPr/>
              <a:t>102</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103</a:t>
            </a:fld>
            <a:endParaRPr lang="en-IN" altLang="en-US"/>
          </a:p>
        </p:txBody>
      </p:sp>
    </p:spTree>
    <p:extLst>
      <p:ext uri="{BB962C8B-B14F-4D97-AF65-F5344CB8AC3E}">
        <p14:creationId xmlns="" xmlns:p14="http://schemas.microsoft.com/office/powerpoint/2010/main" val="189245320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AAAAEA-73FE-4C0E-BC97-CB37BC46541F}" type="slidenum">
              <a:rPr lang="en-US" smtClean="0"/>
              <a:pPr/>
              <a:t>105</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AAAAEA-73FE-4C0E-BC97-CB37BC46541F}" type="slidenum">
              <a:rPr lang="en-US" smtClean="0"/>
              <a:pPr/>
              <a:t>107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BoS</a:t>
            </a:r>
            <a:r>
              <a:rPr lang="en-US" baseline="0" dirty="0" smtClean="0"/>
              <a:t> – bill of supply</a:t>
            </a:r>
          </a:p>
          <a:p>
            <a:r>
              <a:rPr lang="en-US" baseline="0" dirty="0" smtClean="0"/>
              <a:t>DC – delivery challans </a:t>
            </a:r>
          </a:p>
          <a:p>
            <a:r>
              <a:rPr lang="en-US" baseline="0" dirty="0" smtClean="0"/>
              <a:t>DN/ CN – debit/ credit notes.</a:t>
            </a:r>
          </a:p>
          <a:p>
            <a:r>
              <a:rPr lang="en-US" baseline="0" dirty="0" smtClean="0"/>
              <a:t>CP – composition scheme person</a:t>
            </a:r>
            <a:endParaRPr lang="en-US" dirty="0"/>
          </a:p>
        </p:txBody>
      </p:sp>
      <p:sp>
        <p:nvSpPr>
          <p:cNvPr id="4" name="Slide Number Placeholder 3"/>
          <p:cNvSpPr>
            <a:spLocks noGrp="1"/>
          </p:cNvSpPr>
          <p:nvPr>
            <p:ph type="sldNum" sz="quarter" idx="10"/>
          </p:nvPr>
        </p:nvSpPr>
        <p:spPr/>
        <p:txBody>
          <a:bodyPr/>
          <a:lstStyle/>
          <a:p>
            <a:fld id="{43A6D767-842E-4B74-8BB8-A8C885D3E373}" type="slidenum">
              <a:rPr lang="en-US" smtClean="0"/>
              <a:pPr/>
              <a:t>119</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BoS</a:t>
            </a:r>
            <a:r>
              <a:rPr lang="en-US" baseline="0" dirty="0" smtClean="0"/>
              <a:t> – bill of supply</a:t>
            </a:r>
          </a:p>
          <a:p>
            <a:r>
              <a:rPr lang="en-US" baseline="0" dirty="0" smtClean="0"/>
              <a:t>DC – delivery challans </a:t>
            </a:r>
          </a:p>
          <a:p>
            <a:r>
              <a:rPr lang="en-US" baseline="0" dirty="0" smtClean="0"/>
              <a:t>DN/ CN – debit/ credit notes.</a:t>
            </a:r>
          </a:p>
          <a:p>
            <a:r>
              <a:rPr lang="en-US" baseline="0" dirty="0" smtClean="0"/>
              <a:t>CP – composition scheme person</a:t>
            </a:r>
            <a:endParaRPr lang="en-US" dirty="0"/>
          </a:p>
        </p:txBody>
      </p:sp>
      <p:sp>
        <p:nvSpPr>
          <p:cNvPr id="4" name="Slide Number Placeholder 3"/>
          <p:cNvSpPr>
            <a:spLocks noGrp="1"/>
          </p:cNvSpPr>
          <p:nvPr>
            <p:ph type="sldNum" sz="quarter" idx="10"/>
          </p:nvPr>
        </p:nvSpPr>
        <p:spPr/>
        <p:txBody>
          <a:bodyPr/>
          <a:lstStyle/>
          <a:p>
            <a:fld id="{43A6D767-842E-4B74-8BB8-A8C885D3E373}" type="slidenum">
              <a:rPr lang="en-US" smtClean="0"/>
              <a:pPr/>
              <a:t>120</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BoS</a:t>
            </a:r>
            <a:r>
              <a:rPr lang="en-US" baseline="0" dirty="0" smtClean="0"/>
              <a:t> – bill of supply</a:t>
            </a:r>
          </a:p>
          <a:p>
            <a:r>
              <a:rPr lang="en-US" baseline="0" dirty="0" smtClean="0"/>
              <a:t>DC – delivery challans </a:t>
            </a:r>
          </a:p>
          <a:p>
            <a:r>
              <a:rPr lang="en-US" baseline="0" dirty="0" smtClean="0"/>
              <a:t>DN/ CN – debit/ credit notes.</a:t>
            </a:r>
          </a:p>
          <a:p>
            <a:r>
              <a:rPr lang="en-US" baseline="0" dirty="0" smtClean="0"/>
              <a:t>CP – composition scheme person</a:t>
            </a:r>
            <a:endParaRPr lang="en-US" dirty="0"/>
          </a:p>
        </p:txBody>
      </p:sp>
      <p:sp>
        <p:nvSpPr>
          <p:cNvPr id="4" name="Slide Number Placeholder 3"/>
          <p:cNvSpPr>
            <a:spLocks noGrp="1"/>
          </p:cNvSpPr>
          <p:nvPr>
            <p:ph type="sldNum" sz="quarter" idx="10"/>
          </p:nvPr>
        </p:nvSpPr>
        <p:spPr/>
        <p:txBody>
          <a:bodyPr/>
          <a:lstStyle/>
          <a:p>
            <a:fld id="{43A6D767-842E-4B74-8BB8-A8C885D3E373}" type="slidenum">
              <a:rPr lang="en-US" smtClean="0"/>
              <a:pPr/>
              <a:t>121</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 &amp; A – name and address</a:t>
            </a:r>
            <a:endParaRPr lang="en-US" dirty="0"/>
          </a:p>
        </p:txBody>
      </p:sp>
      <p:sp>
        <p:nvSpPr>
          <p:cNvPr id="4" name="Slide Number Placeholder 3"/>
          <p:cNvSpPr>
            <a:spLocks noGrp="1"/>
          </p:cNvSpPr>
          <p:nvPr>
            <p:ph type="sldNum" sz="quarter" idx="10"/>
          </p:nvPr>
        </p:nvSpPr>
        <p:spPr/>
        <p:txBody>
          <a:bodyPr/>
          <a:lstStyle/>
          <a:p>
            <a:fld id="{43A6D767-842E-4B74-8BB8-A8C885D3E373}" type="slidenum">
              <a:rPr lang="en-US" smtClean="0"/>
              <a:pPr/>
              <a:t>122</a:t>
            </a:fld>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 &amp; A – name and address</a:t>
            </a:r>
            <a:endParaRPr lang="en-US" dirty="0"/>
          </a:p>
        </p:txBody>
      </p:sp>
      <p:sp>
        <p:nvSpPr>
          <p:cNvPr id="4" name="Slide Number Placeholder 3"/>
          <p:cNvSpPr>
            <a:spLocks noGrp="1"/>
          </p:cNvSpPr>
          <p:nvPr>
            <p:ph type="sldNum" sz="quarter" idx="10"/>
          </p:nvPr>
        </p:nvSpPr>
        <p:spPr/>
        <p:txBody>
          <a:bodyPr/>
          <a:lstStyle/>
          <a:p>
            <a:fld id="{43A6D767-842E-4B74-8BB8-A8C885D3E373}" type="slidenum">
              <a:rPr lang="en-US" smtClean="0"/>
              <a:pPr/>
              <a:t>123</a:t>
            </a:fld>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A6D767-842E-4B74-8BB8-A8C885D3E373}" type="slidenum">
              <a:rPr lang="en-US" smtClean="0"/>
              <a:pPr/>
              <a:t>124</a:t>
            </a:fld>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A6D767-842E-4B74-8BB8-A8C885D3E373}" type="slidenum">
              <a:rPr lang="en-US" smtClean="0"/>
              <a:pPr/>
              <a:t>125</a:t>
            </a:fld>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CNF - Clearing &amp; Forwarding agent</a:t>
            </a:r>
          </a:p>
          <a:p>
            <a:r>
              <a:rPr lang="en-US" dirty="0" smtClean="0"/>
              <a:t>BOA – Books of accounts</a:t>
            </a:r>
            <a:endParaRPr lang="en-US" dirty="0"/>
          </a:p>
        </p:txBody>
      </p:sp>
      <p:sp>
        <p:nvSpPr>
          <p:cNvPr id="4" name="Slide Number Placeholder 3"/>
          <p:cNvSpPr>
            <a:spLocks noGrp="1"/>
          </p:cNvSpPr>
          <p:nvPr>
            <p:ph type="sldNum" sz="quarter" idx="10"/>
          </p:nvPr>
        </p:nvSpPr>
        <p:spPr/>
        <p:txBody>
          <a:bodyPr/>
          <a:lstStyle/>
          <a:p>
            <a:fld id="{43A6D767-842E-4B74-8BB8-A8C885D3E373}" type="slidenum">
              <a:rPr lang="en-US" smtClean="0"/>
              <a:pPr/>
              <a:t>126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721427" y="3785246"/>
            <a:ext cx="5216699" cy="1546500"/>
          </a:xfrm>
          <a:prstGeom prst="rect">
            <a:avLst/>
          </a:prstGeom>
        </p:spPr>
        <p:txBody>
          <a:bodyPr lIns="91425" tIns="91425" rIns="91425" bIns="91425" anchor="t" anchorCtr="0"/>
          <a:lstStyle>
            <a:lvl1pPr lvl="0">
              <a:spcBef>
                <a:spcPts val="0"/>
              </a:spcBef>
              <a:buClr>
                <a:srgbClr val="2185C5"/>
              </a:buClr>
              <a:buSzPct val="100000"/>
              <a:defRPr sz="4800">
                <a:solidFill>
                  <a:srgbClr val="2185C5"/>
                </a:solidFill>
              </a:defRPr>
            </a:lvl1pPr>
            <a:lvl2pPr lvl="1">
              <a:spcBef>
                <a:spcPts val="0"/>
              </a:spcBef>
              <a:buClr>
                <a:srgbClr val="2185C5"/>
              </a:buClr>
              <a:buSzPct val="100000"/>
              <a:defRPr sz="4800">
                <a:solidFill>
                  <a:srgbClr val="2185C5"/>
                </a:solidFill>
              </a:defRPr>
            </a:lvl2pPr>
            <a:lvl3pPr lvl="2">
              <a:spcBef>
                <a:spcPts val="0"/>
              </a:spcBef>
              <a:buClr>
                <a:srgbClr val="2185C5"/>
              </a:buClr>
              <a:buSzPct val="100000"/>
              <a:defRPr sz="4800">
                <a:solidFill>
                  <a:srgbClr val="2185C5"/>
                </a:solidFill>
              </a:defRPr>
            </a:lvl3pPr>
            <a:lvl4pPr lvl="3">
              <a:spcBef>
                <a:spcPts val="0"/>
              </a:spcBef>
              <a:buClr>
                <a:srgbClr val="2185C5"/>
              </a:buClr>
              <a:buSzPct val="100000"/>
              <a:defRPr sz="4800">
                <a:solidFill>
                  <a:srgbClr val="2185C5"/>
                </a:solidFill>
              </a:defRPr>
            </a:lvl4pPr>
            <a:lvl5pPr lvl="4">
              <a:spcBef>
                <a:spcPts val="0"/>
              </a:spcBef>
              <a:buClr>
                <a:srgbClr val="2185C5"/>
              </a:buClr>
              <a:buSzPct val="100000"/>
              <a:defRPr sz="4800">
                <a:solidFill>
                  <a:srgbClr val="2185C5"/>
                </a:solidFill>
              </a:defRPr>
            </a:lvl5pPr>
            <a:lvl6pPr lvl="5">
              <a:spcBef>
                <a:spcPts val="0"/>
              </a:spcBef>
              <a:buClr>
                <a:srgbClr val="2185C5"/>
              </a:buClr>
              <a:buSzPct val="100000"/>
              <a:defRPr sz="4800">
                <a:solidFill>
                  <a:srgbClr val="2185C5"/>
                </a:solidFill>
              </a:defRPr>
            </a:lvl6pPr>
            <a:lvl7pPr lvl="6">
              <a:spcBef>
                <a:spcPts val="0"/>
              </a:spcBef>
              <a:buClr>
                <a:srgbClr val="2185C5"/>
              </a:buClr>
              <a:buSzPct val="100000"/>
              <a:defRPr sz="4800">
                <a:solidFill>
                  <a:srgbClr val="2185C5"/>
                </a:solidFill>
              </a:defRPr>
            </a:lvl7pPr>
            <a:lvl8pPr lvl="7">
              <a:spcBef>
                <a:spcPts val="0"/>
              </a:spcBef>
              <a:buClr>
                <a:srgbClr val="2185C5"/>
              </a:buClr>
              <a:buSzPct val="100000"/>
              <a:defRPr sz="4800">
                <a:solidFill>
                  <a:srgbClr val="2185C5"/>
                </a:solidFill>
              </a:defRPr>
            </a:lvl8pPr>
            <a:lvl9pPr lvl="8">
              <a:spcBef>
                <a:spcPts val="0"/>
              </a:spcBef>
              <a:buClr>
                <a:srgbClr val="2185C5"/>
              </a:buClr>
              <a:buSzPct val="100000"/>
              <a:defRPr sz="4800">
                <a:solidFill>
                  <a:srgbClr val="2185C5"/>
                </a:solidFill>
              </a:defRPr>
            </a:lvl9pPr>
          </a:lstStyle>
          <a:p>
            <a:r>
              <a:rPr lang="en-US" smtClean="0"/>
              <a:t>Click to edit Master title style</a:t>
            </a:r>
            <a:endParaRPr/>
          </a:p>
        </p:txBody>
      </p:sp>
      <p:sp>
        <p:nvSpPr>
          <p:cNvPr id="10" name="Shape 10"/>
          <p:cNvSpPr/>
          <p:nvPr/>
        </p:nvSpPr>
        <p:spPr>
          <a:xfrm>
            <a:off x="5938246" y="3377554"/>
            <a:ext cx="721800"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6659862" y="3377554"/>
            <a:ext cx="721800"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a:off x="-1" y="3377554"/>
            <a:ext cx="721800"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a:off x="721426" y="3377554"/>
            <a:ext cx="5216699" cy="102899"/>
          </a:xfrm>
          <a:prstGeom prst="rect">
            <a:avLst/>
          </a:prstGeom>
          <a:solidFill>
            <a:srgbClr val="2185C5"/>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DFBDB1-DC96-4271-845C-E60CF72F6E4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D5536E27-9D70-404F-97E4-EE3D5AF19443}"/>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 xmlns:a16="http://schemas.microsoft.com/office/drawing/2014/main" id="{DAEF799B-BBB3-4919-8EE4-6B8121A88879}"/>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 xmlns:a16="http://schemas.microsoft.com/office/drawing/2014/main" id="{E165E8A3-6566-4FC2-9504-F4A71FD4F611}"/>
              </a:ext>
            </a:extLst>
          </p:cNvPr>
          <p:cNvSpPr>
            <a:spLocks noGrp="1"/>
          </p:cNvSpPr>
          <p:nvPr>
            <p:ph type="dt" sz="half" idx="10"/>
          </p:nvPr>
        </p:nvSpPr>
        <p:spPr/>
        <p:txBody>
          <a:bodyPr/>
          <a:lstStyle/>
          <a:p>
            <a:fld id="{295C2672-73D4-4CE1-85E4-BE8284C1DD29}" type="datetimeFigureOut">
              <a:rPr lang="en-IN" smtClean="0"/>
              <a:pPr/>
              <a:t>24-03-2018</a:t>
            </a:fld>
            <a:endParaRPr lang="en-IN"/>
          </a:p>
        </p:txBody>
      </p:sp>
      <p:sp>
        <p:nvSpPr>
          <p:cNvPr id="6" name="Footer Placeholder 5">
            <a:extLst>
              <a:ext uri="{FF2B5EF4-FFF2-40B4-BE49-F238E27FC236}">
                <a16:creationId xmlns="" xmlns:a16="http://schemas.microsoft.com/office/drawing/2014/main" id="{B751D9B8-8268-4231-B746-36EEF8F7F51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BFFBF46A-2FB8-47E6-9D37-7F50F72D01AD}"/>
              </a:ext>
            </a:extLst>
          </p:cNvPr>
          <p:cNvSpPr>
            <a:spLocks noGrp="1"/>
          </p:cNvSpPr>
          <p:nvPr>
            <p:ph type="sldNum" sz="quarter" idx="12"/>
          </p:nvPr>
        </p:nvSpPr>
        <p:spPr/>
        <p:txBody>
          <a:bodyPr/>
          <a:lstStyle/>
          <a:p>
            <a:fld id="{DF4C82F5-AD4B-4460-ABE3-18FAFC770883}" type="slidenum">
              <a:rPr lang="en-IN" smtClean="0"/>
              <a:pPr/>
              <a:t>‹#›</a:t>
            </a:fld>
            <a:endParaRPr lang="en-IN"/>
          </a:p>
        </p:txBody>
      </p:sp>
    </p:spTree>
    <p:extLst>
      <p:ext uri="{BB962C8B-B14F-4D97-AF65-F5344CB8AC3E}">
        <p14:creationId xmlns="" xmlns:p14="http://schemas.microsoft.com/office/powerpoint/2010/main" val="1705017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8974719-4E1E-473E-AF07-3A4E5F77962B}"/>
              </a:ext>
            </a:extLst>
          </p:cNvPr>
          <p:cNvSpPr>
            <a:spLocks noGrp="1"/>
          </p:cNvSpPr>
          <p:nvPr>
            <p:ph type="title"/>
          </p:nvPr>
        </p:nvSpPr>
        <p:spPr>
          <a:xfrm>
            <a:off x="629841" y="365126"/>
            <a:ext cx="7886700" cy="1325563"/>
          </a:xfrm>
        </p:spPr>
        <p:txBody>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FE668BD3-B887-4F08-8114-0EB426FB2C8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 xmlns:a16="http://schemas.microsoft.com/office/drawing/2014/main" id="{D5B7B1A3-68CC-4E3E-9D9E-A14A38668279}"/>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 xmlns:a16="http://schemas.microsoft.com/office/drawing/2014/main" id="{136EBCB6-2A92-4906-A8F3-F797B45992E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 xmlns:a16="http://schemas.microsoft.com/office/drawing/2014/main" id="{EA7BEB4D-52B8-40BF-8C6F-88E730F53BC5}"/>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 xmlns:a16="http://schemas.microsoft.com/office/drawing/2014/main" id="{208FD886-9A56-4FCE-840F-DEBBBFAFAD43}"/>
              </a:ext>
            </a:extLst>
          </p:cNvPr>
          <p:cNvSpPr>
            <a:spLocks noGrp="1"/>
          </p:cNvSpPr>
          <p:nvPr>
            <p:ph type="dt" sz="half" idx="10"/>
          </p:nvPr>
        </p:nvSpPr>
        <p:spPr/>
        <p:txBody>
          <a:bodyPr/>
          <a:lstStyle/>
          <a:p>
            <a:fld id="{295C2672-73D4-4CE1-85E4-BE8284C1DD29}" type="datetimeFigureOut">
              <a:rPr lang="en-IN" smtClean="0"/>
              <a:pPr/>
              <a:t>24-03-2018</a:t>
            </a:fld>
            <a:endParaRPr lang="en-IN"/>
          </a:p>
        </p:txBody>
      </p:sp>
      <p:sp>
        <p:nvSpPr>
          <p:cNvPr id="8" name="Footer Placeholder 7">
            <a:extLst>
              <a:ext uri="{FF2B5EF4-FFF2-40B4-BE49-F238E27FC236}">
                <a16:creationId xmlns="" xmlns:a16="http://schemas.microsoft.com/office/drawing/2014/main" id="{C6F3868C-AC47-4B44-A06C-947A53BCCC8E}"/>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 xmlns:a16="http://schemas.microsoft.com/office/drawing/2014/main" id="{4EE40A11-6595-4A90-9FA7-A73498FB6105}"/>
              </a:ext>
            </a:extLst>
          </p:cNvPr>
          <p:cNvSpPr>
            <a:spLocks noGrp="1"/>
          </p:cNvSpPr>
          <p:nvPr>
            <p:ph type="sldNum" sz="quarter" idx="12"/>
          </p:nvPr>
        </p:nvSpPr>
        <p:spPr/>
        <p:txBody>
          <a:bodyPr/>
          <a:lstStyle/>
          <a:p>
            <a:fld id="{DF4C82F5-AD4B-4460-ABE3-18FAFC770883}" type="slidenum">
              <a:rPr lang="en-IN" smtClean="0"/>
              <a:pPr/>
              <a:t>‹#›</a:t>
            </a:fld>
            <a:endParaRPr lang="en-IN"/>
          </a:p>
        </p:txBody>
      </p:sp>
    </p:spTree>
    <p:extLst>
      <p:ext uri="{BB962C8B-B14F-4D97-AF65-F5344CB8AC3E}">
        <p14:creationId xmlns="" xmlns:p14="http://schemas.microsoft.com/office/powerpoint/2010/main" val="38012149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430594-A5CA-4FA7-9182-FDCFE772FAF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 xmlns:a16="http://schemas.microsoft.com/office/drawing/2014/main" id="{D6DC4F51-9B70-45CF-A329-7558550A9670}"/>
              </a:ext>
            </a:extLst>
          </p:cNvPr>
          <p:cNvSpPr>
            <a:spLocks noGrp="1"/>
          </p:cNvSpPr>
          <p:nvPr>
            <p:ph type="dt" sz="half" idx="10"/>
          </p:nvPr>
        </p:nvSpPr>
        <p:spPr/>
        <p:txBody>
          <a:bodyPr/>
          <a:lstStyle/>
          <a:p>
            <a:fld id="{295C2672-73D4-4CE1-85E4-BE8284C1DD29}" type="datetimeFigureOut">
              <a:rPr lang="en-IN" smtClean="0"/>
              <a:pPr/>
              <a:t>24-03-2018</a:t>
            </a:fld>
            <a:endParaRPr lang="en-IN"/>
          </a:p>
        </p:txBody>
      </p:sp>
      <p:sp>
        <p:nvSpPr>
          <p:cNvPr id="4" name="Footer Placeholder 3">
            <a:extLst>
              <a:ext uri="{FF2B5EF4-FFF2-40B4-BE49-F238E27FC236}">
                <a16:creationId xmlns="" xmlns:a16="http://schemas.microsoft.com/office/drawing/2014/main" id="{243F4E12-5AF0-4632-AC1C-2A990D667877}"/>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 xmlns:a16="http://schemas.microsoft.com/office/drawing/2014/main" id="{EB47601F-CC51-4D52-AB80-EEF5456862E0}"/>
              </a:ext>
            </a:extLst>
          </p:cNvPr>
          <p:cNvSpPr>
            <a:spLocks noGrp="1"/>
          </p:cNvSpPr>
          <p:nvPr>
            <p:ph type="sldNum" sz="quarter" idx="12"/>
          </p:nvPr>
        </p:nvSpPr>
        <p:spPr/>
        <p:txBody>
          <a:bodyPr/>
          <a:lstStyle/>
          <a:p>
            <a:fld id="{DF4C82F5-AD4B-4460-ABE3-18FAFC770883}" type="slidenum">
              <a:rPr lang="en-IN" smtClean="0"/>
              <a:pPr/>
              <a:t>‹#›</a:t>
            </a:fld>
            <a:endParaRPr lang="en-IN"/>
          </a:p>
        </p:txBody>
      </p:sp>
    </p:spTree>
    <p:extLst>
      <p:ext uri="{BB962C8B-B14F-4D97-AF65-F5344CB8AC3E}">
        <p14:creationId xmlns="" xmlns:p14="http://schemas.microsoft.com/office/powerpoint/2010/main" val="3746585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9707A39D-9FA6-4A43-AE9A-3D00D95C851F}"/>
              </a:ext>
            </a:extLst>
          </p:cNvPr>
          <p:cNvSpPr>
            <a:spLocks noGrp="1"/>
          </p:cNvSpPr>
          <p:nvPr>
            <p:ph type="dt" sz="half" idx="10"/>
          </p:nvPr>
        </p:nvSpPr>
        <p:spPr/>
        <p:txBody>
          <a:bodyPr/>
          <a:lstStyle/>
          <a:p>
            <a:fld id="{295C2672-73D4-4CE1-85E4-BE8284C1DD29}" type="datetimeFigureOut">
              <a:rPr lang="en-IN" smtClean="0"/>
              <a:pPr/>
              <a:t>24-03-2018</a:t>
            </a:fld>
            <a:endParaRPr lang="en-IN"/>
          </a:p>
        </p:txBody>
      </p:sp>
      <p:sp>
        <p:nvSpPr>
          <p:cNvPr id="3" name="Footer Placeholder 2">
            <a:extLst>
              <a:ext uri="{FF2B5EF4-FFF2-40B4-BE49-F238E27FC236}">
                <a16:creationId xmlns="" xmlns:a16="http://schemas.microsoft.com/office/drawing/2014/main" id="{DA951189-2E4C-47B4-8D5E-65C3804C9721}"/>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 xmlns:a16="http://schemas.microsoft.com/office/drawing/2014/main" id="{2DCD0F08-8FC7-4779-A1D2-282058A49018}"/>
              </a:ext>
            </a:extLst>
          </p:cNvPr>
          <p:cNvSpPr>
            <a:spLocks noGrp="1"/>
          </p:cNvSpPr>
          <p:nvPr>
            <p:ph type="sldNum" sz="quarter" idx="12"/>
          </p:nvPr>
        </p:nvSpPr>
        <p:spPr/>
        <p:txBody>
          <a:bodyPr/>
          <a:lstStyle/>
          <a:p>
            <a:fld id="{DF4C82F5-AD4B-4460-ABE3-18FAFC770883}" type="slidenum">
              <a:rPr lang="en-IN" smtClean="0"/>
              <a:pPr/>
              <a:t>‹#›</a:t>
            </a:fld>
            <a:endParaRPr lang="en-IN"/>
          </a:p>
        </p:txBody>
      </p:sp>
    </p:spTree>
    <p:extLst>
      <p:ext uri="{BB962C8B-B14F-4D97-AF65-F5344CB8AC3E}">
        <p14:creationId xmlns="" xmlns:p14="http://schemas.microsoft.com/office/powerpoint/2010/main" val="20104249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9081C8-879A-48AC-B0B2-239CE1F5735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BDC53AAA-EAA1-4144-A41D-AD47CF5400B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 xmlns:a16="http://schemas.microsoft.com/office/drawing/2014/main" id="{743554AA-72FA-41FA-A82E-49F2A6D0C7B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 xmlns:a16="http://schemas.microsoft.com/office/drawing/2014/main" id="{5A43CB76-2B9D-4052-8958-B27D498C0796}"/>
              </a:ext>
            </a:extLst>
          </p:cNvPr>
          <p:cNvSpPr>
            <a:spLocks noGrp="1"/>
          </p:cNvSpPr>
          <p:nvPr>
            <p:ph type="dt" sz="half" idx="10"/>
          </p:nvPr>
        </p:nvSpPr>
        <p:spPr/>
        <p:txBody>
          <a:bodyPr/>
          <a:lstStyle/>
          <a:p>
            <a:fld id="{295C2672-73D4-4CE1-85E4-BE8284C1DD29}" type="datetimeFigureOut">
              <a:rPr lang="en-IN" smtClean="0"/>
              <a:pPr/>
              <a:t>24-03-2018</a:t>
            </a:fld>
            <a:endParaRPr lang="en-IN"/>
          </a:p>
        </p:txBody>
      </p:sp>
      <p:sp>
        <p:nvSpPr>
          <p:cNvPr id="6" name="Footer Placeholder 5">
            <a:extLst>
              <a:ext uri="{FF2B5EF4-FFF2-40B4-BE49-F238E27FC236}">
                <a16:creationId xmlns="" xmlns:a16="http://schemas.microsoft.com/office/drawing/2014/main" id="{63177543-0F89-45BA-8B9D-D5C0F6E31A3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672E64E4-1141-4C9A-AF94-623C808D9A2E}"/>
              </a:ext>
            </a:extLst>
          </p:cNvPr>
          <p:cNvSpPr>
            <a:spLocks noGrp="1"/>
          </p:cNvSpPr>
          <p:nvPr>
            <p:ph type="sldNum" sz="quarter" idx="12"/>
          </p:nvPr>
        </p:nvSpPr>
        <p:spPr/>
        <p:txBody>
          <a:bodyPr/>
          <a:lstStyle/>
          <a:p>
            <a:fld id="{DF4C82F5-AD4B-4460-ABE3-18FAFC770883}" type="slidenum">
              <a:rPr lang="en-IN" smtClean="0"/>
              <a:pPr/>
              <a:t>‹#›</a:t>
            </a:fld>
            <a:endParaRPr lang="en-IN"/>
          </a:p>
        </p:txBody>
      </p:sp>
    </p:spTree>
    <p:extLst>
      <p:ext uri="{BB962C8B-B14F-4D97-AF65-F5344CB8AC3E}">
        <p14:creationId xmlns="" xmlns:p14="http://schemas.microsoft.com/office/powerpoint/2010/main" val="1088831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679D82C-D7FF-44AF-8BEF-8D963D0D916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Picture Placeholder 2">
            <a:extLst>
              <a:ext uri="{FF2B5EF4-FFF2-40B4-BE49-F238E27FC236}">
                <a16:creationId xmlns="" xmlns:a16="http://schemas.microsoft.com/office/drawing/2014/main" id="{502EA4AA-EAC0-4BAE-8F23-27930D3C259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IN"/>
          </a:p>
        </p:txBody>
      </p:sp>
      <p:sp>
        <p:nvSpPr>
          <p:cNvPr id="4" name="Text Placeholder 3">
            <a:extLst>
              <a:ext uri="{FF2B5EF4-FFF2-40B4-BE49-F238E27FC236}">
                <a16:creationId xmlns="" xmlns:a16="http://schemas.microsoft.com/office/drawing/2014/main" id="{4AA7F355-C48D-489E-8329-0A1F3A4FE22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 xmlns:a16="http://schemas.microsoft.com/office/drawing/2014/main" id="{A8CA072B-AB04-4284-A8D6-35409C56D7B5}"/>
              </a:ext>
            </a:extLst>
          </p:cNvPr>
          <p:cNvSpPr>
            <a:spLocks noGrp="1"/>
          </p:cNvSpPr>
          <p:nvPr>
            <p:ph type="dt" sz="half" idx="10"/>
          </p:nvPr>
        </p:nvSpPr>
        <p:spPr/>
        <p:txBody>
          <a:bodyPr/>
          <a:lstStyle/>
          <a:p>
            <a:fld id="{295C2672-73D4-4CE1-85E4-BE8284C1DD29}" type="datetimeFigureOut">
              <a:rPr lang="en-IN" smtClean="0"/>
              <a:pPr/>
              <a:t>24-03-2018</a:t>
            </a:fld>
            <a:endParaRPr lang="en-IN"/>
          </a:p>
        </p:txBody>
      </p:sp>
      <p:sp>
        <p:nvSpPr>
          <p:cNvPr id="6" name="Footer Placeholder 5">
            <a:extLst>
              <a:ext uri="{FF2B5EF4-FFF2-40B4-BE49-F238E27FC236}">
                <a16:creationId xmlns="" xmlns:a16="http://schemas.microsoft.com/office/drawing/2014/main" id="{AD207373-40EE-4F73-A86B-CD44583AE34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4CDC3306-62E6-4ED1-AFAE-08EB75800D2A}"/>
              </a:ext>
            </a:extLst>
          </p:cNvPr>
          <p:cNvSpPr>
            <a:spLocks noGrp="1"/>
          </p:cNvSpPr>
          <p:nvPr>
            <p:ph type="sldNum" sz="quarter" idx="12"/>
          </p:nvPr>
        </p:nvSpPr>
        <p:spPr/>
        <p:txBody>
          <a:bodyPr/>
          <a:lstStyle/>
          <a:p>
            <a:fld id="{DF4C82F5-AD4B-4460-ABE3-18FAFC770883}" type="slidenum">
              <a:rPr lang="en-IN" smtClean="0"/>
              <a:pPr/>
              <a:t>‹#›</a:t>
            </a:fld>
            <a:endParaRPr lang="en-IN"/>
          </a:p>
        </p:txBody>
      </p:sp>
    </p:spTree>
    <p:extLst>
      <p:ext uri="{BB962C8B-B14F-4D97-AF65-F5344CB8AC3E}">
        <p14:creationId xmlns="" xmlns:p14="http://schemas.microsoft.com/office/powerpoint/2010/main" val="23568100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122A53-C9AF-4A90-BE39-2922A004793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2DD76042-861F-455F-AF35-DBC22574B63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6D5B8E50-91F4-4E10-ACBA-8B3706B48F04}"/>
              </a:ext>
            </a:extLst>
          </p:cNvPr>
          <p:cNvSpPr>
            <a:spLocks noGrp="1"/>
          </p:cNvSpPr>
          <p:nvPr>
            <p:ph type="dt" sz="half" idx="10"/>
          </p:nvPr>
        </p:nvSpPr>
        <p:spPr/>
        <p:txBody>
          <a:bodyPr/>
          <a:lstStyle/>
          <a:p>
            <a:fld id="{295C2672-73D4-4CE1-85E4-BE8284C1DD29}" type="datetimeFigureOut">
              <a:rPr lang="en-IN" smtClean="0"/>
              <a:pPr/>
              <a:t>24-03-2018</a:t>
            </a:fld>
            <a:endParaRPr lang="en-IN"/>
          </a:p>
        </p:txBody>
      </p:sp>
      <p:sp>
        <p:nvSpPr>
          <p:cNvPr id="5" name="Footer Placeholder 4">
            <a:extLst>
              <a:ext uri="{FF2B5EF4-FFF2-40B4-BE49-F238E27FC236}">
                <a16:creationId xmlns="" xmlns:a16="http://schemas.microsoft.com/office/drawing/2014/main" id="{5D8511B9-AC04-4F50-AECB-E235E45E50B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11F50C76-7497-4BB2-819E-C0C8FAED6C88}"/>
              </a:ext>
            </a:extLst>
          </p:cNvPr>
          <p:cNvSpPr>
            <a:spLocks noGrp="1"/>
          </p:cNvSpPr>
          <p:nvPr>
            <p:ph type="sldNum" sz="quarter" idx="12"/>
          </p:nvPr>
        </p:nvSpPr>
        <p:spPr/>
        <p:txBody>
          <a:bodyPr/>
          <a:lstStyle/>
          <a:p>
            <a:fld id="{DF4C82F5-AD4B-4460-ABE3-18FAFC770883}" type="slidenum">
              <a:rPr lang="en-IN" smtClean="0"/>
              <a:pPr/>
              <a:t>‹#›</a:t>
            </a:fld>
            <a:endParaRPr lang="en-IN"/>
          </a:p>
        </p:txBody>
      </p:sp>
    </p:spTree>
    <p:extLst>
      <p:ext uri="{BB962C8B-B14F-4D97-AF65-F5344CB8AC3E}">
        <p14:creationId xmlns="" xmlns:p14="http://schemas.microsoft.com/office/powerpoint/2010/main" val="19330183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45721B50-CB23-4A2D-BB5D-DA802F954A5D}"/>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15C16D5A-250D-4727-A66C-E403F2C2111F}"/>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8B913AB2-3673-4D80-9445-1BF5D0EBABB9}"/>
              </a:ext>
            </a:extLst>
          </p:cNvPr>
          <p:cNvSpPr>
            <a:spLocks noGrp="1"/>
          </p:cNvSpPr>
          <p:nvPr>
            <p:ph type="dt" sz="half" idx="10"/>
          </p:nvPr>
        </p:nvSpPr>
        <p:spPr/>
        <p:txBody>
          <a:bodyPr/>
          <a:lstStyle/>
          <a:p>
            <a:fld id="{295C2672-73D4-4CE1-85E4-BE8284C1DD29}" type="datetimeFigureOut">
              <a:rPr lang="en-IN" smtClean="0"/>
              <a:pPr/>
              <a:t>24-03-2018</a:t>
            </a:fld>
            <a:endParaRPr lang="en-IN"/>
          </a:p>
        </p:txBody>
      </p:sp>
      <p:sp>
        <p:nvSpPr>
          <p:cNvPr id="5" name="Footer Placeholder 4">
            <a:extLst>
              <a:ext uri="{FF2B5EF4-FFF2-40B4-BE49-F238E27FC236}">
                <a16:creationId xmlns="" xmlns:a16="http://schemas.microsoft.com/office/drawing/2014/main" id="{8BEAD0EA-BB7A-4B34-BB05-F04F208CA60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F1668AD6-AB73-4144-AE6D-3832C31BFFE0}"/>
              </a:ext>
            </a:extLst>
          </p:cNvPr>
          <p:cNvSpPr>
            <a:spLocks noGrp="1"/>
          </p:cNvSpPr>
          <p:nvPr>
            <p:ph type="sldNum" sz="quarter" idx="12"/>
          </p:nvPr>
        </p:nvSpPr>
        <p:spPr/>
        <p:txBody>
          <a:bodyPr/>
          <a:lstStyle/>
          <a:p>
            <a:fld id="{DF4C82F5-AD4B-4460-ABE3-18FAFC770883}" type="slidenum">
              <a:rPr lang="en-IN" smtClean="0"/>
              <a:pPr/>
              <a:t>‹#›</a:t>
            </a:fld>
            <a:endParaRPr lang="en-IN"/>
          </a:p>
        </p:txBody>
      </p:sp>
    </p:spTree>
    <p:extLst>
      <p:ext uri="{BB962C8B-B14F-4D97-AF65-F5344CB8AC3E}">
        <p14:creationId xmlns="" xmlns:p14="http://schemas.microsoft.com/office/powerpoint/2010/main" val="39759910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0070C0"/>
          </a:solidFill>
          <a:ln>
            <a:solidFill>
              <a:srgbClr val="0070C0"/>
            </a:solidFill>
          </a:ln>
        </p:spPr>
        <p:txBody>
          <a:bodyPr/>
          <a:lstStyle>
            <a:lvl1pPr>
              <a:defRPr sz="4000" b="1" u="sng">
                <a:solidFill>
                  <a:schemeClr val="bg1"/>
                </a:solidFill>
                <a:latin typeface="Palatino Linotype" pitchFamily="18" charset="0"/>
              </a:defRPr>
            </a:lvl1pPr>
          </a:lstStyle>
          <a:p>
            <a:r>
              <a:rPr lang="en-US" dirty="0" smtClean="0"/>
              <a:t>Click to edit Master title style</a:t>
            </a:r>
            <a:endParaRPr lang="en-IN" dirty="0"/>
          </a:p>
        </p:txBody>
      </p:sp>
      <p:sp>
        <p:nvSpPr>
          <p:cNvPr id="4" name="Text Placeholder 3"/>
          <p:cNvSpPr>
            <a:spLocks noGrp="1"/>
          </p:cNvSpPr>
          <p:nvPr>
            <p:ph type="body" sz="quarter" idx="10"/>
          </p:nvPr>
        </p:nvSpPr>
        <p:spPr>
          <a:xfrm>
            <a:off x="571472" y="1571616"/>
            <a:ext cx="8072494" cy="4643451"/>
          </a:xfrm>
        </p:spPr>
        <p:txBody>
          <a:bodyPr/>
          <a:lstStyle>
            <a:lvl1pPr>
              <a:buNone/>
              <a:defRPr>
                <a:solidFill>
                  <a:schemeClr val="tx1"/>
                </a:solidFill>
                <a:latin typeface="Palatino Linotype" pitchFamily="18" charset="0"/>
              </a:defRPr>
            </a:lvl1pPr>
            <a:lvl2pPr>
              <a:defRPr>
                <a:solidFill>
                  <a:schemeClr val="tx1"/>
                </a:solidFill>
                <a:latin typeface="Palatino Linotype" pitchFamily="18" charset="0"/>
              </a:defRPr>
            </a:lvl2pPr>
            <a:lvl3pPr>
              <a:defRPr>
                <a:solidFill>
                  <a:schemeClr val="tx1"/>
                </a:solidFill>
                <a:latin typeface="Palatino Linotype" pitchFamily="18" charset="0"/>
              </a:defRPr>
            </a:lvl3pPr>
            <a:lvl4pPr>
              <a:defRPr>
                <a:solidFill>
                  <a:schemeClr val="tx1"/>
                </a:solidFill>
                <a:latin typeface="Palatino Linotype" pitchFamily="18" charset="0"/>
              </a:defRPr>
            </a:lvl4pPr>
            <a:lvl5pPr>
              <a:defRPr>
                <a:solidFill>
                  <a:schemeClr val="tx1"/>
                </a:solidFill>
                <a:latin typeface="Palatino Linotype"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5" name="Rectangle 4"/>
          <p:cNvSpPr/>
          <p:nvPr userDrawn="1"/>
        </p:nvSpPr>
        <p:spPr>
          <a:xfrm>
            <a:off x="4357686" y="6143648"/>
            <a:ext cx="4572000" cy="461665"/>
          </a:xfrm>
          <a:prstGeom prst="rect">
            <a:avLst/>
          </a:prstGeom>
        </p:spPr>
        <p:txBody>
          <a:bodyPr>
            <a:spAutoFit/>
          </a:bodyPr>
          <a:lstStyle/>
          <a:p>
            <a:pPr lvl="0" algn="r">
              <a:buClr>
                <a:srgbClr val="FFFFFF"/>
              </a:buClr>
              <a:buSzPct val="100000"/>
              <a:defRPr/>
            </a:pPr>
            <a:r>
              <a:rPr lang="en-US" sz="1200" b="1" dirty="0" smtClean="0">
                <a:solidFill>
                  <a:srgbClr val="FF9900"/>
                </a:solidFill>
                <a:latin typeface="Lato"/>
                <a:ea typeface="Lato"/>
                <a:cs typeface="Lato"/>
                <a:sym typeface="Lato"/>
              </a:rPr>
              <a:t>CA Pragya Singh</a:t>
            </a:r>
          </a:p>
          <a:p>
            <a:pPr lvl="0" algn="r">
              <a:buClr>
                <a:srgbClr val="FFFFFF"/>
              </a:buClr>
              <a:buSzPct val="100000"/>
              <a:defRPr/>
            </a:pPr>
            <a:endParaRPr lang="en-IN" sz="1200" b="1" dirty="0">
              <a:solidFill>
                <a:srgbClr val="FF9900"/>
              </a:solidFill>
              <a:latin typeface="Lato"/>
              <a:ea typeface="Lato"/>
              <a:cs typeface="Lato"/>
              <a:sym typeface="Lato"/>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EC3444E-7F1E-41B1-94C6-99C9BE36C770}" type="datetimeFigureOut">
              <a:rPr lang="en-US" smtClean="0"/>
              <a:pPr/>
              <a:t>3/24/2018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F840F5-3BCB-42FA-B825-D726AA041076}"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ubtitle">
    <p:spTree>
      <p:nvGrpSpPr>
        <p:cNvPr id="1" name="Shape 14"/>
        <p:cNvGrpSpPr/>
        <p:nvPr/>
      </p:nvGrpSpPr>
      <p:grpSpPr>
        <a:xfrm>
          <a:off x="0" y="0"/>
          <a:ext cx="0" cy="0"/>
          <a:chOff x="0" y="0"/>
          <a:chExt cx="0" cy="0"/>
        </a:xfrm>
      </p:grpSpPr>
      <p:sp>
        <p:nvSpPr>
          <p:cNvPr id="15" name="Shape 15"/>
          <p:cNvSpPr/>
          <p:nvPr/>
        </p:nvSpPr>
        <p:spPr>
          <a:xfrm>
            <a:off x="0" y="0"/>
            <a:ext cx="9144000" cy="5323800"/>
          </a:xfrm>
          <a:prstGeom prst="rect">
            <a:avLst/>
          </a:prstGeom>
          <a:solidFill>
            <a:srgbClr val="2185C5"/>
          </a:solidFill>
          <a:ln>
            <a:noFill/>
          </a:ln>
        </p:spPr>
        <p:txBody>
          <a:bodyPr lIns="91425" tIns="91425" rIns="91425" bIns="91425" anchor="ctr" anchorCtr="0">
            <a:noAutofit/>
          </a:bodyPr>
          <a:lstStyle/>
          <a:p>
            <a:pPr lvl="0">
              <a:spcBef>
                <a:spcPts val="0"/>
              </a:spcBef>
              <a:buNone/>
            </a:pPr>
            <a:endParaRPr/>
          </a:p>
        </p:txBody>
      </p:sp>
      <p:sp>
        <p:nvSpPr>
          <p:cNvPr id="16" name="Shape 16"/>
          <p:cNvSpPr txBox="1">
            <a:spLocks noGrp="1"/>
          </p:cNvSpPr>
          <p:nvPr>
            <p:ph type="ctrTitle"/>
          </p:nvPr>
        </p:nvSpPr>
        <p:spPr>
          <a:xfrm>
            <a:off x="685800" y="2111123"/>
            <a:ext cx="7772400" cy="1546500"/>
          </a:xfrm>
          <a:prstGeom prst="rect">
            <a:avLst/>
          </a:prstGeom>
        </p:spPr>
        <p:txBody>
          <a:bodyPr lIns="91425" tIns="91425" rIns="91425" bIns="91425" anchor="b" anchorCtr="0"/>
          <a:lstStyle>
            <a:lvl1pPr lvl="0" algn="ctr" rtl="0">
              <a:spcBef>
                <a:spcPts val="0"/>
              </a:spcBef>
              <a:buClr>
                <a:srgbClr val="FFFFFF"/>
              </a:buClr>
              <a:buSzPct val="100000"/>
              <a:defRPr sz="4800">
                <a:solidFill>
                  <a:srgbClr val="FFFFFF"/>
                </a:solidFill>
              </a:defRPr>
            </a:lvl1pPr>
            <a:lvl2pPr lvl="1" algn="ctr" rtl="0">
              <a:spcBef>
                <a:spcPts val="0"/>
              </a:spcBef>
              <a:buClr>
                <a:srgbClr val="FFFFFF"/>
              </a:buClr>
              <a:buSzPct val="100000"/>
              <a:defRPr sz="4800">
                <a:solidFill>
                  <a:srgbClr val="FFFFFF"/>
                </a:solidFill>
              </a:defRPr>
            </a:lvl2pPr>
            <a:lvl3pPr lvl="2" algn="ctr" rtl="0">
              <a:spcBef>
                <a:spcPts val="0"/>
              </a:spcBef>
              <a:buClr>
                <a:srgbClr val="FFFFFF"/>
              </a:buClr>
              <a:buSzPct val="100000"/>
              <a:defRPr sz="4800">
                <a:solidFill>
                  <a:srgbClr val="FFFFFF"/>
                </a:solidFill>
              </a:defRPr>
            </a:lvl3pPr>
            <a:lvl4pPr lvl="3" algn="ctr" rtl="0">
              <a:spcBef>
                <a:spcPts val="0"/>
              </a:spcBef>
              <a:buClr>
                <a:srgbClr val="FFFFFF"/>
              </a:buClr>
              <a:buSzPct val="100000"/>
              <a:defRPr sz="4800">
                <a:solidFill>
                  <a:srgbClr val="FFFFFF"/>
                </a:solidFill>
              </a:defRPr>
            </a:lvl4pPr>
            <a:lvl5pPr lvl="4" algn="ctr" rtl="0">
              <a:spcBef>
                <a:spcPts val="0"/>
              </a:spcBef>
              <a:buClr>
                <a:srgbClr val="FFFFFF"/>
              </a:buClr>
              <a:buSzPct val="100000"/>
              <a:defRPr sz="4800">
                <a:solidFill>
                  <a:srgbClr val="FFFFFF"/>
                </a:solidFill>
              </a:defRPr>
            </a:lvl5pPr>
            <a:lvl6pPr lvl="5" algn="ctr" rtl="0">
              <a:spcBef>
                <a:spcPts val="0"/>
              </a:spcBef>
              <a:buClr>
                <a:srgbClr val="FFFFFF"/>
              </a:buClr>
              <a:buSzPct val="100000"/>
              <a:defRPr sz="4800">
                <a:solidFill>
                  <a:srgbClr val="FFFFFF"/>
                </a:solidFill>
              </a:defRPr>
            </a:lvl6pPr>
            <a:lvl7pPr lvl="6" algn="ctr" rtl="0">
              <a:spcBef>
                <a:spcPts val="0"/>
              </a:spcBef>
              <a:buClr>
                <a:srgbClr val="FFFFFF"/>
              </a:buClr>
              <a:buSzPct val="100000"/>
              <a:defRPr sz="4800">
                <a:solidFill>
                  <a:srgbClr val="FFFFFF"/>
                </a:solidFill>
              </a:defRPr>
            </a:lvl7pPr>
            <a:lvl8pPr lvl="7" algn="ctr" rtl="0">
              <a:spcBef>
                <a:spcPts val="0"/>
              </a:spcBef>
              <a:buClr>
                <a:srgbClr val="FFFFFF"/>
              </a:buClr>
              <a:buSzPct val="100000"/>
              <a:defRPr sz="4800">
                <a:solidFill>
                  <a:srgbClr val="FFFFFF"/>
                </a:solidFill>
              </a:defRPr>
            </a:lvl8pPr>
            <a:lvl9pPr lvl="8" algn="ctr" rtl="0">
              <a:spcBef>
                <a:spcPts val="0"/>
              </a:spcBef>
              <a:buClr>
                <a:srgbClr val="FFFFFF"/>
              </a:buClr>
              <a:buSzPct val="100000"/>
              <a:defRPr sz="4800">
                <a:solidFill>
                  <a:srgbClr val="FFFFFF"/>
                </a:solidFill>
              </a:defRPr>
            </a:lvl9pPr>
          </a:lstStyle>
          <a:p>
            <a:r>
              <a:rPr lang="en-US" smtClean="0"/>
              <a:t>Click to edit Master title style</a:t>
            </a:r>
            <a:endParaRPr/>
          </a:p>
        </p:txBody>
      </p:sp>
      <p:sp>
        <p:nvSpPr>
          <p:cNvPr id="17" name="Shape 17"/>
          <p:cNvSpPr txBox="1">
            <a:spLocks noGrp="1"/>
          </p:cNvSpPr>
          <p:nvPr>
            <p:ph type="subTitle" idx="1"/>
          </p:nvPr>
        </p:nvSpPr>
        <p:spPr>
          <a:xfrm>
            <a:off x="685800" y="3786737"/>
            <a:ext cx="7772400" cy="1046400"/>
          </a:xfrm>
          <a:prstGeom prst="rect">
            <a:avLst/>
          </a:prstGeom>
        </p:spPr>
        <p:txBody>
          <a:bodyPr lIns="91425" tIns="91425" rIns="91425" bIns="91425" anchor="t" anchorCtr="0"/>
          <a:lstStyle>
            <a:lvl1pPr lvl="0" algn="ctr" rtl="0">
              <a:spcBef>
                <a:spcPts val="0"/>
              </a:spcBef>
              <a:buClr>
                <a:srgbClr val="FFFFFF"/>
              </a:buClr>
              <a:buSzPct val="100000"/>
              <a:buNone/>
              <a:defRPr sz="2400" b="1">
                <a:solidFill>
                  <a:srgbClr val="FFFFFF"/>
                </a:solidFill>
              </a:defRPr>
            </a:lvl1pPr>
            <a:lvl2pPr lvl="1" algn="ctr" rtl="0">
              <a:spcBef>
                <a:spcPts val="0"/>
              </a:spcBef>
              <a:buClr>
                <a:srgbClr val="FFFFFF"/>
              </a:buClr>
              <a:buNone/>
              <a:defRPr b="1">
                <a:solidFill>
                  <a:srgbClr val="FFFFFF"/>
                </a:solidFill>
              </a:defRPr>
            </a:lvl2pPr>
            <a:lvl3pPr lvl="2" algn="ctr" rtl="0">
              <a:spcBef>
                <a:spcPts val="0"/>
              </a:spcBef>
              <a:buClr>
                <a:srgbClr val="FFFFFF"/>
              </a:buClr>
              <a:buNone/>
              <a:defRPr b="1">
                <a:solidFill>
                  <a:srgbClr val="FFFFFF"/>
                </a:solidFill>
              </a:defRPr>
            </a:lvl3pPr>
            <a:lvl4pPr lvl="3" algn="ctr" rtl="0">
              <a:spcBef>
                <a:spcPts val="0"/>
              </a:spcBef>
              <a:buClr>
                <a:srgbClr val="FFFFFF"/>
              </a:buClr>
              <a:buSzPct val="100000"/>
              <a:buNone/>
              <a:defRPr sz="2400" b="1">
                <a:solidFill>
                  <a:srgbClr val="FFFFFF"/>
                </a:solidFill>
              </a:defRPr>
            </a:lvl4pPr>
            <a:lvl5pPr lvl="4" algn="ctr" rtl="0">
              <a:spcBef>
                <a:spcPts val="0"/>
              </a:spcBef>
              <a:buClr>
                <a:srgbClr val="FFFFFF"/>
              </a:buClr>
              <a:buSzPct val="100000"/>
              <a:buNone/>
              <a:defRPr sz="2400" b="1">
                <a:solidFill>
                  <a:srgbClr val="FFFFFF"/>
                </a:solidFill>
              </a:defRPr>
            </a:lvl5pPr>
            <a:lvl6pPr lvl="5" algn="ctr" rtl="0">
              <a:spcBef>
                <a:spcPts val="0"/>
              </a:spcBef>
              <a:buClr>
                <a:srgbClr val="FFFFFF"/>
              </a:buClr>
              <a:buSzPct val="100000"/>
              <a:buNone/>
              <a:defRPr sz="2400" b="1">
                <a:solidFill>
                  <a:srgbClr val="FFFFFF"/>
                </a:solidFill>
              </a:defRPr>
            </a:lvl6pPr>
            <a:lvl7pPr lvl="6" algn="ctr" rtl="0">
              <a:spcBef>
                <a:spcPts val="0"/>
              </a:spcBef>
              <a:buClr>
                <a:srgbClr val="FFFFFF"/>
              </a:buClr>
              <a:buSzPct val="100000"/>
              <a:buNone/>
              <a:defRPr sz="2400" b="1">
                <a:solidFill>
                  <a:srgbClr val="FFFFFF"/>
                </a:solidFill>
              </a:defRPr>
            </a:lvl7pPr>
            <a:lvl8pPr lvl="7" algn="ctr" rtl="0">
              <a:spcBef>
                <a:spcPts val="0"/>
              </a:spcBef>
              <a:buClr>
                <a:srgbClr val="FFFFFF"/>
              </a:buClr>
              <a:buSzPct val="100000"/>
              <a:buNone/>
              <a:defRPr sz="2400" b="1">
                <a:solidFill>
                  <a:srgbClr val="FFFFFF"/>
                </a:solidFill>
              </a:defRPr>
            </a:lvl8pPr>
            <a:lvl9pPr lvl="8" algn="ctr" rtl="0">
              <a:spcBef>
                <a:spcPts val="0"/>
              </a:spcBef>
              <a:buClr>
                <a:srgbClr val="FFFFFF"/>
              </a:buClr>
              <a:buSzPct val="100000"/>
              <a:buNone/>
              <a:defRPr sz="2400" b="1">
                <a:solidFill>
                  <a:srgbClr val="FFFFFF"/>
                </a:solidFill>
              </a:defRPr>
            </a:lvl9pPr>
          </a:lstStyle>
          <a:p>
            <a:r>
              <a:rPr lang="en-US" smtClean="0"/>
              <a:t>Click to edit Master subtitle style</a:t>
            </a:r>
            <a:endParaRPr/>
          </a:p>
        </p:txBody>
      </p:sp>
      <p:sp>
        <p:nvSpPr>
          <p:cNvPr id="18" name="Shape 18"/>
          <p:cNvSpPr/>
          <p:nvPr/>
        </p:nvSpPr>
        <p:spPr>
          <a:xfrm>
            <a:off x="3047703" y="5323804"/>
            <a:ext cx="3047700"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a:p>
        </p:txBody>
      </p:sp>
      <p:sp>
        <p:nvSpPr>
          <p:cNvPr id="19" name="Shape 19"/>
          <p:cNvSpPr/>
          <p:nvPr/>
        </p:nvSpPr>
        <p:spPr>
          <a:xfrm>
            <a:off x="6096272" y="5323804"/>
            <a:ext cx="3047700"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a:p>
        </p:txBody>
      </p:sp>
      <p:sp>
        <p:nvSpPr>
          <p:cNvPr id="20" name="Shape 20"/>
          <p:cNvSpPr/>
          <p:nvPr/>
        </p:nvSpPr>
        <p:spPr>
          <a:xfrm>
            <a:off x="1" y="5323804"/>
            <a:ext cx="3047700"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EC3444E-7F1E-41B1-94C6-99C9BE36C770}" type="datetimeFigureOut">
              <a:rPr lang="en-US" smtClean="0"/>
              <a:pPr/>
              <a:t>3/24/2018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F840F5-3BCB-42FA-B825-D726AA041076}" type="slidenum">
              <a:rPr lang="en-IN" smtClean="0"/>
              <a:pPr/>
              <a:t>‹#›</a:t>
            </a:fld>
            <a:endParaRPr lang="en-I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C3444E-7F1E-41B1-94C6-99C9BE36C770}" type="datetimeFigureOut">
              <a:rPr lang="en-US" smtClean="0"/>
              <a:pPr/>
              <a:t>3/24/2018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F840F5-3BCB-42FA-B825-D726AA041076}" type="slidenum">
              <a:rPr lang="en-IN" smtClean="0"/>
              <a:pPr/>
              <a:t>‹#›</a:t>
            </a:fld>
            <a:endParaRPr lang="en-I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EC3444E-7F1E-41B1-94C6-99C9BE36C770}" type="datetimeFigureOut">
              <a:rPr lang="en-US" smtClean="0"/>
              <a:pPr/>
              <a:t>3/24/2018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DF840F5-3BCB-42FA-B825-D726AA041076}" type="slidenum">
              <a:rPr lang="en-IN" smtClean="0"/>
              <a:pPr/>
              <a:t>‹#›</a:t>
            </a:fld>
            <a:endParaRPr lang="en-I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EC3444E-7F1E-41B1-94C6-99C9BE36C770}" type="datetimeFigureOut">
              <a:rPr lang="en-US" smtClean="0"/>
              <a:pPr/>
              <a:t>3/24/2018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DF840F5-3BCB-42FA-B825-D726AA041076}" type="slidenum">
              <a:rPr lang="en-IN" smtClean="0"/>
              <a:pPr/>
              <a:t>‹#›</a:t>
            </a:fld>
            <a:endParaRPr lang="en-IN"/>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EC3444E-7F1E-41B1-94C6-99C9BE36C770}" type="datetimeFigureOut">
              <a:rPr lang="en-US" smtClean="0"/>
              <a:pPr/>
              <a:t>3/24/2018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DF840F5-3BCB-42FA-B825-D726AA041076}" type="slidenum">
              <a:rPr lang="en-IN" smtClean="0"/>
              <a:pPr/>
              <a:t>‹#›</a:t>
            </a:fld>
            <a:endParaRPr lang="en-IN"/>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C3444E-7F1E-41B1-94C6-99C9BE36C770}" type="datetimeFigureOut">
              <a:rPr lang="en-US" smtClean="0"/>
              <a:pPr/>
              <a:t>3/24/2018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DF840F5-3BCB-42FA-B825-D726AA041076}" type="slidenum">
              <a:rPr lang="en-IN" smtClean="0"/>
              <a:pPr/>
              <a:t>‹#›</a:t>
            </a:fld>
            <a:endParaRPr lang="en-IN"/>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C3444E-7F1E-41B1-94C6-99C9BE36C770}" type="datetimeFigureOut">
              <a:rPr lang="en-US" smtClean="0"/>
              <a:pPr/>
              <a:t>3/24/2018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DF840F5-3BCB-42FA-B825-D726AA041076}" type="slidenum">
              <a:rPr lang="en-IN" smtClean="0"/>
              <a:pPr/>
              <a:t>‹#›</a:t>
            </a:fld>
            <a:endParaRPr lang="en-IN"/>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C3444E-7F1E-41B1-94C6-99C9BE36C770}" type="datetimeFigureOut">
              <a:rPr lang="en-US" smtClean="0"/>
              <a:pPr/>
              <a:t>3/24/2018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DF840F5-3BCB-42FA-B825-D726AA041076}" type="slidenum">
              <a:rPr lang="en-IN" smtClean="0"/>
              <a:pPr/>
              <a:t>‹#›</a:t>
            </a:fld>
            <a:endParaRPr lang="en-IN"/>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EC3444E-7F1E-41B1-94C6-99C9BE36C770}" type="datetimeFigureOut">
              <a:rPr lang="en-US" smtClean="0"/>
              <a:pPr/>
              <a:t>3/24/2018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F840F5-3BCB-42FA-B825-D726AA041076}" type="slidenum">
              <a:rPr lang="en-IN" smtClean="0"/>
              <a:pPr/>
              <a:t>‹#›</a:t>
            </a:fld>
            <a:endParaRPr lang="en-IN"/>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EC3444E-7F1E-41B1-94C6-99C9BE36C770}" type="datetimeFigureOut">
              <a:rPr lang="en-US" smtClean="0"/>
              <a:pPr/>
              <a:t>3/24/2018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F840F5-3BCB-42FA-B825-D726AA041076}"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893700" y="274650"/>
            <a:ext cx="6462600" cy="11430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smtClean="0"/>
              <a:t>Click to edit Master title style</a:t>
            </a:r>
            <a:endParaRPr/>
          </a:p>
        </p:txBody>
      </p:sp>
      <p:sp>
        <p:nvSpPr>
          <p:cNvPr id="54" name="Shape 54"/>
          <p:cNvSpPr/>
          <p:nvPr/>
        </p:nvSpPr>
        <p:spPr>
          <a:xfrm>
            <a:off x="7356366" y="6755104"/>
            <a:ext cx="893699"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a:p>
        </p:txBody>
      </p:sp>
      <p:sp>
        <p:nvSpPr>
          <p:cNvPr id="55" name="Shape 55"/>
          <p:cNvSpPr/>
          <p:nvPr/>
        </p:nvSpPr>
        <p:spPr>
          <a:xfrm>
            <a:off x="8250311" y="6755104"/>
            <a:ext cx="893699"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a:p>
        </p:txBody>
      </p:sp>
      <p:sp>
        <p:nvSpPr>
          <p:cNvPr id="56" name="Shape 56"/>
          <p:cNvSpPr/>
          <p:nvPr/>
        </p:nvSpPr>
        <p:spPr>
          <a:xfrm>
            <a:off x="2" y="6755104"/>
            <a:ext cx="893699"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a:p>
        </p:txBody>
      </p:sp>
      <p:sp>
        <p:nvSpPr>
          <p:cNvPr id="57" name="Shape 57"/>
          <p:cNvSpPr/>
          <p:nvPr/>
        </p:nvSpPr>
        <p:spPr>
          <a:xfrm>
            <a:off x="893709" y="6755104"/>
            <a:ext cx="6462600" cy="102899"/>
          </a:xfrm>
          <a:prstGeom prst="rect">
            <a:avLst/>
          </a:prstGeom>
          <a:solidFill>
            <a:srgbClr val="2185C5"/>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Subtitle">
    <p:spTree>
      <p:nvGrpSpPr>
        <p:cNvPr id="1" name="Shape 14"/>
        <p:cNvGrpSpPr/>
        <p:nvPr/>
      </p:nvGrpSpPr>
      <p:grpSpPr>
        <a:xfrm>
          <a:off x="0" y="0"/>
          <a:ext cx="0" cy="0"/>
          <a:chOff x="0" y="0"/>
          <a:chExt cx="0" cy="0"/>
        </a:xfrm>
      </p:grpSpPr>
      <p:sp>
        <p:nvSpPr>
          <p:cNvPr id="15" name="Shape 15"/>
          <p:cNvSpPr/>
          <p:nvPr/>
        </p:nvSpPr>
        <p:spPr>
          <a:xfrm>
            <a:off x="0" y="0"/>
            <a:ext cx="9144000" cy="5323800"/>
          </a:xfrm>
          <a:prstGeom prst="rect">
            <a:avLst/>
          </a:prstGeom>
          <a:solidFill>
            <a:srgbClr val="2185C5"/>
          </a:solidFill>
          <a:ln>
            <a:noFill/>
          </a:ln>
        </p:spPr>
        <p:txBody>
          <a:bodyPr lIns="91425" tIns="91425" rIns="91425" bIns="91425" anchor="ctr" anchorCtr="0">
            <a:noAutofit/>
          </a:bodyPr>
          <a:lstStyle/>
          <a:p>
            <a:pPr lvl="0">
              <a:spcBef>
                <a:spcPts val="0"/>
              </a:spcBef>
              <a:buNone/>
            </a:pPr>
            <a:endParaRPr/>
          </a:p>
        </p:txBody>
      </p:sp>
      <p:sp>
        <p:nvSpPr>
          <p:cNvPr id="16" name="Shape 16"/>
          <p:cNvSpPr txBox="1">
            <a:spLocks noGrp="1"/>
          </p:cNvSpPr>
          <p:nvPr>
            <p:ph type="ctrTitle"/>
          </p:nvPr>
        </p:nvSpPr>
        <p:spPr>
          <a:xfrm>
            <a:off x="685800" y="2111123"/>
            <a:ext cx="7772400" cy="1546500"/>
          </a:xfrm>
          <a:prstGeom prst="rect">
            <a:avLst/>
          </a:prstGeom>
        </p:spPr>
        <p:txBody>
          <a:bodyPr lIns="91425" tIns="91425" rIns="91425" bIns="91425" anchor="b" anchorCtr="0"/>
          <a:lstStyle>
            <a:lvl1pPr lvl="0" algn="ctr" rtl="0">
              <a:spcBef>
                <a:spcPts val="0"/>
              </a:spcBef>
              <a:buClr>
                <a:srgbClr val="FFFFFF"/>
              </a:buClr>
              <a:buSzPct val="100000"/>
              <a:defRPr sz="4800">
                <a:solidFill>
                  <a:srgbClr val="FFFFFF"/>
                </a:solidFill>
              </a:defRPr>
            </a:lvl1pPr>
            <a:lvl2pPr lvl="1" algn="ctr" rtl="0">
              <a:spcBef>
                <a:spcPts val="0"/>
              </a:spcBef>
              <a:buClr>
                <a:srgbClr val="FFFFFF"/>
              </a:buClr>
              <a:buSzPct val="100000"/>
              <a:defRPr sz="4800">
                <a:solidFill>
                  <a:srgbClr val="FFFFFF"/>
                </a:solidFill>
              </a:defRPr>
            </a:lvl2pPr>
            <a:lvl3pPr lvl="2" algn="ctr" rtl="0">
              <a:spcBef>
                <a:spcPts val="0"/>
              </a:spcBef>
              <a:buClr>
                <a:srgbClr val="FFFFFF"/>
              </a:buClr>
              <a:buSzPct val="100000"/>
              <a:defRPr sz="4800">
                <a:solidFill>
                  <a:srgbClr val="FFFFFF"/>
                </a:solidFill>
              </a:defRPr>
            </a:lvl3pPr>
            <a:lvl4pPr lvl="3" algn="ctr" rtl="0">
              <a:spcBef>
                <a:spcPts val="0"/>
              </a:spcBef>
              <a:buClr>
                <a:srgbClr val="FFFFFF"/>
              </a:buClr>
              <a:buSzPct val="100000"/>
              <a:defRPr sz="4800">
                <a:solidFill>
                  <a:srgbClr val="FFFFFF"/>
                </a:solidFill>
              </a:defRPr>
            </a:lvl4pPr>
            <a:lvl5pPr lvl="4" algn="ctr" rtl="0">
              <a:spcBef>
                <a:spcPts val="0"/>
              </a:spcBef>
              <a:buClr>
                <a:srgbClr val="FFFFFF"/>
              </a:buClr>
              <a:buSzPct val="100000"/>
              <a:defRPr sz="4800">
                <a:solidFill>
                  <a:srgbClr val="FFFFFF"/>
                </a:solidFill>
              </a:defRPr>
            </a:lvl5pPr>
            <a:lvl6pPr lvl="5" algn="ctr" rtl="0">
              <a:spcBef>
                <a:spcPts val="0"/>
              </a:spcBef>
              <a:buClr>
                <a:srgbClr val="FFFFFF"/>
              </a:buClr>
              <a:buSzPct val="100000"/>
              <a:defRPr sz="4800">
                <a:solidFill>
                  <a:srgbClr val="FFFFFF"/>
                </a:solidFill>
              </a:defRPr>
            </a:lvl6pPr>
            <a:lvl7pPr lvl="6" algn="ctr" rtl="0">
              <a:spcBef>
                <a:spcPts val="0"/>
              </a:spcBef>
              <a:buClr>
                <a:srgbClr val="FFFFFF"/>
              </a:buClr>
              <a:buSzPct val="100000"/>
              <a:defRPr sz="4800">
                <a:solidFill>
                  <a:srgbClr val="FFFFFF"/>
                </a:solidFill>
              </a:defRPr>
            </a:lvl7pPr>
            <a:lvl8pPr lvl="7" algn="ctr" rtl="0">
              <a:spcBef>
                <a:spcPts val="0"/>
              </a:spcBef>
              <a:buClr>
                <a:srgbClr val="FFFFFF"/>
              </a:buClr>
              <a:buSzPct val="100000"/>
              <a:defRPr sz="4800">
                <a:solidFill>
                  <a:srgbClr val="FFFFFF"/>
                </a:solidFill>
              </a:defRPr>
            </a:lvl8pPr>
            <a:lvl9pPr lvl="8" algn="ctr" rtl="0">
              <a:spcBef>
                <a:spcPts val="0"/>
              </a:spcBef>
              <a:buClr>
                <a:srgbClr val="FFFFFF"/>
              </a:buClr>
              <a:buSzPct val="100000"/>
              <a:defRPr sz="4800">
                <a:solidFill>
                  <a:srgbClr val="FFFFFF"/>
                </a:solidFill>
              </a:defRPr>
            </a:lvl9pPr>
          </a:lstStyle>
          <a:p>
            <a:r>
              <a:rPr lang="en-US"/>
              <a:t>Click to edit Master title style</a:t>
            </a:r>
            <a:endParaRPr/>
          </a:p>
        </p:txBody>
      </p:sp>
      <p:sp>
        <p:nvSpPr>
          <p:cNvPr id="17" name="Shape 17"/>
          <p:cNvSpPr txBox="1">
            <a:spLocks noGrp="1"/>
          </p:cNvSpPr>
          <p:nvPr>
            <p:ph type="subTitle" idx="1"/>
          </p:nvPr>
        </p:nvSpPr>
        <p:spPr>
          <a:xfrm>
            <a:off x="685800" y="3786737"/>
            <a:ext cx="7772400" cy="1046400"/>
          </a:xfrm>
          <a:prstGeom prst="rect">
            <a:avLst/>
          </a:prstGeom>
        </p:spPr>
        <p:txBody>
          <a:bodyPr lIns="91425" tIns="91425" rIns="91425" bIns="91425" anchor="t" anchorCtr="0"/>
          <a:lstStyle>
            <a:lvl1pPr lvl="0" algn="ctr" rtl="0">
              <a:spcBef>
                <a:spcPts val="0"/>
              </a:spcBef>
              <a:buClr>
                <a:srgbClr val="FFFFFF"/>
              </a:buClr>
              <a:buSzPct val="100000"/>
              <a:buNone/>
              <a:defRPr sz="2400" b="1">
                <a:solidFill>
                  <a:srgbClr val="FFFFFF"/>
                </a:solidFill>
              </a:defRPr>
            </a:lvl1pPr>
            <a:lvl2pPr lvl="1" algn="ctr" rtl="0">
              <a:spcBef>
                <a:spcPts val="0"/>
              </a:spcBef>
              <a:buClr>
                <a:srgbClr val="FFFFFF"/>
              </a:buClr>
              <a:buNone/>
              <a:defRPr b="1">
                <a:solidFill>
                  <a:srgbClr val="FFFFFF"/>
                </a:solidFill>
              </a:defRPr>
            </a:lvl2pPr>
            <a:lvl3pPr lvl="2" algn="ctr" rtl="0">
              <a:spcBef>
                <a:spcPts val="0"/>
              </a:spcBef>
              <a:buClr>
                <a:srgbClr val="FFFFFF"/>
              </a:buClr>
              <a:buNone/>
              <a:defRPr b="1">
                <a:solidFill>
                  <a:srgbClr val="FFFFFF"/>
                </a:solidFill>
              </a:defRPr>
            </a:lvl3pPr>
            <a:lvl4pPr lvl="3" algn="ctr" rtl="0">
              <a:spcBef>
                <a:spcPts val="0"/>
              </a:spcBef>
              <a:buClr>
                <a:srgbClr val="FFFFFF"/>
              </a:buClr>
              <a:buSzPct val="100000"/>
              <a:buNone/>
              <a:defRPr sz="2400" b="1">
                <a:solidFill>
                  <a:srgbClr val="FFFFFF"/>
                </a:solidFill>
              </a:defRPr>
            </a:lvl4pPr>
            <a:lvl5pPr lvl="4" algn="ctr" rtl="0">
              <a:spcBef>
                <a:spcPts val="0"/>
              </a:spcBef>
              <a:buClr>
                <a:srgbClr val="FFFFFF"/>
              </a:buClr>
              <a:buSzPct val="100000"/>
              <a:buNone/>
              <a:defRPr sz="2400" b="1">
                <a:solidFill>
                  <a:srgbClr val="FFFFFF"/>
                </a:solidFill>
              </a:defRPr>
            </a:lvl5pPr>
            <a:lvl6pPr lvl="5" algn="ctr" rtl="0">
              <a:spcBef>
                <a:spcPts val="0"/>
              </a:spcBef>
              <a:buClr>
                <a:srgbClr val="FFFFFF"/>
              </a:buClr>
              <a:buSzPct val="100000"/>
              <a:buNone/>
              <a:defRPr sz="2400" b="1">
                <a:solidFill>
                  <a:srgbClr val="FFFFFF"/>
                </a:solidFill>
              </a:defRPr>
            </a:lvl6pPr>
            <a:lvl7pPr lvl="6" algn="ctr" rtl="0">
              <a:spcBef>
                <a:spcPts val="0"/>
              </a:spcBef>
              <a:buClr>
                <a:srgbClr val="FFFFFF"/>
              </a:buClr>
              <a:buSzPct val="100000"/>
              <a:buNone/>
              <a:defRPr sz="2400" b="1">
                <a:solidFill>
                  <a:srgbClr val="FFFFFF"/>
                </a:solidFill>
              </a:defRPr>
            </a:lvl7pPr>
            <a:lvl8pPr lvl="7" algn="ctr" rtl="0">
              <a:spcBef>
                <a:spcPts val="0"/>
              </a:spcBef>
              <a:buClr>
                <a:srgbClr val="FFFFFF"/>
              </a:buClr>
              <a:buSzPct val="100000"/>
              <a:buNone/>
              <a:defRPr sz="2400" b="1">
                <a:solidFill>
                  <a:srgbClr val="FFFFFF"/>
                </a:solidFill>
              </a:defRPr>
            </a:lvl8pPr>
            <a:lvl9pPr lvl="8" algn="ctr" rtl="0">
              <a:spcBef>
                <a:spcPts val="0"/>
              </a:spcBef>
              <a:buClr>
                <a:srgbClr val="FFFFFF"/>
              </a:buClr>
              <a:buSzPct val="100000"/>
              <a:buNone/>
              <a:defRPr sz="2400" b="1">
                <a:solidFill>
                  <a:srgbClr val="FFFFFF"/>
                </a:solidFill>
              </a:defRPr>
            </a:lvl9pPr>
          </a:lstStyle>
          <a:p>
            <a:r>
              <a:rPr lang="en-US"/>
              <a:t>Click to edit Master subtitle style</a:t>
            </a:r>
            <a:endParaRPr/>
          </a:p>
        </p:txBody>
      </p:sp>
      <p:sp>
        <p:nvSpPr>
          <p:cNvPr id="18" name="Shape 18"/>
          <p:cNvSpPr/>
          <p:nvPr/>
        </p:nvSpPr>
        <p:spPr>
          <a:xfrm>
            <a:off x="3047703" y="5323804"/>
            <a:ext cx="3047700"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a:p>
        </p:txBody>
      </p:sp>
      <p:sp>
        <p:nvSpPr>
          <p:cNvPr id="19" name="Shape 19"/>
          <p:cNvSpPr/>
          <p:nvPr/>
        </p:nvSpPr>
        <p:spPr>
          <a:xfrm>
            <a:off x="6096272" y="5323804"/>
            <a:ext cx="3047700"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a:p>
        </p:txBody>
      </p:sp>
      <p:sp>
        <p:nvSpPr>
          <p:cNvPr id="20" name="Shape 20"/>
          <p:cNvSpPr/>
          <p:nvPr/>
        </p:nvSpPr>
        <p:spPr>
          <a:xfrm>
            <a:off x="1" y="5323804"/>
            <a:ext cx="3047700"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0" y="0"/>
            <a:ext cx="9144000" cy="1143000"/>
          </a:xfrm>
          <a:prstGeom prst="rect">
            <a:avLst/>
          </a:prstGeom>
          <a:solidFill>
            <a:srgbClr val="0070C0"/>
          </a:solidFill>
        </p:spPr>
        <p:txBody>
          <a:bodyPr lIns="91425" tIns="91425" rIns="91425" bIns="91425" anchor="b" anchorCtr="0"/>
          <a:lstStyle>
            <a:lvl1pPr lvl="0">
              <a:spcBef>
                <a:spcPts val="0"/>
              </a:spcBef>
              <a:defRPr sz="3600" b="1" u="sng">
                <a:solidFill>
                  <a:schemeClr val="bg1"/>
                </a:solidFill>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smtClean="0"/>
              <a:t>Click to edit Master title style</a:t>
            </a:r>
            <a:endParaRPr/>
          </a:p>
        </p:txBody>
      </p:sp>
      <p:sp>
        <p:nvSpPr>
          <p:cNvPr id="30" name="Shape 30"/>
          <p:cNvSpPr txBox="1">
            <a:spLocks noGrp="1"/>
          </p:cNvSpPr>
          <p:nvPr>
            <p:ph type="body" idx="1"/>
          </p:nvPr>
        </p:nvSpPr>
        <p:spPr>
          <a:xfrm>
            <a:off x="286465" y="1428737"/>
            <a:ext cx="8571071" cy="5139122"/>
          </a:xfrm>
          <a:prstGeom prst="rect">
            <a:avLst/>
          </a:prstGeom>
        </p:spPr>
        <p:txBody>
          <a:bodyPr lIns="91425" tIns="91425" rIns="91425" bIns="91425" anchor="t" anchorCtr="0"/>
          <a:lstStyle>
            <a:lvl1pPr lvl="0" algn="just">
              <a:spcBef>
                <a:spcPts val="0"/>
              </a:spcBef>
              <a:defRPr sz="2800" b="0" i="0">
                <a:solidFill>
                  <a:schemeClr val="tx1"/>
                </a:solidFill>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lvl="0"/>
            <a:r>
              <a:rPr lang="en-US" smtClean="0"/>
              <a:t>Click to edit Master text styles</a:t>
            </a:r>
          </a:p>
        </p:txBody>
      </p:sp>
      <p:sp>
        <p:nvSpPr>
          <p:cNvPr id="31" name="Shape 31"/>
          <p:cNvSpPr/>
          <p:nvPr/>
        </p:nvSpPr>
        <p:spPr>
          <a:xfrm>
            <a:off x="7356367" y="6755118"/>
            <a:ext cx="893699"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a:p>
        </p:txBody>
      </p:sp>
      <p:sp>
        <p:nvSpPr>
          <p:cNvPr id="32" name="Shape 32"/>
          <p:cNvSpPr/>
          <p:nvPr/>
        </p:nvSpPr>
        <p:spPr>
          <a:xfrm>
            <a:off x="8250312" y="6755118"/>
            <a:ext cx="893699"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a:off x="7" y="6755118"/>
            <a:ext cx="893699"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a:p>
        </p:txBody>
      </p:sp>
      <p:sp>
        <p:nvSpPr>
          <p:cNvPr id="34" name="Shape 34"/>
          <p:cNvSpPr/>
          <p:nvPr/>
        </p:nvSpPr>
        <p:spPr>
          <a:xfrm>
            <a:off x="893710" y="6755118"/>
            <a:ext cx="6462600" cy="102899"/>
          </a:xfrm>
          <a:prstGeom prst="rect">
            <a:avLst/>
          </a:prstGeom>
          <a:solidFill>
            <a:srgbClr val="2185C5"/>
          </a:solidFill>
          <a:ln>
            <a:noFill/>
          </a:ln>
        </p:spPr>
        <p:txBody>
          <a:bodyPr lIns="91425" tIns="91425" rIns="91425" bIns="91425" anchor="ctr" anchorCtr="0">
            <a:noAutofit/>
          </a:bodyPr>
          <a:lstStyle/>
          <a:p>
            <a:pPr lvl="0">
              <a:spcBef>
                <a:spcPts val="0"/>
              </a:spcBef>
              <a:buNone/>
            </a:pPr>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893700" y="274650"/>
            <a:ext cx="6462600" cy="11430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body" idx="1"/>
          </p:nvPr>
        </p:nvSpPr>
        <p:spPr>
          <a:xfrm>
            <a:off x="893625" y="1600200"/>
            <a:ext cx="3136800" cy="4967700"/>
          </a:xfrm>
          <a:prstGeom prst="rect">
            <a:avLst/>
          </a:prstGeom>
        </p:spPr>
        <p:txBody>
          <a:bodyPr lIns="91425" tIns="91425" rIns="91425" bIns="91425" anchor="t"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8" name="Shape 38"/>
          <p:cNvSpPr txBox="1">
            <a:spLocks noGrp="1"/>
          </p:cNvSpPr>
          <p:nvPr>
            <p:ph type="body" idx="2"/>
          </p:nvPr>
        </p:nvSpPr>
        <p:spPr>
          <a:xfrm>
            <a:off x="4219457" y="1600200"/>
            <a:ext cx="3136800" cy="4967700"/>
          </a:xfrm>
          <a:prstGeom prst="rect">
            <a:avLst/>
          </a:prstGeom>
        </p:spPr>
        <p:txBody>
          <a:bodyPr lIns="91425" tIns="91425" rIns="91425" bIns="91425" anchor="t"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9" name="Shape 39"/>
          <p:cNvSpPr/>
          <p:nvPr/>
        </p:nvSpPr>
        <p:spPr>
          <a:xfrm>
            <a:off x="7356366" y="6755104"/>
            <a:ext cx="893699"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a:p>
        </p:txBody>
      </p:sp>
      <p:sp>
        <p:nvSpPr>
          <p:cNvPr id="40" name="Shape 40"/>
          <p:cNvSpPr/>
          <p:nvPr/>
        </p:nvSpPr>
        <p:spPr>
          <a:xfrm>
            <a:off x="8250311" y="6755104"/>
            <a:ext cx="893699"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a:p>
        </p:txBody>
      </p:sp>
      <p:sp>
        <p:nvSpPr>
          <p:cNvPr id="41" name="Shape 41"/>
          <p:cNvSpPr/>
          <p:nvPr/>
        </p:nvSpPr>
        <p:spPr>
          <a:xfrm>
            <a:off x="2" y="6755104"/>
            <a:ext cx="893699"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a:p>
        </p:txBody>
      </p:sp>
      <p:sp>
        <p:nvSpPr>
          <p:cNvPr id="42" name="Shape 42"/>
          <p:cNvSpPr/>
          <p:nvPr/>
        </p:nvSpPr>
        <p:spPr>
          <a:xfrm>
            <a:off x="893709" y="6755104"/>
            <a:ext cx="6462600" cy="102899"/>
          </a:xfrm>
          <a:prstGeom prst="rect">
            <a:avLst/>
          </a:prstGeom>
          <a:solidFill>
            <a:srgbClr val="2185C5"/>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Title + 3 columns">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893700" y="274650"/>
            <a:ext cx="6462600" cy="1143000"/>
          </a:xfrm>
          <a:prstGeom prst="rect">
            <a:avLst/>
          </a:prstGeom>
        </p:spPr>
        <p:txBody>
          <a:bodyPr lIns="91425" tIns="91425" rIns="91425" bIns="91425" anchor="b"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5" name="Shape 45"/>
          <p:cNvSpPr txBox="1">
            <a:spLocks noGrp="1"/>
          </p:cNvSpPr>
          <p:nvPr>
            <p:ph type="body" idx="1"/>
          </p:nvPr>
        </p:nvSpPr>
        <p:spPr>
          <a:xfrm>
            <a:off x="893700" y="1600200"/>
            <a:ext cx="2371200" cy="49677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endParaRPr/>
          </a:p>
        </p:txBody>
      </p:sp>
      <p:sp>
        <p:nvSpPr>
          <p:cNvPr id="46" name="Shape 46"/>
          <p:cNvSpPr txBox="1">
            <a:spLocks noGrp="1"/>
          </p:cNvSpPr>
          <p:nvPr>
            <p:ph type="body" idx="2"/>
          </p:nvPr>
        </p:nvSpPr>
        <p:spPr>
          <a:xfrm>
            <a:off x="3386403" y="1600200"/>
            <a:ext cx="2371200" cy="49677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endParaRPr/>
          </a:p>
        </p:txBody>
      </p:sp>
      <p:sp>
        <p:nvSpPr>
          <p:cNvPr id="47" name="Shape 47"/>
          <p:cNvSpPr txBox="1">
            <a:spLocks noGrp="1"/>
          </p:cNvSpPr>
          <p:nvPr>
            <p:ph type="body" idx="3"/>
          </p:nvPr>
        </p:nvSpPr>
        <p:spPr>
          <a:xfrm>
            <a:off x="5879107" y="1600200"/>
            <a:ext cx="2371200" cy="49677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85794"/>
          </a:xfrm>
          <a:solidFill>
            <a:srgbClr val="003399"/>
          </a:solidFill>
        </p:spPr>
        <p:txBody>
          <a:bodyPr/>
          <a:lstStyle>
            <a:lvl1pPr algn="ctr">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7"/>
          <p:cNvSpPr>
            <a:spLocks noGrp="1" noChangeArrowheads="1"/>
          </p:cNvSpPr>
          <p:nvPr>
            <p:ph type="dt" sz="half" idx="10"/>
          </p:nvPr>
        </p:nvSpPr>
        <p:spPr>
          <a:ln/>
        </p:spPr>
        <p:txBody>
          <a:bodyPr/>
          <a:lstStyle>
            <a:lvl1pPr>
              <a:defRPr/>
            </a:lvl1pPr>
          </a:lstStyle>
          <a:p>
            <a:pPr>
              <a:defRPr/>
            </a:pPr>
            <a:fld id="{A00A4BBE-574B-4DEE-B64F-9C2FFC50D281}" type="datetimeFigureOut">
              <a:rPr lang="en-US" altLang="en-US"/>
              <a:pPr>
                <a:defRPr/>
              </a:pPr>
              <a:t>3/24/2018</a:t>
            </a:fld>
            <a:endParaRPr lang="en-US" altLang="en-US"/>
          </a:p>
        </p:txBody>
      </p:sp>
      <p:sp>
        <p:nvSpPr>
          <p:cNvPr id="5" name="Rectangle 28"/>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9"/>
          <p:cNvSpPr>
            <a:spLocks noGrp="1" noChangeArrowheads="1"/>
          </p:cNvSpPr>
          <p:nvPr>
            <p:ph type="sldNum" sz="quarter" idx="12"/>
          </p:nvPr>
        </p:nvSpPr>
        <p:spPr>
          <a:ln/>
        </p:spPr>
        <p:txBody>
          <a:bodyPr/>
          <a:lstStyle>
            <a:lvl1pPr>
              <a:defRPr/>
            </a:lvl1pPr>
          </a:lstStyle>
          <a:p>
            <a:fld id="{4DCE016F-F302-43D1-B626-BE970006B22D}" type="slidenum">
              <a:rPr lang="en-US" altLang="en-US"/>
              <a:pPr/>
              <a:t>‹#›</a:t>
            </a:fld>
            <a:endParaRPr lang="en-US" altLang="en-US"/>
          </a:p>
        </p:txBody>
      </p:sp>
    </p:spTree>
  </p:cSld>
  <p:clrMapOvr>
    <a:masterClrMapping/>
  </p:clrMapOvr>
  <p:hf sldNum="0"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3773" y="1981200"/>
            <a:ext cx="381586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0312" y="1981200"/>
            <a:ext cx="381586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7"/>
          <p:cNvSpPr>
            <a:spLocks noGrp="1" noChangeArrowheads="1"/>
          </p:cNvSpPr>
          <p:nvPr>
            <p:ph type="dt" sz="half" idx="10"/>
          </p:nvPr>
        </p:nvSpPr>
        <p:spPr>
          <a:ln/>
        </p:spPr>
        <p:txBody>
          <a:bodyPr/>
          <a:lstStyle>
            <a:lvl1pPr>
              <a:defRPr/>
            </a:lvl1pPr>
          </a:lstStyle>
          <a:p>
            <a:pPr>
              <a:defRPr/>
            </a:pPr>
            <a:fld id="{3F02A976-238B-4CE2-9C0B-72E881793F11}" type="datetimeFigureOut">
              <a:rPr lang="en-US" altLang="en-US"/>
              <a:pPr>
                <a:defRPr/>
              </a:pPr>
              <a:t>3/24/2018</a:t>
            </a:fld>
            <a:endParaRPr lang="en-US" altLang="en-US"/>
          </a:p>
        </p:txBody>
      </p:sp>
      <p:sp>
        <p:nvSpPr>
          <p:cNvPr id="6" name="Rectangle 28"/>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9"/>
          <p:cNvSpPr>
            <a:spLocks noGrp="1" noChangeArrowheads="1"/>
          </p:cNvSpPr>
          <p:nvPr>
            <p:ph type="sldNum" sz="quarter" idx="12"/>
          </p:nvPr>
        </p:nvSpPr>
        <p:spPr>
          <a:ln/>
        </p:spPr>
        <p:txBody>
          <a:bodyPr/>
          <a:lstStyle>
            <a:lvl1pPr>
              <a:defRPr/>
            </a:lvl1pPr>
          </a:lstStyle>
          <a:p>
            <a:fld id="{88D9604B-E560-4533-A0D0-139D82B04131}" type="slidenum">
              <a:rPr lang="en-US" altLang="en-US"/>
              <a:pPr/>
              <a:t>‹#›</a:t>
            </a:fld>
            <a:endParaRPr lang="en-US" altLang="en-US"/>
          </a:p>
        </p:txBody>
      </p:sp>
    </p:spTree>
  </p:cSld>
  <p:clrMapOvr>
    <a:masterClrMapping/>
  </p:clrMapOvr>
  <p:hf sldNum="0"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270"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270"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7"/>
          <p:cNvSpPr>
            <a:spLocks noGrp="1" noChangeArrowheads="1"/>
          </p:cNvSpPr>
          <p:nvPr>
            <p:ph type="dt" sz="half" idx="10"/>
          </p:nvPr>
        </p:nvSpPr>
        <p:spPr>
          <a:ln/>
        </p:spPr>
        <p:txBody>
          <a:bodyPr/>
          <a:lstStyle>
            <a:lvl1pPr>
              <a:defRPr/>
            </a:lvl1pPr>
          </a:lstStyle>
          <a:p>
            <a:pPr>
              <a:defRPr/>
            </a:pPr>
            <a:fld id="{926580CF-2668-4242-A6B7-737D112E1ACC}" type="datetimeFigureOut">
              <a:rPr lang="en-US" altLang="en-US"/>
              <a:pPr>
                <a:defRPr/>
              </a:pPr>
              <a:t>3/24/2018</a:t>
            </a:fld>
            <a:endParaRPr lang="en-US" altLang="en-US"/>
          </a:p>
        </p:txBody>
      </p:sp>
      <p:sp>
        <p:nvSpPr>
          <p:cNvPr id="8" name="Rectangle 28"/>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29"/>
          <p:cNvSpPr>
            <a:spLocks noGrp="1" noChangeArrowheads="1"/>
          </p:cNvSpPr>
          <p:nvPr>
            <p:ph type="sldNum" sz="quarter" idx="12"/>
          </p:nvPr>
        </p:nvSpPr>
        <p:spPr>
          <a:ln/>
        </p:spPr>
        <p:txBody>
          <a:bodyPr/>
          <a:lstStyle>
            <a:lvl1pPr>
              <a:defRPr/>
            </a:lvl1pPr>
          </a:lstStyle>
          <a:p>
            <a:fld id="{A00229E7-1EC6-43AA-BA6A-B06D36DEB8CE}" type="slidenum">
              <a:rPr lang="en-US" altLang="en-US"/>
              <a:pPr/>
              <a:t>‹#›</a:t>
            </a:fld>
            <a:endParaRPr lang="en-US" altLang="en-US"/>
          </a:p>
        </p:txBody>
      </p:sp>
    </p:spTree>
  </p:cSld>
  <p:clrMapOvr>
    <a:masterClrMapping/>
  </p:clrMapOvr>
  <p:hf sldNum="0"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7"/>
          <p:cNvSpPr>
            <a:spLocks noGrp="1" noChangeArrowheads="1"/>
          </p:cNvSpPr>
          <p:nvPr>
            <p:ph type="dt" sz="half" idx="10"/>
          </p:nvPr>
        </p:nvSpPr>
        <p:spPr>
          <a:ln/>
        </p:spPr>
        <p:txBody>
          <a:bodyPr/>
          <a:lstStyle>
            <a:lvl1pPr>
              <a:defRPr/>
            </a:lvl1pPr>
          </a:lstStyle>
          <a:p>
            <a:pPr>
              <a:defRPr/>
            </a:pPr>
            <a:fld id="{63BB1B76-897F-4601-A07B-E3C61C3D4215}" type="datetimeFigureOut">
              <a:rPr lang="en-US" altLang="en-US"/>
              <a:pPr>
                <a:defRPr/>
              </a:pPr>
              <a:t>3/24/2018</a:t>
            </a:fld>
            <a:endParaRPr lang="en-US" altLang="en-US"/>
          </a:p>
        </p:txBody>
      </p:sp>
      <p:sp>
        <p:nvSpPr>
          <p:cNvPr id="4" name="Rectangle 28"/>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29"/>
          <p:cNvSpPr>
            <a:spLocks noGrp="1" noChangeArrowheads="1"/>
          </p:cNvSpPr>
          <p:nvPr>
            <p:ph type="sldNum" sz="quarter" idx="12"/>
          </p:nvPr>
        </p:nvSpPr>
        <p:spPr>
          <a:ln/>
        </p:spPr>
        <p:txBody>
          <a:bodyPr/>
          <a:lstStyle>
            <a:lvl1pPr>
              <a:defRPr/>
            </a:lvl1pPr>
          </a:lstStyle>
          <a:p>
            <a:fld id="{4E356504-A3FE-48D9-BF8B-54166EB7A54F}" type="slidenum">
              <a:rPr lang="en-US" altLang="en-US"/>
              <a:pPr/>
              <a:t>‹#›</a:t>
            </a:fld>
            <a:endParaRPr lang="en-US" altLang="en-US"/>
          </a:p>
        </p:txBody>
      </p:sp>
    </p:spTree>
  </p:cSld>
  <p:clrMapOvr>
    <a:masterClrMapping/>
  </p:clrMapOvr>
  <p:hf sldNum="0"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7"/>
          <p:cNvSpPr>
            <a:spLocks noGrp="1" noChangeArrowheads="1"/>
          </p:cNvSpPr>
          <p:nvPr>
            <p:ph type="dt" sz="half" idx="10"/>
          </p:nvPr>
        </p:nvSpPr>
        <p:spPr>
          <a:ln/>
        </p:spPr>
        <p:txBody>
          <a:bodyPr/>
          <a:lstStyle>
            <a:lvl1pPr>
              <a:defRPr/>
            </a:lvl1pPr>
          </a:lstStyle>
          <a:p>
            <a:pPr>
              <a:defRPr/>
            </a:pPr>
            <a:fld id="{9AB9D1AE-DB1B-47EA-B0F2-71825170679B}" type="datetimeFigureOut">
              <a:rPr lang="en-US" altLang="en-US"/>
              <a:pPr>
                <a:defRPr/>
              </a:pPr>
              <a:t>3/24/2018</a:t>
            </a:fld>
            <a:endParaRPr lang="en-US" altLang="en-US"/>
          </a:p>
        </p:txBody>
      </p:sp>
      <p:sp>
        <p:nvSpPr>
          <p:cNvPr id="3" name="Rectangle 28"/>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29"/>
          <p:cNvSpPr>
            <a:spLocks noGrp="1" noChangeArrowheads="1"/>
          </p:cNvSpPr>
          <p:nvPr>
            <p:ph type="sldNum" sz="quarter" idx="12"/>
          </p:nvPr>
        </p:nvSpPr>
        <p:spPr>
          <a:ln/>
        </p:spPr>
        <p:txBody>
          <a:bodyPr/>
          <a:lstStyle>
            <a:lvl1pPr>
              <a:defRPr/>
            </a:lvl1pPr>
          </a:lstStyle>
          <a:p>
            <a:fld id="{871BE3A7-2E14-467D-A36C-34CE52E227A0}"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aption">
    <p:spTree>
      <p:nvGrpSpPr>
        <p:cNvPr id="1" name="Shape 58"/>
        <p:cNvGrpSpPr/>
        <p:nvPr/>
      </p:nvGrpSpPr>
      <p:grpSpPr>
        <a:xfrm>
          <a:off x="0" y="0"/>
          <a:ext cx="0" cy="0"/>
          <a:chOff x="0" y="0"/>
          <a:chExt cx="0" cy="0"/>
        </a:xfrm>
      </p:grpSpPr>
      <p:sp>
        <p:nvSpPr>
          <p:cNvPr id="59" name="Shape 59"/>
          <p:cNvSpPr txBox="1">
            <a:spLocks noGrp="1"/>
          </p:cNvSpPr>
          <p:nvPr>
            <p:ph type="body" idx="1"/>
          </p:nvPr>
        </p:nvSpPr>
        <p:spPr>
          <a:xfrm>
            <a:off x="893700" y="6199950"/>
            <a:ext cx="6462600" cy="467700"/>
          </a:xfrm>
          <a:prstGeom prst="rect">
            <a:avLst/>
          </a:prstGeom>
        </p:spPr>
        <p:txBody>
          <a:bodyPr lIns="91425" tIns="91425" rIns="91425" bIns="91425" anchor="b" anchorCtr="0"/>
          <a:lstStyle>
            <a:lvl1pPr lvl="0">
              <a:spcBef>
                <a:spcPts val="360"/>
              </a:spcBef>
              <a:buClr>
                <a:srgbClr val="2185C5"/>
              </a:buClr>
              <a:buSzPct val="100000"/>
              <a:buNone/>
              <a:defRPr sz="1400">
                <a:solidFill>
                  <a:srgbClr val="2185C5"/>
                </a:solidFill>
              </a:defRPr>
            </a:lvl1pPr>
          </a:lstStyle>
          <a:p>
            <a:pPr lvl="0"/>
            <a:r>
              <a:rPr lang="en-US" smtClean="0"/>
              <a:t>Click to edit Master text styles</a:t>
            </a:r>
          </a:p>
        </p:txBody>
      </p:sp>
      <p:sp>
        <p:nvSpPr>
          <p:cNvPr id="60" name="Shape 60"/>
          <p:cNvSpPr/>
          <p:nvPr/>
        </p:nvSpPr>
        <p:spPr>
          <a:xfrm>
            <a:off x="7356366" y="6755104"/>
            <a:ext cx="893699"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a:p>
        </p:txBody>
      </p:sp>
      <p:sp>
        <p:nvSpPr>
          <p:cNvPr id="61" name="Shape 61"/>
          <p:cNvSpPr/>
          <p:nvPr/>
        </p:nvSpPr>
        <p:spPr>
          <a:xfrm>
            <a:off x="8250311" y="6755104"/>
            <a:ext cx="893699"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a:p>
        </p:txBody>
      </p:sp>
      <p:sp>
        <p:nvSpPr>
          <p:cNvPr id="62" name="Shape 62"/>
          <p:cNvSpPr/>
          <p:nvPr/>
        </p:nvSpPr>
        <p:spPr>
          <a:xfrm>
            <a:off x="2" y="6755104"/>
            <a:ext cx="893699"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a:p>
        </p:txBody>
      </p:sp>
      <p:sp>
        <p:nvSpPr>
          <p:cNvPr id="63" name="Shape 63"/>
          <p:cNvSpPr/>
          <p:nvPr/>
        </p:nvSpPr>
        <p:spPr>
          <a:xfrm>
            <a:off x="893709" y="6755104"/>
            <a:ext cx="6462600" cy="102899"/>
          </a:xfrm>
          <a:prstGeom prst="rect">
            <a:avLst/>
          </a:prstGeom>
          <a:solidFill>
            <a:srgbClr val="2185C5"/>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435"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538" y="273051"/>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7"/>
          <p:cNvSpPr>
            <a:spLocks noGrp="1" noChangeArrowheads="1"/>
          </p:cNvSpPr>
          <p:nvPr>
            <p:ph type="dt" sz="half" idx="10"/>
          </p:nvPr>
        </p:nvSpPr>
        <p:spPr>
          <a:ln/>
        </p:spPr>
        <p:txBody>
          <a:bodyPr/>
          <a:lstStyle>
            <a:lvl1pPr>
              <a:defRPr/>
            </a:lvl1pPr>
          </a:lstStyle>
          <a:p>
            <a:pPr>
              <a:defRPr/>
            </a:pPr>
            <a:fld id="{D6336998-0AE3-432F-88B3-556A1BDE513A}" type="datetimeFigureOut">
              <a:rPr lang="en-US" altLang="en-US"/>
              <a:pPr>
                <a:defRPr/>
              </a:pPr>
              <a:t>3/24/2018</a:t>
            </a:fld>
            <a:endParaRPr lang="en-US" altLang="en-US"/>
          </a:p>
        </p:txBody>
      </p:sp>
      <p:sp>
        <p:nvSpPr>
          <p:cNvPr id="6" name="Rectangle 28"/>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9"/>
          <p:cNvSpPr>
            <a:spLocks noGrp="1" noChangeArrowheads="1"/>
          </p:cNvSpPr>
          <p:nvPr>
            <p:ph type="sldNum" sz="quarter" idx="12"/>
          </p:nvPr>
        </p:nvSpPr>
        <p:spPr>
          <a:ln/>
        </p:spPr>
        <p:txBody>
          <a:bodyPr/>
          <a:lstStyle>
            <a:lvl1pPr>
              <a:defRPr/>
            </a:lvl1pPr>
          </a:lstStyle>
          <a:p>
            <a:fld id="{8B0C6ECB-7465-4BC8-A074-6F8C2DF0E815}" type="slidenum">
              <a:rPr lang="en-US" altLang="en-US"/>
              <a:pPr/>
              <a:t>‹#›</a:t>
            </a:fld>
            <a:endParaRPr lang="en-US" altLang="en-US"/>
          </a:p>
        </p:txBody>
      </p:sp>
    </p:spTree>
  </p:cSld>
  <p:clrMapOvr>
    <a:masterClrMapping/>
  </p:clrMapOvr>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7"/>
          <p:cNvSpPr>
            <a:spLocks noGrp="1" noChangeArrowheads="1"/>
          </p:cNvSpPr>
          <p:nvPr>
            <p:ph type="dt" sz="half" idx="10"/>
          </p:nvPr>
        </p:nvSpPr>
        <p:spPr>
          <a:ln/>
        </p:spPr>
        <p:txBody>
          <a:bodyPr/>
          <a:lstStyle>
            <a:lvl1pPr>
              <a:defRPr/>
            </a:lvl1pPr>
          </a:lstStyle>
          <a:p>
            <a:pPr>
              <a:defRPr/>
            </a:pPr>
            <a:fld id="{57C3618C-C518-4C1A-94C4-470CFF83E298}" type="datetimeFigureOut">
              <a:rPr lang="en-US" altLang="en-US"/>
              <a:pPr>
                <a:defRPr/>
              </a:pPr>
              <a:t>3/24/2018</a:t>
            </a:fld>
            <a:endParaRPr lang="en-US" altLang="en-US"/>
          </a:p>
        </p:txBody>
      </p:sp>
      <p:sp>
        <p:nvSpPr>
          <p:cNvPr id="6" name="Rectangle 28"/>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9"/>
          <p:cNvSpPr>
            <a:spLocks noGrp="1" noChangeArrowheads="1"/>
          </p:cNvSpPr>
          <p:nvPr>
            <p:ph type="sldNum" sz="quarter" idx="12"/>
          </p:nvPr>
        </p:nvSpPr>
        <p:spPr>
          <a:ln/>
        </p:spPr>
        <p:txBody>
          <a:bodyPr/>
          <a:lstStyle>
            <a:lvl1pPr>
              <a:defRPr/>
            </a:lvl1pPr>
          </a:lstStyle>
          <a:p>
            <a:fld id="{96231200-EF76-4201-909C-66773C401F7B}" type="slidenum">
              <a:rPr lang="en-US" altLang="en-US"/>
              <a:pPr/>
              <a:t>‹#›</a:t>
            </a:fld>
            <a:endParaRPr lang="en-US" altLang="en-US"/>
          </a:p>
        </p:txBody>
      </p:sp>
    </p:spTree>
  </p:cSld>
  <p:clrMapOvr>
    <a:masterClrMapping/>
  </p:clrMapOvr>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7"/>
          <p:cNvSpPr>
            <a:spLocks noGrp="1" noChangeArrowheads="1"/>
          </p:cNvSpPr>
          <p:nvPr>
            <p:ph type="dt" sz="half" idx="10"/>
          </p:nvPr>
        </p:nvSpPr>
        <p:spPr>
          <a:ln/>
        </p:spPr>
        <p:txBody>
          <a:bodyPr/>
          <a:lstStyle>
            <a:lvl1pPr>
              <a:defRPr/>
            </a:lvl1pPr>
          </a:lstStyle>
          <a:p>
            <a:pPr>
              <a:defRPr/>
            </a:pPr>
            <a:fld id="{4AF8548A-EA0A-462F-A8C7-228A318C2FBF}" type="datetimeFigureOut">
              <a:rPr lang="en-US" altLang="en-US"/>
              <a:pPr>
                <a:defRPr/>
              </a:pPr>
              <a:t>3/24/2018</a:t>
            </a:fld>
            <a:endParaRPr lang="en-US" altLang="en-US"/>
          </a:p>
        </p:txBody>
      </p:sp>
      <p:sp>
        <p:nvSpPr>
          <p:cNvPr id="5" name="Rectangle 28"/>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9"/>
          <p:cNvSpPr>
            <a:spLocks noGrp="1" noChangeArrowheads="1"/>
          </p:cNvSpPr>
          <p:nvPr>
            <p:ph type="sldNum" sz="quarter" idx="12"/>
          </p:nvPr>
        </p:nvSpPr>
        <p:spPr>
          <a:ln/>
        </p:spPr>
        <p:txBody>
          <a:bodyPr/>
          <a:lstStyle>
            <a:lvl1pPr>
              <a:defRPr/>
            </a:lvl1pPr>
          </a:lstStyle>
          <a:p>
            <a:fld id="{F5A4F09B-D2E6-428E-B84D-7C3E400AF75C}" type="slidenum">
              <a:rPr lang="en-US" altLang="en-US"/>
              <a:pPr/>
              <a:t>‹#›</a:t>
            </a:fld>
            <a:endParaRPr lang="en-US" altLang="en-US"/>
          </a:p>
        </p:txBody>
      </p:sp>
    </p:spTree>
  </p:cSld>
  <p:clrMapOvr>
    <a:masterClrMapping/>
  </p:clrMapOvr>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3074" y="4572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3774" y="457200"/>
            <a:ext cx="5688623"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7"/>
          <p:cNvSpPr>
            <a:spLocks noGrp="1" noChangeArrowheads="1"/>
          </p:cNvSpPr>
          <p:nvPr>
            <p:ph type="dt" sz="half" idx="10"/>
          </p:nvPr>
        </p:nvSpPr>
        <p:spPr>
          <a:ln/>
        </p:spPr>
        <p:txBody>
          <a:bodyPr/>
          <a:lstStyle>
            <a:lvl1pPr>
              <a:defRPr/>
            </a:lvl1pPr>
          </a:lstStyle>
          <a:p>
            <a:pPr>
              <a:defRPr/>
            </a:pPr>
            <a:fld id="{D76AA373-65D1-4E81-A02E-783F6EAB073A}" type="datetimeFigureOut">
              <a:rPr lang="en-US" altLang="en-US"/>
              <a:pPr>
                <a:defRPr/>
              </a:pPr>
              <a:t>3/24/2018</a:t>
            </a:fld>
            <a:endParaRPr lang="en-US" altLang="en-US"/>
          </a:p>
        </p:txBody>
      </p:sp>
      <p:sp>
        <p:nvSpPr>
          <p:cNvPr id="5" name="Rectangle 28"/>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9"/>
          <p:cNvSpPr>
            <a:spLocks noGrp="1" noChangeArrowheads="1"/>
          </p:cNvSpPr>
          <p:nvPr>
            <p:ph type="sldNum" sz="quarter" idx="12"/>
          </p:nvPr>
        </p:nvSpPr>
        <p:spPr>
          <a:ln/>
        </p:spPr>
        <p:txBody>
          <a:bodyPr/>
          <a:lstStyle>
            <a:lvl1pPr>
              <a:defRPr/>
            </a:lvl1pPr>
          </a:lstStyle>
          <a:p>
            <a:fld id="{B7FB0116-35D1-4272-A7BE-7B13641C5D04}" type="slidenum">
              <a:rPr lang="en-US" altLang="en-US"/>
              <a:pPr/>
              <a:t>‹#›</a:t>
            </a:fld>
            <a:endParaRPr lang="en-US" altLang="en-US"/>
          </a:p>
        </p:txBody>
      </p:sp>
    </p:spTree>
  </p:cSld>
  <p:clrMapOvr>
    <a:masterClrMapping/>
  </p:clrMapOvr>
  <p:hf sldNum="0"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173774" y="457200"/>
            <a:ext cx="77724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27"/>
          <p:cNvSpPr>
            <a:spLocks noGrp="1" noChangeArrowheads="1"/>
          </p:cNvSpPr>
          <p:nvPr>
            <p:ph type="dt" sz="half" idx="10"/>
          </p:nvPr>
        </p:nvSpPr>
        <p:spPr>
          <a:ln/>
        </p:spPr>
        <p:txBody>
          <a:bodyPr/>
          <a:lstStyle>
            <a:lvl1pPr>
              <a:defRPr/>
            </a:lvl1pPr>
          </a:lstStyle>
          <a:p>
            <a:pPr>
              <a:defRPr/>
            </a:pPr>
            <a:fld id="{52B3B66A-638C-4329-A6AB-C6EFCD062DCB}" type="datetimeFigureOut">
              <a:rPr lang="en-US" altLang="en-US"/>
              <a:pPr>
                <a:defRPr/>
              </a:pPr>
              <a:t>3/24/2018</a:t>
            </a:fld>
            <a:endParaRPr lang="en-US" altLang="en-US"/>
          </a:p>
        </p:txBody>
      </p:sp>
      <p:sp>
        <p:nvSpPr>
          <p:cNvPr id="4" name="Rectangle 28"/>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29"/>
          <p:cNvSpPr>
            <a:spLocks noGrp="1" noChangeArrowheads="1"/>
          </p:cNvSpPr>
          <p:nvPr>
            <p:ph type="sldNum" sz="quarter" idx="12"/>
          </p:nvPr>
        </p:nvSpPr>
        <p:spPr>
          <a:ln/>
        </p:spPr>
        <p:txBody>
          <a:bodyPr/>
          <a:lstStyle>
            <a:lvl1pPr>
              <a:defRPr/>
            </a:lvl1pPr>
          </a:lstStyle>
          <a:p>
            <a:fld id="{8854941B-72B9-4E72-A7D2-51A1C0F14737}" type="slidenum">
              <a:rPr lang="en-US" altLang="en-US"/>
              <a:pPr/>
              <a:t>‹#›</a:t>
            </a:fld>
            <a:endParaRPr lang="en-US" altLang="en-US"/>
          </a:p>
        </p:txBody>
      </p:sp>
    </p:spTree>
  </p:cSld>
  <p:clrMapOvr>
    <a:masterClrMapping/>
  </p:clrMapOvr>
  <p:hf sldNum="0"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73774" y="4572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73773" y="1981200"/>
            <a:ext cx="381586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0312" y="1981200"/>
            <a:ext cx="381586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7"/>
          <p:cNvSpPr>
            <a:spLocks noGrp="1" noChangeArrowheads="1"/>
          </p:cNvSpPr>
          <p:nvPr>
            <p:ph type="dt" sz="half" idx="10"/>
          </p:nvPr>
        </p:nvSpPr>
        <p:spPr>
          <a:ln/>
        </p:spPr>
        <p:txBody>
          <a:bodyPr/>
          <a:lstStyle>
            <a:lvl1pPr>
              <a:defRPr/>
            </a:lvl1pPr>
          </a:lstStyle>
          <a:p>
            <a:pPr>
              <a:defRPr/>
            </a:pPr>
            <a:fld id="{235E71FB-191D-425C-8070-3056BE37FA31}" type="datetimeFigureOut">
              <a:rPr lang="en-US" altLang="en-US"/>
              <a:pPr>
                <a:defRPr/>
              </a:pPr>
              <a:t>3/24/2018</a:t>
            </a:fld>
            <a:endParaRPr lang="en-US" altLang="en-US"/>
          </a:p>
        </p:txBody>
      </p:sp>
      <p:sp>
        <p:nvSpPr>
          <p:cNvPr id="6" name="Rectangle 28"/>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9"/>
          <p:cNvSpPr>
            <a:spLocks noGrp="1" noChangeArrowheads="1"/>
          </p:cNvSpPr>
          <p:nvPr>
            <p:ph type="sldNum" sz="quarter" idx="12"/>
          </p:nvPr>
        </p:nvSpPr>
        <p:spPr>
          <a:ln/>
        </p:spPr>
        <p:txBody>
          <a:bodyPr/>
          <a:lstStyle>
            <a:lvl1pPr>
              <a:defRPr/>
            </a:lvl1pPr>
          </a:lstStyle>
          <a:p>
            <a:fld id="{0FFB5C81-0412-49F0-86E1-2BED373D61BB}" type="slidenum">
              <a:rPr lang="en-US" altLang="en-US"/>
              <a:pPr/>
              <a:t>‹#›</a:t>
            </a:fld>
            <a:endParaRPr lang="en-US" altLang="en-US"/>
          </a:p>
        </p:txBody>
      </p:sp>
    </p:spTree>
  </p:cSld>
  <p:clrMapOvr>
    <a:masterClrMapping/>
  </p:clrMapOvr>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893700" y="274650"/>
            <a:ext cx="6462600" cy="11430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body" idx="1"/>
          </p:nvPr>
        </p:nvSpPr>
        <p:spPr>
          <a:xfrm>
            <a:off x="893625" y="1600200"/>
            <a:ext cx="3136800" cy="4967700"/>
          </a:xfrm>
          <a:prstGeom prst="rect">
            <a:avLst/>
          </a:prstGeom>
        </p:spPr>
        <p:txBody>
          <a:bodyPr lIns="91425" tIns="91425" rIns="91425" bIns="91425" anchor="t"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8" name="Shape 38"/>
          <p:cNvSpPr txBox="1">
            <a:spLocks noGrp="1"/>
          </p:cNvSpPr>
          <p:nvPr>
            <p:ph type="body" idx="2"/>
          </p:nvPr>
        </p:nvSpPr>
        <p:spPr>
          <a:xfrm>
            <a:off x="4219455" y="1600200"/>
            <a:ext cx="3136800" cy="4967700"/>
          </a:xfrm>
          <a:prstGeom prst="rect">
            <a:avLst/>
          </a:prstGeom>
        </p:spPr>
        <p:txBody>
          <a:bodyPr lIns="91425" tIns="91425" rIns="91425" bIns="91425" anchor="t"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0070C0"/>
          </a:solidFill>
          <a:ln>
            <a:solidFill>
              <a:srgbClr val="0070C0"/>
            </a:solidFill>
          </a:ln>
        </p:spPr>
        <p:txBody>
          <a:bodyPr/>
          <a:lstStyle>
            <a:lvl1pPr>
              <a:defRPr sz="4000" b="1" u="sng">
                <a:solidFill>
                  <a:schemeClr val="bg1"/>
                </a:solidFill>
                <a:latin typeface="Palatino Linotype" pitchFamily="18" charset="0"/>
              </a:defRPr>
            </a:lvl1pPr>
          </a:lstStyle>
          <a:p>
            <a:r>
              <a:rPr lang="en-US" dirty="0" smtClean="0"/>
              <a:t>Click to edit Master title style</a:t>
            </a:r>
            <a:endParaRPr lang="en-IN" dirty="0"/>
          </a:p>
        </p:txBody>
      </p:sp>
      <p:sp>
        <p:nvSpPr>
          <p:cNvPr id="4" name="Text Placeholder 3"/>
          <p:cNvSpPr>
            <a:spLocks noGrp="1"/>
          </p:cNvSpPr>
          <p:nvPr>
            <p:ph type="body" sz="quarter" idx="10"/>
          </p:nvPr>
        </p:nvSpPr>
        <p:spPr>
          <a:xfrm>
            <a:off x="571472" y="1571616"/>
            <a:ext cx="8072494" cy="4643451"/>
          </a:xfrm>
        </p:spPr>
        <p:txBody>
          <a:bodyPr/>
          <a:lstStyle>
            <a:lvl1pPr>
              <a:buNone/>
              <a:defRPr>
                <a:solidFill>
                  <a:schemeClr val="tx1"/>
                </a:solidFill>
                <a:latin typeface="Palatino Linotype" pitchFamily="18" charset="0"/>
              </a:defRPr>
            </a:lvl1pPr>
            <a:lvl2pPr>
              <a:defRPr>
                <a:solidFill>
                  <a:schemeClr val="tx1"/>
                </a:solidFill>
                <a:latin typeface="Palatino Linotype" pitchFamily="18" charset="0"/>
              </a:defRPr>
            </a:lvl2pPr>
            <a:lvl3pPr>
              <a:defRPr>
                <a:solidFill>
                  <a:schemeClr val="tx1"/>
                </a:solidFill>
                <a:latin typeface="Palatino Linotype" pitchFamily="18" charset="0"/>
              </a:defRPr>
            </a:lvl3pPr>
            <a:lvl4pPr>
              <a:defRPr>
                <a:solidFill>
                  <a:schemeClr val="tx1"/>
                </a:solidFill>
                <a:latin typeface="Palatino Linotype" pitchFamily="18" charset="0"/>
              </a:defRPr>
            </a:lvl4pPr>
            <a:lvl5pPr>
              <a:defRPr>
                <a:solidFill>
                  <a:schemeClr val="tx1"/>
                </a:solidFill>
                <a:latin typeface="Palatino Linotype"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5" name="Rectangle 4"/>
          <p:cNvSpPr/>
          <p:nvPr userDrawn="1"/>
        </p:nvSpPr>
        <p:spPr>
          <a:xfrm>
            <a:off x="4357686" y="6143648"/>
            <a:ext cx="4572000" cy="461665"/>
          </a:xfrm>
          <a:prstGeom prst="rect">
            <a:avLst/>
          </a:prstGeom>
        </p:spPr>
        <p:txBody>
          <a:bodyPr>
            <a:spAutoFit/>
          </a:bodyPr>
          <a:lstStyle/>
          <a:p>
            <a:pPr lvl="0" algn="r">
              <a:buClr>
                <a:srgbClr val="FFFFFF"/>
              </a:buClr>
              <a:buSzPct val="100000"/>
              <a:defRPr/>
            </a:pPr>
            <a:r>
              <a:rPr lang="en-US" sz="1200" b="1" dirty="0" smtClean="0">
                <a:solidFill>
                  <a:srgbClr val="FF9900"/>
                </a:solidFill>
                <a:latin typeface="Lato"/>
                <a:ea typeface="Lato"/>
                <a:cs typeface="Lato"/>
                <a:sym typeface="Lato"/>
              </a:rPr>
              <a:t>CA Pragya Singh</a:t>
            </a:r>
          </a:p>
          <a:p>
            <a:pPr lvl="0" algn="r">
              <a:buClr>
                <a:srgbClr val="FFFFFF"/>
              </a:buClr>
              <a:buSzPct val="100000"/>
              <a:defRPr/>
            </a:pPr>
            <a:endParaRPr lang="en-IN" sz="1200" b="1" dirty="0">
              <a:solidFill>
                <a:srgbClr val="FF9900"/>
              </a:solidFill>
              <a:latin typeface="Lato"/>
              <a:ea typeface="Lato"/>
              <a:cs typeface="Lato"/>
              <a:sym typeface="Lato"/>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cSld name="Subtitle">
    <p:spTree>
      <p:nvGrpSpPr>
        <p:cNvPr id="1" name="Shape 14"/>
        <p:cNvGrpSpPr/>
        <p:nvPr/>
      </p:nvGrpSpPr>
      <p:grpSpPr>
        <a:xfrm>
          <a:off x="0" y="0"/>
          <a:ext cx="0" cy="0"/>
          <a:chOff x="0" y="0"/>
          <a:chExt cx="0" cy="0"/>
        </a:xfrm>
      </p:grpSpPr>
      <p:sp>
        <p:nvSpPr>
          <p:cNvPr id="15" name="Shape 15"/>
          <p:cNvSpPr/>
          <p:nvPr/>
        </p:nvSpPr>
        <p:spPr>
          <a:xfrm>
            <a:off x="0" y="0"/>
            <a:ext cx="9144000" cy="5323800"/>
          </a:xfrm>
          <a:prstGeom prst="rect">
            <a:avLst/>
          </a:prstGeom>
          <a:solidFill>
            <a:srgbClr val="2185C5"/>
          </a:solidFill>
          <a:ln>
            <a:noFill/>
          </a:ln>
        </p:spPr>
        <p:txBody>
          <a:bodyPr lIns="91425" tIns="91425" rIns="91425" bIns="91425" anchor="ctr" anchorCtr="0">
            <a:noAutofit/>
          </a:bodyPr>
          <a:lstStyle/>
          <a:p>
            <a:pPr lvl="0">
              <a:spcBef>
                <a:spcPts val="0"/>
              </a:spcBef>
              <a:buNone/>
            </a:pPr>
            <a:endParaRPr/>
          </a:p>
        </p:txBody>
      </p:sp>
      <p:sp>
        <p:nvSpPr>
          <p:cNvPr id="16" name="Shape 16"/>
          <p:cNvSpPr txBox="1">
            <a:spLocks noGrp="1"/>
          </p:cNvSpPr>
          <p:nvPr>
            <p:ph type="ctrTitle"/>
          </p:nvPr>
        </p:nvSpPr>
        <p:spPr>
          <a:xfrm>
            <a:off x="685800" y="2111123"/>
            <a:ext cx="7772400" cy="1546500"/>
          </a:xfrm>
          <a:prstGeom prst="rect">
            <a:avLst/>
          </a:prstGeom>
        </p:spPr>
        <p:txBody>
          <a:bodyPr lIns="91425" tIns="91425" rIns="91425" bIns="91425" anchor="b" anchorCtr="0"/>
          <a:lstStyle>
            <a:lvl1pPr lvl="0" algn="ctr" rtl="0">
              <a:spcBef>
                <a:spcPts val="0"/>
              </a:spcBef>
              <a:buClr>
                <a:srgbClr val="FFFFFF"/>
              </a:buClr>
              <a:buSzPct val="100000"/>
              <a:defRPr sz="4800">
                <a:solidFill>
                  <a:srgbClr val="FFFFFF"/>
                </a:solidFill>
              </a:defRPr>
            </a:lvl1pPr>
            <a:lvl2pPr lvl="1" algn="ctr" rtl="0">
              <a:spcBef>
                <a:spcPts val="0"/>
              </a:spcBef>
              <a:buClr>
                <a:srgbClr val="FFFFFF"/>
              </a:buClr>
              <a:buSzPct val="100000"/>
              <a:defRPr sz="4800">
                <a:solidFill>
                  <a:srgbClr val="FFFFFF"/>
                </a:solidFill>
              </a:defRPr>
            </a:lvl2pPr>
            <a:lvl3pPr lvl="2" algn="ctr" rtl="0">
              <a:spcBef>
                <a:spcPts val="0"/>
              </a:spcBef>
              <a:buClr>
                <a:srgbClr val="FFFFFF"/>
              </a:buClr>
              <a:buSzPct val="100000"/>
              <a:defRPr sz="4800">
                <a:solidFill>
                  <a:srgbClr val="FFFFFF"/>
                </a:solidFill>
              </a:defRPr>
            </a:lvl3pPr>
            <a:lvl4pPr lvl="3" algn="ctr" rtl="0">
              <a:spcBef>
                <a:spcPts val="0"/>
              </a:spcBef>
              <a:buClr>
                <a:srgbClr val="FFFFFF"/>
              </a:buClr>
              <a:buSzPct val="100000"/>
              <a:defRPr sz="4800">
                <a:solidFill>
                  <a:srgbClr val="FFFFFF"/>
                </a:solidFill>
              </a:defRPr>
            </a:lvl4pPr>
            <a:lvl5pPr lvl="4" algn="ctr" rtl="0">
              <a:spcBef>
                <a:spcPts val="0"/>
              </a:spcBef>
              <a:buClr>
                <a:srgbClr val="FFFFFF"/>
              </a:buClr>
              <a:buSzPct val="100000"/>
              <a:defRPr sz="4800">
                <a:solidFill>
                  <a:srgbClr val="FFFFFF"/>
                </a:solidFill>
              </a:defRPr>
            </a:lvl5pPr>
            <a:lvl6pPr lvl="5" algn="ctr" rtl="0">
              <a:spcBef>
                <a:spcPts val="0"/>
              </a:spcBef>
              <a:buClr>
                <a:srgbClr val="FFFFFF"/>
              </a:buClr>
              <a:buSzPct val="100000"/>
              <a:defRPr sz="4800">
                <a:solidFill>
                  <a:srgbClr val="FFFFFF"/>
                </a:solidFill>
              </a:defRPr>
            </a:lvl6pPr>
            <a:lvl7pPr lvl="6" algn="ctr" rtl="0">
              <a:spcBef>
                <a:spcPts val="0"/>
              </a:spcBef>
              <a:buClr>
                <a:srgbClr val="FFFFFF"/>
              </a:buClr>
              <a:buSzPct val="100000"/>
              <a:defRPr sz="4800">
                <a:solidFill>
                  <a:srgbClr val="FFFFFF"/>
                </a:solidFill>
              </a:defRPr>
            </a:lvl7pPr>
            <a:lvl8pPr lvl="7" algn="ctr" rtl="0">
              <a:spcBef>
                <a:spcPts val="0"/>
              </a:spcBef>
              <a:buClr>
                <a:srgbClr val="FFFFFF"/>
              </a:buClr>
              <a:buSzPct val="100000"/>
              <a:defRPr sz="4800">
                <a:solidFill>
                  <a:srgbClr val="FFFFFF"/>
                </a:solidFill>
              </a:defRPr>
            </a:lvl8pPr>
            <a:lvl9pPr lvl="8" algn="ctr" rtl="0">
              <a:spcBef>
                <a:spcPts val="0"/>
              </a:spcBef>
              <a:buClr>
                <a:srgbClr val="FFFFFF"/>
              </a:buClr>
              <a:buSzPct val="100000"/>
              <a:defRPr sz="4800">
                <a:solidFill>
                  <a:srgbClr val="FFFFFF"/>
                </a:solidFill>
              </a:defRPr>
            </a:lvl9pPr>
          </a:lstStyle>
          <a:p>
            <a:r>
              <a:rPr lang="en-US" smtClean="0"/>
              <a:t>Click to edit Master title style</a:t>
            </a:r>
            <a:endParaRPr/>
          </a:p>
        </p:txBody>
      </p:sp>
      <p:sp>
        <p:nvSpPr>
          <p:cNvPr id="17" name="Shape 17"/>
          <p:cNvSpPr txBox="1">
            <a:spLocks noGrp="1"/>
          </p:cNvSpPr>
          <p:nvPr>
            <p:ph type="subTitle" idx="1"/>
          </p:nvPr>
        </p:nvSpPr>
        <p:spPr>
          <a:xfrm>
            <a:off x="685800" y="3786737"/>
            <a:ext cx="7772400" cy="1046400"/>
          </a:xfrm>
          <a:prstGeom prst="rect">
            <a:avLst/>
          </a:prstGeom>
        </p:spPr>
        <p:txBody>
          <a:bodyPr lIns="91425" tIns="91425" rIns="91425" bIns="91425" anchor="t" anchorCtr="0"/>
          <a:lstStyle>
            <a:lvl1pPr lvl="0" algn="ctr" rtl="0">
              <a:spcBef>
                <a:spcPts val="0"/>
              </a:spcBef>
              <a:buClr>
                <a:srgbClr val="FFFFFF"/>
              </a:buClr>
              <a:buSzPct val="100000"/>
              <a:buNone/>
              <a:defRPr sz="2400" b="1">
                <a:solidFill>
                  <a:srgbClr val="FFFFFF"/>
                </a:solidFill>
              </a:defRPr>
            </a:lvl1pPr>
            <a:lvl2pPr lvl="1" algn="ctr" rtl="0">
              <a:spcBef>
                <a:spcPts val="0"/>
              </a:spcBef>
              <a:buClr>
                <a:srgbClr val="FFFFFF"/>
              </a:buClr>
              <a:buNone/>
              <a:defRPr b="1">
                <a:solidFill>
                  <a:srgbClr val="FFFFFF"/>
                </a:solidFill>
              </a:defRPr>
            </a:lvl2pPr>
            <a:lvl3pPr lvl="2" algn="ctr" rtl="0">
              <a:spcBef>
                <a:spcPts val="0"/>
              </a:spcBef>
              <a:buClr>
                <a:srgbClr val="FFFFFF"/>
              </a:buClr>
              <a:buNone/>
              <a:defRPr b="1">
                <a:solidFill>
                  <a:srgbClr val="FFFFFF"/>
                </a:solidFill>
              </a:defRPr>
            </a:lvl3pPr>
            <a:lvl4pPr lvl="3" algn="ctr" rtl="0">
              <a:spcBef>
                <a:spcPts val="0"/>
              </a:spcBef>
              <a:buClr>
                <a:srgbClr val="FFFFFF"/>
              </a:buClr>
              <a:buSzPct val="100000"/>
              <a:buNone/>
              <a:defRPr sz="2400" b="1">
                <a:solidFill>
                  <a:srgbClr val="FFFFFF"/>
                </a:solidFill>
              </a:defRPr>
            </a:lvl4pPr>
            <a:lvl5pPr lvl="4" algn="ctr" rtl="0">
              <a:spcBef>
                <a:spcPts val="0"/>
              </a:spcBef>
              <a:buClr>
                <a:srgbClr val="FFFFFF"/>
              </a:buClr>
              <a:buSzPct val="100000"/>
              <a:buNone/>
              <a:defRPr sz="2400" b="1">
                <a:solidFill>
                  <a:srgbClr val="FFFFFF"/>
                </a:solidFill>
              </a:defRPr>
            </a:lvl5pPr>
            <a:lvl6pPr lvl="5" algn="ctr" rtl="0">
              <a:spcBef>
                <a:spcPts val="0"/>
              </a:spcBef>
              <a:buClr>
                <a:srgbClr val="FFFFFF"/>
              </a:buClr>
              <a:buSzPct val="100000"/>
              <a:buNone/>
              <a:defRPr sz="2400" b="1">
                <a:solidFill>
                  <a:srgbClr val="FFFFFF"/>
                </a:solidFill>
              </a:defRPr>
            </a:lvl6pPr>
            <a:lvl7pPr lvl="6" algn="ctr" rtl="0">
              <a:spcBef>
                <a:spcPts val="0"/>
              </a:spcBef>
              <a:buClr>
                <a:srgbClr val="FFFFFF"/>
              </a:buClr>
              <a:buSzPct val="100000"/>
              <a:buNone/>
              <a:defRPr sz="2400" b="1">
                <a:solidFill>
                  <a:srgbClr val="FFFFFF"/>
                </a:solidFill>
              </a:defRPr>
            </a:lvl7pPr>
            <a:lvl8pPr lvl="7" algn="ctr" rtl="0">
              <a:spcBef>
                <a:spcPts val="0"/>
              </a:spcBef>
              <a:buClr>
                <a:srgbClr val="FFFFFF"/>
              </a:buClr>
              <a:buSzPct val="100000"/>
              <a:buNone/>
              <a:defRPr sz="2400" b="1">
                <a:solidFill>
                  <a:srgbClr val="FFFFFF"/>
                </a:solidFill>
              </a:defRPr>
            </a:lvl8pPr>
            <a:lvl9pPr lvl="8" algn="ctr" rtl="0">
              <a:spcBef>
                <a:spcPts val="0"/>
              </a:spcBef>
              <a:buClr>
                <a:srgbClr val="FFFFFF"/>
              </a:buClr>
              <a:buSzPct val="100000"/>
              <a:buNone/>
              <a:defRPr sz="2400" b="1">
                <a:solidFill>
                  <a:srgbClr val="FFFFFF"/>
                </a:solidFill>
              </a:defRPr>
            </a:lvl9pPr>
          </a:lstStyle>
          <a:p>
            <a:r>
              <a:rPr lang="en-US" smtClean="0"/>
              <a:t>Click to edit Master subtitle style</a:t>
            </a:r>
            <a:endParaRPr/>
          </a:p>
        </p:txBody>
      </p:sp>
      <p:sp>
        <p:nvSpPr>
          <p:cNvPr id="18" name="Shape 18"/>
          <p:cNvSpPr/>
          <p:nvPr/>
        </p:nvSpPr>
        <p:spPr>
          <a:xfrm>
            <a:off x="3047703" y="5323804"/>
            <a:ext cx="3047700"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a:p>
        </p:txBody>
      </p:sp>
      <p:sp>
        <p:nvSpPr>
          <p:cNvPr id="19" name="Shape 19"/>
          <p:cNvSpPr/>
          <p:nvPr/>
        </p:nvSpPr>
        <p:spPr>
          <a:xfrm>
            <a:off x="6096272" y="5323804"/>
            <a:ext cx="3047700"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a:p>
        </p:txBody>
      </p:sp>
      <p:sp>
        <p:nvSpPr>
          <p:cNvPr id="20" name="Shape 20"/>
          <p:cNvSpPr/>
          <p:nvPr/>
        </p:nvSpPr>
        <p:spPr>
          <a:xfrm>
            <a:off x="1" y="5323804"/>
            <a:ext cx="3047700"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0070C0"/>
          </a:solidFill>
          <a:ln>
            <a:solidFill>
              <a:srgbClr val="0070C0"/>
            </a:solidFill>
          </a:ln>
        </p:spPr>
        <p:txBody>
          <a:bodyPr/>
          <a:lstStyle>
            <a:lvl1pPr>
              <a:defRPr sz="4000" b="1" u="sng">
                <a:solidFill>
                  <a:schemeClr val="bg1"/>
                </a:solidFill>
                <a:latin typeface="Palatino Linotype" pitchFamily="18" charset="0"/>
              </a:defRPr>
            </a:lvl1pPr>
          </a:lstStyle>
          <a:p>
            <a:r>
              <a:rPr lang="en-US" dirty="0" smtClean="0"/>
              <a:t>Click to edit Master title style</a:t>
            </a:r>
            <a:endParaRPr lang="en-IN" dirty="0"/>
          </a:p>
        </p:txBody>
      </p:sp>
      <p:sp>
        <p:nvSpPr>
          <p:cNvPr id="4" name="Text Placeholder 3"/>
          <p:cNvSpPr>
            <a:spLocks noGrp="1"/>
          </p:cNvSpPr>
          <p:nvPr>
            <p:ph type="body" sz="quarter" idx="10"/>
          </p:nvPr>
        </p:nvSpPr>
        <p:spPr>
          <a:xfrm>
            <a:off x="571472" y="1571616"/>
            <a:ext cx="8072494" cy="4643451"/>
          </a:xfrm>
        </p:spPr>
        <p:txBody>
          <a:bodyPr/>
          <a:lstStyle>
            <a:lvl1pPr>
              <a:buNone/>
              <a:defRPr>
                <a:solidFill>
                  <a:schemeClr val="tx1"/>
                </a:solidFill>
                <a:latin typeface="Palatino Linotype" pitchFamily="18" charset="0"/>
              </a:defRPr>
            </a:lvl1pPr>
            <a:lvl2pPr>
              <a:defRPr>
                <a:solidFill>
                  <a:schemeClr val="tx1"/>
                </a:solidFill>
                <a:latin typeface="Palatino Linotype" pitchFamily="18" charset="0"/>
              </a:defRPr>
            </a:lvl2pPr>
            <a:lvl3pPr>
              <a:defRPr>
                <a:solidFill>
                  <a:schemeClr val="tx1"/>
                </a:solidFill>
                <a:latin typeface="Palatino Linotype" pitchFamily="18" charset="0"/>
              </a:defRPr>
            </a:lvl3pPr>
            <a:lvl4pPr>
              <a:defRPr>
                <a:solidFill>
                  <a:schemeClr val="tx1"/>
                </a:solidFill>
                <a:latin typeface="Palatino Linotype" pitchFamily="18" charset="0"/>
              </a:defRPr>
            </a:lvl4pPr>
            <a:lvl5pPr>
              <a:defRPr>
                <a:solidFill>
                  <a:schemeClr val="tx1"/>
                </a:solidFill>
                <a:latin typeface="Palatino Linotype"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5" name="Rectangle 4"/>
          <p:cNvSpPr/>
          <p:nvPr userDrawn="1"/>
        </p:nvSpPr>
        <p:spPr>
          <a:xfrm>
            <a:off x="4357686" y="6143648"/>
            <a:ext cx="4572000" cy="646331"/>
          </a:xfrm>
          <a:prstGeom prst="rect">
            <a:avLst/>
          </a:prstGeom>
        </p:spPr>
        <p:txBody>
          <a:bodyPr>
            <a:spAutoFit/>
          </a:bodyPr>
          <a:lstStyle/>
          <a:p>
            <a:pPr lvl="0" algn="r">
              <a:buClr>
                <a:srgbClr val="FFFFFF"/>
              </a:buClr>
              <a:buSzPct val="100000"/>
              <a:defRPr/>
            </a:pPr>
            <a:r>
              <a:rPr lang="en-US" sz="1200" b="1" dirty="0" smtClean="0">
                <a:solidFill>
                  <a:srgbClr val="FF9900"/>
                </a:solidFill>
                <a:latin typeface="Lato"/>
                <a:ea typeface="Lato"/>
                <a:cs typeface="Lato"/>
                <a:sym typeface="Lato"/>
              </a:rPr>
              <a:t>CA </a:t>
            </a:r>
            <a:r>
              <a:rPr lang="en-US" sz="1200" b="1" dirty="0" err="1" smtClean="0">
                <a:solidFill>
                  <a:srgbClr val="FF9900"/>
                </a:solidFill>
                <a:latin typeface="Lato"/>
                <a:ea typeface="Lato"/>
                <a:cs typeface="Lato"/>
                <a:sym typeface="Lato"/>
              </a:rPr>
              <a:t>Sumit</a:t>
            </a:r>
            <a:r>
              <a:rPr lang="en-US" sz="1200" b="1" dirty="0" smtClean="0">
                <a:solidFill>
                  <a:srgbClr val="FF9900"/>
                </a:solidFill>
                <a:latin typeface="Lato"/>
                <a:ea typeface="Lato"/>
                <a:cs typeface="Lato"/>
                <a:sym typeface="Lato"/>
              </a:rPr>
              <a:t> </a:t>
            </a:r>
            <a:r>
              <a:rPr lang="en-US" sz="1200" b="1" dirty="0" err="1" smtClean="0">
                <a:solidFill>
                  <a:srgbClr val="FF9900"/>
                </a:solidFill>
                <a:latin typeface="Lato"/>
                <a:ea typeface="Lato"/>
                <a:cs typeface="Lato"/>
                <a:sym typeface="Lato"/>
              </a:rPr>
              <a:t>Kedia</a:t>
            </a:r>
            <a:endParaRPr lang="en-US" sz="1200" b="1" dirty="0" smtClean="0">
              <a:solidFill>
                <a:srgbClr val="FF9900"/>
              </a:solidFill>
              <a:latin typeface="Lato"/>
              <a:ea typeface="Lato"/>
              <a:cs typeface="Lato"/>
              <a:sym typeface="Lato"/>
            </a:endParaRPr>
          </a:p>
          <a:p>
            <a:pPr lvl="0" algn="r">
              <a:buClr>
                <a:srgbClr val="FFFFFF"/>
              </a:buClr>
              <a:buSzPct val="100000"/>
              <a:defRPr/>
            </a:pPr>
            <a:r>
              <a:rPr lang="en-US" sz="1200" b="1" dirty="0" smtClean="0">
                <a:solidFill>
                  <a:srgbClr val="FF9900"/>
                </a:solidFill>
                <a:latin typeface="Lato"/>
                <a:ea typeface="Lato"/>
                <a:cs typeface="Lato"/>
                <a:sym typeface="Lato"/>
              </a:rPr>
              <a:t>A.K.</a:t>
            </a:r>
            <a:r>
              <a:rPr lang="en-US" sz="1200" b="1" baseline="0" dirty="0" smtClean="0">
                <a:solidFill>
                  <a:srgbClr val="FF9900"/>
                </a:solidFill>
                <a:latin typeface="Lato"/>
                <a:ea typeface="Lato"/>
                <a:cs typeface="Lato"/>
                <a:sym typeface="Lato"/>
              </a:rPr>
              <a:t> </a:t>
            </a:r>
            <a:r>
              <a:rPr lang="en-US" sz="1200" b="1" baseline="0" dirty="0" err="1" smtClean="0">
                <a:solidFill>
                  <a:srgbClr val="FF9900"/>
                </a:solidFill>
                <a:latin typeface="Lato"/>
                <a:ea typeface="Lato"/>
                <a:cs typeface="Lato"/>
                <a:sym typeface="Lato"/>
              </a:rPr>
              <a:t>Lunawath</a:t>
            </a:r>
            <a:r>
              <a:rPr lang="en-US" sz="1200" b="1" baseline="0" dirty="0" smtClean="0">
                <a:solidFill>
                  <a:srgbClr val="FF9900"/>
                </a:solidFill>
                <a:latin typeface="Lato"/>
                <a:ea typeface="Lato"/>
                <a:cs typeface="Lato"/>
                <a:sym typeface="Lato"/>
              </a:rPr>
              <a:t> &amp; Associates</a:t>
            </a:r>
            <a:endParaRPr lang="en-US" sz="1200" b="1" dirty="0" smtClean="0">
              <a:solidFill>
                <a:srgbClr val="FF9900"/>
              </a:solidFill>
              <a:latin typeface="Lato"/>
              <a:ea typeface="Lato"/>
              <a:cs typeface="Lato"/>
              <a:sym typeface="Lato"/>
            </a:endParaRPr>
          </a:p>
          <a:p>
            <a:pPr lvl="0" algn="r">
              <a:buClr>
                <a:srgbClr val="FFFFFF"/>
              </a:buClr>
              <a:buSzPct val="100000"/>
              <a:defRPr/>
            </a:pPr>
            <a:endParaRPr lang="en-IN" sz="1200" b="1" dirty="0">
              <a:solidFill>
                <a:srgbClr val="FF9900"/>
              </a:solidFill>
              <a:latin typeface="Lato"/>
              <a:ea typeface="Lato"/>
              <a:cs typeface="Lato"/>
              <a:sym typeface="Lato"/>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0" y="0"/>
            <a:ext cx="9144000" cy="1357298"/>
          </a:xfrm>
          <a:prstGeom prst="rect">
            <a:avLst/>
          </a:prstGeom>
          <a:solidFill>
            <a:srgbClr val="0070C0"/>
          </a:solidFill>
          <a:ln>
            <a:noFill/>
          </a:ln>
        </p:spPr>
        <p:txBody>
          <a:bodyPr spcFirstLastPara="1" wrap="square" lIns="91425" tIns="91425" rIns="91425" bIns="91425" anchor="ctr" anchorCtr="0"/>
          <a:lstStyle>
            <a:lvl1pPr marR="0" lvl="0" algn="ctr" rtl="0">
              <a:spcBef>
                <a:spcPts val="0"/>
              </a:spcBef>
              <a:spcAft>
                <a:spcPts val="0"/>
              </a:spcAft>
              <a:buClr>
                <a:srgbClr val="002060"/>
              </a:buClr>
              <a:buSzPts val="4400"/>
              <a:buFont typeface="Georgia"/>
              <a:buNone/>
              <a:defRPr sz="4400" b="0" i="0" u="none" strike="noStrike" cap="none">
                <a:solidFill>
                  <a:schemeClr val="bg1"/>
                </a:solidFill>
                <a:latin typeface="Palatino Linotype" pitchFamily="18" charset="0"/>
                <a:ea typeface="Palatino Linotype" pitchFamily="18" charset="0"/>
                <a:cs typeface="Palatino Linotype" pitchFamily="18" charset="0"/>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Shape 17"/>
          <p:cNvSpPr txBox="1">
            <a:spLocks noGrp="1"/>
          </p:cNvSpPr>
          <p:nvPr>
            <p:ph type="body" idx="1"/>
          </p:nvPr>
        </p:nvSpPr>
        <p:spPr>
          <a:xfrm>
            <a:off x="571472" y="1600200"/>
            <a:ext cx="8115328" cy="45259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lt1"/>
              </a:buClr>
              <a:buSzPts val="3200"/>
              <a:buFont typeface="Noto Sans Symbols"/>
              <a:buChar char="✵"/>
              <a:defRPr sz="3200" b="0" i="0" u="none" strike="noStrike" cap="none">
                <a:solidFill>
                  <a:schemeClr val="lt1"/>
                </a:solidFill>
                <a:latin typeface="Georgia"/>
                <a:ea typeface="Georgia"/>
                <a:cs typeface="Georgia"/>
                <a:sym typeface="Georgia"/>
              </a:defRPr>
            </a:lvl1pPr>
            <a:lvl2pPr marL="914400" marR="0" lvl="1" indent="-406400" algn="l" rtl="0">
              <a:spcBef>
                <a:spcPts val="560"/>
              </a:spcBef>
              <a:spcAft>
                <a:spcPts val="0"/>
              </a:spcAft>
              <a:buClr>
                <a:schemeClr val="lt1"/>
              </a:buClr>
              <a:buSzPts val="2800"/>
              <a:buFont typeface="Noto Sans Symbols"/>
              <a:buChar char="✵"/>
              <a:defRPr sz="2800" b="0" i="0" u="none" strike="noStrike" cap="none">
                <a:solidFill>
                  <a:schemeClr val="lt1"/>
                </a:solidFill>
                <a:latin typeface="Georgia"/>
                <a:ea typeface="Georgia"/>
                <a:cs typeface="Georgia"/>
                <a:sym typeface="Georgia"/>
              </a:defRPr>
            </a:lvl2pPr>
            <a:lvl3pPr marL="1371600" marR="0" lvl="2" indent="-381000" algn="l" rtl="0">
              <a:spcBef>
                <a:spcPts val="480"/>
              </a:spcBef>
              <a:spcAft>
                <a:spcPts val="0"/>
              </a:spcAft>
              <a:buClr>
                <a:schemeClr val="lt1"/>
              </a:buClr>
              <a:buSzPts val="2400"/>
              <a:buFont typeface="Noto Sans Symbols"/>
              <a:buChar char="✵"/>
              <a:defRPr sz="2400" b="0" i="0" u="none" strike="noStrike" cap="none">
                <a:solidFill>
                  <a:schemeClr val="lt1"/>
                </a:solidFill>
                <a:latin typeface="Georgia"/>
                <a:ea typeface="Georgia"/>
                <a:cs typeface="Georgia"/>
                <a:sym typeface="Georgia"/>
              </a:defRPr>
            </a:lvl3pPr>
            <a:lvl4pPr marL="1828800" marR="0" lvl="3" indent="-355600" algn="l" rtl="0">
              <a:spcBef>
                <a:spcPts val="400"/>
              </a:spcBef>
              <a:spcAft>
                <a:spcPts val="0"/>
              </a:spcAft>
              <a:buClr>
                <a:schemeClr val="lt1"/>
              </a:buClr>
              <a:buSzPts val="2000"/>
              <a:buFont typeface="Noto Sans Symbols"/>
              <a:buChar char="✵"/>
              <a:defRPr sz="2000" b="0" i="0" u="none" strike="noStrike" cap="none">
                <a:solidFill>
                  <a:schemeClr val="lt1"/>
                </a:solidFill>
                <a:latin typeface="Georgia"/>
                <a:ea typeface="Georgia"/>
                <a:cs typeface="Georgia"/>
                <a:sym typeface="Georgia"/>
              </a:defRPr>
            </a:lvl4pPr>
            <a:lvl5pPr marL="2286000" marR="0" lvl="4" indent="-355600" algn="l" rtl="0">
              <a:spcBef>
                <a:spcPts val="400"/>
              </a:spcBef>
              <a:spcAft>
                <a:spcPts val="0"/>
              </a:spcAft>
              <a:buClr>
                <a:schemeClr val="lt1"/>
              </a:buClr>
              <a:buSzPts val="2000"/>
              <a:buFont typeface="Noto Sans Symbols"/>
              <a:buChar char="✵"/>
              <a:defRPr sz="2000" b="0" i="0" u="none" strike="noStrike" cap="none">
                <a:solidFill>
                  <a:schemeClr val="lt1"/>
                </a:solidFill>
                <a:latin typeface="Georgia"/>
                <a:ea typeface="Georgia"/>
                <a:cs typeface="Georgia"/>
                <a:sym typeface="Georgia"/>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 name="Rectangle 5"/>
          <p:cNvSpPr/>
          <p:nvPr userDrawn="1"/>
        </p:nvSpPr>
        <p:spPr>
          <a:xfrm>
            <a:off x="4357686" y="6143644"/>
            <a:ext cx="4572000" cy="461665"/>
          </a:xfrm>
          <a:prstGeom prst="rect">
            <a:avLst/>
          </a:prstGeom>
        </p:spPr>
        <p:txBody>
          <a:bodyPr>
            <a:spAutoFit/>
          </a:bodyPr>
          <a:lstStyle/>
          <a:p>
            <a:pPr lvl="0" algn="r">
              <a:buClr>
                <a:srgbClr val="FFFFFF"/>
              </a:buClr>
              <a:buSzPct val="100000"/>
              <a:defRPr/>
            </a:pPr>
            <a:r>
              <a:rPr lang="en-US" sz="1200" b="1" dirty="0" smtClean="0">
                <a:solidFill>
                  <a:srgbClr val="FF9900"/>
                </a:solidFill>
                <a:latin typeface="Lato"/>
                <a:ea typeface="Lato"/>
                <a:cs typeface="Lato"/>
                <a:sym typeface="Lato"/>
              </a:rPr>
              <a:t>CA Pragya Singh</a:t>
            </a:r>
          </a:p>
          <a:p>
            <a:pPr lvl="0" algn="r">
              <a:buClr>
                <a:srgbClr val="FFFFFF"/>
              </a:buClr>
              <a:buSzPct val="100000"/>
              <a:defRPr/>
            </a:pPr>
            <a:endParaRPr lang="en-IN" sz="1200" b="1" dirty="0">
              <a:solidFill>
                <a:srgbClr val="FF9900"/>
              </a:solidFill>
              <a:latin typeface="Lato"/>
              <a:ea typeface="Lato"/>
              <a:cs typeface="Lato"/>
              <a:sym typeface="Lat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7">
                                            <p:txEl>
                                              <p:pRg st="0" end="0"/>
                                            </p:txEl>
                                          </p:spTgt>
                                        </p:tgtEl>
                                        <p:attrNameLst>
                                          <p:attrName>style.visibility</p:attrName>
                                        </p:attrNameLst>
                                      </p:cBhvr>
                                      <p:to>
                                        <p:strVal val="visible"/>
                                      </p:to>
                                    </p:set>
                                    <p:animEffect transition="in" filter="fade">
                                      <p:cBhvr>
                                        <p:cTn id="11" dur="500"/>
                                        <p:tgtEl>
                                          <p:spTgt spid="17">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7">
                                            <p:txEl>
                                              <p:charRg st="1" end="1"/>
                                            </p:txEl>
                                          </p:spTgt>
                                        </p:tgtEl>
                                        <p:attrNameLst>
                                          <p:attrName>style.visibility</p:attrName>
                                        </p:attrNameLst>
                                      </p:cBhvr>
                                      <p:to>
                                        <p:strVal val="visible"/>
                                      </p:to>
                                    </p:set>
                                    <p:animEffect transition="in" filter="fade">
                                      <p:cBhvr>
                                        <p:cTn id="15" dur="500"/>
                                        <p:tgtEl>
                                          <p:spTgt spid="17">
                                            <p:txEl>
                                              <p:charRg st="1" end="1"/>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7">
                                            <p:txEl>
                                              <p:charRg st="1" end="1"/>
                                            </p:txEl>
                                          </p:spTgt>
                                        </p:tgtEl>
                                        <p:attrNameLst>
                                          <p:attrName>style.visibility</p:attrName>
                                        </p:attrNameLst>
                                      </p:cBhvr>
                                      <p:to>
                                        <p:strVal val="visible"/>
                                      </p:to>
                                    </p:set>
                                    <p:animEffect transition="in" filter="fade">
                                      <p:cBhvr>
                                        <p:cTn id="19" dur="500"/>
                                        <p:tgtEl>
                                          <p:spTgt spid="17">
                                            <p:txEl>
                                              <p:charRg st="1" end="1"/>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7">
                                            <p:txEl>
                                              <p:charRg st="1" end="1"/>
                                            </p:txEl>
                                          </p:spTgt>
                                        </p:tgtEl>
                                        <p:attrNameLst>
                                          <p:attrName>style.visibility</p:attrName>
                                        </p:attrNameLst>
                                      </p:cBhvr>
                                      <p:to>
                                        <p:strVal val="visible"/>
                                      </p:to>
                                    </p:set>
                                    <p:animEffect transition="in" filter="fade">
                                      <p:cBhvr>
                                        <p:cTn id="23" dur="500"/>
                                        <p:tgtEl>
                                          <p:spTgt spid="17">
                                            <p:txEl>
                                              <p:charRg st="1" end="1"/>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7">
                                            <p:txEl>
                                              <p:charRg st="1" end="1"/>
                                            </p:txEl>
                                          </p:spTgt>
                                        </p:tgtEl>
                                        <p:attrNameLst>
                                          <p:attrName>style.visibility</p:attrName>
                                        </p:attrNameLst>
                                      </p:cBhvr>
                                      <p:to>
                                        <p:strVal val="visible"/>
                                      </p:to>
                                    </p:set>
                                    <p:animEffect transition="in" filter="fade">
                                      <p:cBhvr>
                                        <p:cTn id="27" dur="500"/>
                                        <p:tgtEl>
                                          <p:spTgt spid="17">
                                            <p:txEl>
                                              <p:charRg st="1" end="1"/>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7">
                                            <p:txEl>
                                              <p:charRg st="1" end="1"/>
                                            </p:txEl>
                                          </p:spTgt>
                                        </p:tgtEl>
                                        <p:attrNameLst>
                                          <p:attrName>style.visibility</p:attrName>
                                        </p:attrNameLst>
                                      </p:cBhvr>
                                      <p:to>
                                        <p:strVal val="visible"/>
                                      </p:to>
                                    </p:set>
                                    <p:animEffect transition="in" filter="fade">
                                      <p:cBhvr>
                                        <p:cTn id="31" dur="500"/>
                                        <p:tgtEl>
                                          <p:spTgt spid="17">
                                            <p:txEl>
                                              <p:charRg st="1" end="1"/>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17">
                                            <p:txEl>
                                              <p:charRg st="1" end="1"/>
                                            </p:txEl>
                                          </p:spTgt>
                                        </p:tgtEl>
                                        <p:attrNameLst>
                                          <p:attrName>style.visibility</p:attrName>
                                        </p:attrNameLst>
                                      </p:cBhvr>
                                      <p:to>
                                        <p:strVal val="visible"/>
                                      </p:to>
                                    </p:set>
                                    <p:animEffect transition="in" filter="fade">
                                      <p:cBhvr>
                                        <p:cTn id="35" dur="500"/>
                                        <p:tgtEl>
                                          <p:spTgt spid="17">
                                            <p:txEl>
                                              <p:charRg st="1" end="1"/>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17">
                                            <p:txEl>
                                              <p:charRg st="1" end="1"/>
                                            </p:txEl>
                                          </p:spTgt>
                                        </p:tgtEl>
                                        <p:attrNameLst>
                                          <p:attrName>style.visibility</p:attrName>
                                        </p:attrNameLst>
                                      </p:cBhvr>
                                      <p:to>
                                        <p:strVal val="visible"/>
                                      </p:to>
                                    </p:set>
                                    <p:animEffect transition="in" filter="fade">
                                      <p:cBhvr>
                                        <p:cTn id="39" dur="500"/>
                                        <p:tgtEl>
                                          <p:spTgt spid="17">
                                            <p:txEl>
                                              <p:charRg st="1" end="1"/>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17">
                                            <p:txEl>
                                              <p:charRg st="1" end="1"/>
                                            </p:txEl>
                                          </p:spTgt>
                                        </p:tgtEl>
                                        <p:attrNameLst>
                                          <p:attrName>style.visibility</p:attrName>
                                        </p:attrNameLst>
                                      </p:cBhvr>
                                      <p:to>
                                        <p:strVal val="visible"/>
                                      </p:to>
                                    </p:set>
                                    <p:animEffect transition="in" filter="fade">
                                      <p:cBhvr>
                                        <p:cTn id="43" dur="500"/>
                                        <p:tgtEl>
                                          <p:spTgt spid="17">
                                            <p:txEl>
                                              <p:char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1_Blank">
    <p:spTree>
      <p:nvGrpSpPr>
        <p:cNvPr id="1" name="Shape 64"/>
        <p:cNvGrpSpPr/>
        <p:nvPr/>
      </p:nvGrpSpPr>
      <p:grpSpPr>
        <a:xfrm>
          <a:off x="0" y="0"/>
          <a:ext cx="0" cy="0"/>
          <a:chOff x="0" y="0"/>
          <a:chExt cx="0" cy="0"/>
        </a:xfrm>
      </p:grpSpPr>
      <p:sp>
        <p:nvSpPr>
          <p:cNvPr id="65" name="Shape 65"/>
          <p:cNvSpPr/>
          <p:nvPr/>
        </p:nvSpPr>
        <p:spPr>
          <a:xfrm>
            <a:off x="7356366" y="6755104"/>
            <a:ext cx="893699"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a:p>
        </p:txBody>
      </p:sp>
      <p:sp>
        <p:nvSpPr>
          <p:cNvPr id="66" name="Shape 66"/>
          <p:cNvSpPr/>
          <p:nvPr/>
        </p:nvSpPr>
        <p:spPr>
          <a:xfrm>
            <a:off x="8250311" y="6755104"/>
            <a:ext cx="893699"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a:p>
        </p:txBody>
      </p:sp>
      <p:sp>
        <p:nvSpPr>
          <p:cNvPr id="67" name="Shape 67"/>
          <p:cNvSpPr/>
          <p:nvPr/>
        </p:nvSpPr>
        <p:spPr>
          <a:xfrm>
            <a:off x="2" y="6755104"/>
            <a:ext cx="893699"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a:p>
        </p:txBody>
      </p:sp>
      <p:sp>
        <p:nvSpPr>
          <p:cNvPr id="68" name="Shape 68"/>
          <p:cNvSpPr/>
          <p:nvPr/>
        </p:nvSpPr>
        <p:spPr>
          <a:xfrm>
            <a:off x="893709" y="6755104"/>
            <a:ext cx="6462600" cy="102899"/>
          </a:xfrm>
          <a:prstGeom prst="rect">
            <a:avLst/>
          </a:prstGeom>
          <a:solidFill>
            <a:srgbClr val="2185C5"/>
          </a:solidFill>
          <a:ln>
            <a:noFill/>
          </a:ln>
        </p:spPr>
        <p:txBody>
          <a:bodyPr lIns="91425" tIns="91425" rIns="91425" bIns="91425" anchor="ctr" anchorCtr="0">
            <a:noAutofit/>
          </a:bodyPr>
          <a:lstStyle/>
          <a:p>
            <a:pPr lvl="0">
              <a:spcBef>
                <a:spcPts val="0"/>
              </a:spcBef>
              <a:buNone/>
            </a:pPr>
            <a:endParaRPr/>
          </a:p>
        </p:txBody>
      </p:sp>
      <p:sp>
        <p:nvSpPr>
          <p:cNvPr id="8" name="Title 1"/>
          <p:cNvSpPr>
            <a:spLocks noGrp="1"/>
          </p:cNvSpPr>
          <p:nvPr>
            <p:ph type="title"/>
          </p:nvPr>
        </p:nvSpPr>
        <p:spPr>
          <a:xfrm>
            <a:off x="0" y="0"/>
            <a:ext cx="9144000" cy="1143000"/>
          </a:xfrm>
          <a:solidFill>
            <a:srgbClr val="0070C0"/>
          </a:solidFill>
          <a:ln>
            <a:solidFill>
              <a:srgbClr val="0070C0"/>
            </a:solidFill>
          </a:ln>
        </p:spPr>
        <p:txBody>
          <a:bodyPr/>
          <a:lstStyle>
            <a:lvl1pPr algn="l">
              <a:defRPr sz="4000" u="sng">
                <a:solidFill>
                  <a:schemeClr val="bg1"/>
                </a:solidFill>
              </a:defRPr>
            </a:lvl1pPr>
          </a:lstStyle>
          <a:p>
            <a:r>
              <a:rPr lang="en-US" dirty="0" smtClean="0"/>
              <a:t>Click to edit Master title style</a:t>
            </a:r>
            <a:endParaRPr lang="en-IN" dirty="0"/>
          </a:p>
        </p:txBody>
      </p:sp>
      <p:sp>
        <p:nvSpPr>
          <p:cNvPr id="9" name="Text Placeholder 3"/>
          <p:cNvSpPr>
            <a:spLocks noGrp="1"/>
          </p:cNvSpPr>
          <p:nvPr>
            <p:ph type="body" sz="quarter" idx="10"/>
          </p:nvPr>
        </p:nvSpPr>
        <p:spPr>
          <a:xfrm>
            <a:off x="571472" y="1571616"/>
            <a:ext cx="8072494" cy="4643451"/>
          </a:xfrm>
        </p:spPr>
        <p:txBody>
          <a:bodyPr/>
          <a:lstStyle>
            <a:lvl1pPr>
              <a:defRPr sz="2800">
                <a:solidFill>
                  <a:schemeClr val="tx1"/>
                </a:solidFill>
                <a:latin typeface="Lato"/>
              </a:defRPr>
            </a:lvl1pPr>
            <a:lvl2pPr>
              <a:defRPr>
                <a:solidFill>
                  <a:schemeClr val="tx1"/>
                </a:solidFill>
                <a:latin typeface="Lato"/>
              </a:defRPr>
            </a:lvl2pPr>
            <a:lvl3pPr>
              <a:defRPr>
                <a:solidFill>
                  <a:schemeClr val="tx1"/>
                </a:solidFill>
                <a:latin typeface="Lato"/>
              </a:defRPr>
            </a:lvl3pPr>
            <a:lvl4pPr>
              <a:defRPr>
                <a:solidFill>
                  <a:schemeClr val="tx1"/>
                </a:solidFill>
                <a:latin typeface="Lato"/>
              </a:defRPr>
            </a:lvl4pPr>
            <a:lvl5pPr>
              <a:defRPr>
                <a:solidFill>
                  <a:schemeClr val="tx1"/>
                </a:solidFill>
                <a:latin typeface="Lato"/>
              </a:defRPr>
            </a:lvl5pPr>
          </a:lstStyle>
          <a:p>
            <a:pPr lvl="0"/>
            <a:r>
              <a:rPr lang="en-US" dirty="0" smtClean="0"/>
              <a:t>Click to edit Master text styles</a:t>
            </a: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0" y="0"/>
            <a:ext cx="9144000" cy="1143000"/>
          </a:xfrm>
          <a:prstGeom prst="rect">
            <a:avLst/>
          </a:prstGeom>
          <a:solidFill>
            <a:srgbClr val="0070C0"/>
          </a:solidFill>
        </p:spPr>
        <p:txBody>
          <a:bodyPr lIns="91425" tIns="91425" rIns="91425" bIns="91425" anchor="b" anchorCtr="0"/>
          <a:lstStyle>
            <a:lvl1pPr lvl="0">
              <a:spcBef>
                <a:spcPts val="0"/>
              </a:spcBef>
              <a:defRPr sz="3600" b="1" u="sng">
                <a:solidFill>
                  <a:schemeClr val="bg1"/>
                </a:solidFill>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smtClean="0"/>
              <a:t>Click to edit Master title style</a:t>
            </a:r>
            <a:endParaRPr/>
          </a:p>
        </p:txBody>
      </p:sp>
      <p:sp>
        <p:nvSpPr>
          <p:cNvPr id="30" name="Shape 30"/>
          <p:cNvSpPr txBox="1">
            <a:spLocks noGrp="1"/>
          </p:cNvSpPr>
          <p:nvPr>
            <p:ph type="body" idx="1"/>
          </p:nvPr>
        </p:nvSpPr>
        <p:spPr>
          <a:xfrm>
            <a:off x="286465" y="1428737"/>
            <a:ext cx="8571071" cy="5139122"/>
          </a:xfrm>
          <a:prstGeom prst="rect">
            <a:avLst/>
          </a:prstGeom>
        </p:spPr>
        <p:txBody>
          <a:bodyPr lIns="91425" tIns="91425" rIns="91425" bIns="91425" anchor="t" anchorCtr="0"/>
          <a:lstStyle>
            <a:lvl1pPr lvl="0" algn="just">
              <a:spcBef>
                <a:spcPts val="0"/>
              </a:spcBef>
              <a:defRPr sz="2800" b="1" i="0">
                <a:solidFill>
                  <a:schemeClr val="tx1"/>
                </a:solidFill>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lvl="0"/>
            <a:r>
              <a:rPr lang="en-US" smtClean="0"/>
              <a:t>Click to edit Master text styles</a:t>
            </a:r>
          </a:p>
        </p:txBody>
      </p:sp>
      <p:sp>
        <p:nvSpPr>
          <p:cNvPr id="31" name="Shape 31"/>
          <p:cNvSpPr/>
          <p:nvPr/>
        </p:nvSpPr>
        <p:spPr>
          <a:xfrm>
            <a:off x="7356367" y="6755114"/>
            <a:ext cx="893699"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a:p>
        </p:txBody>
      </p:sp>
      <p:sp>
        <p:nvSpPr>
          <p:cNvPr id="32" name="Shape 32"/>
          <p:cNvSpPr/>
          <p:nvPr/>
        </p:nvSpPr>
        <p:spPr>
          <a:xfrm>
            <a:off x="8250312" y="6755114"/>
            <a:ext cx="893699"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a:off x="5" y="6755114"/>
            <a:ext cx="893699"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a:p>
        </p:txBody>
      </p:sp>
      <p:sp>
        <p:nvSpPr>
          <p:cNvPr id="34" name="Shape 34"/>
          <p:cNvSpPr/>
          <p:nvPr/>
        </p:nvSpPr>
        <p:spPr>
          <a:xfrm>
            <a:off x="893710" y="6755114"/>
            <a:ext cx="6462600" cy="102899"/>
          </a:xfrm>
          <a:prstGeom prst="rect">
            <a:avLst/>
          </a:prstGeom>
          <a:solidFill>
            <a:srgbClr val="2185C5"/>
          </a:solidFill>
          <a:ln>
            <a:noFill/>
          </a:ln>
        </p:spPr>
        <p:txBody>
          <a:bodyPr lIns="91425" tIns="91425" rIns="91425" bIns="91425" anchor="ctr" anchorCtr="0">
            <a:noAutofit/>
          </a:bodyPr>
          <a:lstStyle/>
          <a:p>
            <a:pPr lvl="0">
              <a:spcBef>
                <a:spcPts val="0"/>
              </a:spcBef>
              <a:buNone/>
            </a:pPr>
            <a:endParaRPr/>
          </a:p>
        </p:txBody>
      </p:sp>
      <p:sp>
        <p:nvSpPr>
          <p:cNvPr id="9" name="Rectangle 8"/>
          <p:cNvSpPr/>
          <p:nvPr userDrawn="1"/>
        </p:nvSpPr>
        <p:spPr>
          <a:xfrm>
            <a:off x="4356929" y="6143651"/>
            <a:ext cx="4571206" cy="461665"/>
          </a:xfrm>
          <a:prstGeom prst="rect">
            <a:avLst/>
          </a:prstGeom>
        </p:spPr>
        <p:txBody>
          <a:bodyPr>
            <a:spAutoFit/>
          </a:bodyPr>
          <a:lstStyle/>
          <a:p>
            <a:pPr lvl="0" algn="r">
              <a:buClr>
                <a:srgbClr val="FFFFFF"/>
              </a:buClr>
              <a:buSzPct val="100000"/>
              <a:defRPr/>
            </a:pPr>
            <a:r>
              <a:rPr lang="en-US" sz="1200" b="1" dirty="0" smtClean="0">
                <a:solidFill>
                  <a:srgbClr val="FF9900"/>
                </a:solidFill>
                <a:latin typeface="Lato"/>
                <a:ea typeface="Lato"/>
                <a:cs typeface="Lato"/>
                <a:sym typeface="Lato"/>
              </a:rPr>
              <a:t>CA </a:t>
            </a:r>
            <a:r>
              <a:rPr lang="en-US" sz="1200" b="1" dirty="0" err="1" smtClean="0">
                <a:solidFill>
                  <a:srgbClr val="FF9900"/>
                </a:solidFill>
                <a:latin typeface="Lato"/>
                <a:ea typeface="Lato"/>
                <a:cs typeface="Lato"/>
                <a:sym typeface="Lato"/>
              </a:rPr>
              <a:t>Sumit</a:t>
            </a:r>
            <a:r>
              <a:rPr lang="en-US" sz="1200" b="1" dirty="0" smtClean="0">
                <a:solidFill>
                  <a:srgbClr val="FF9900"/>
                </a:solidFill>
                <a:latin typeface="Lato"/>
                <a:ea typeface="Lato"/>
                <a:cs typeface="Lato"/>
                <a:sym typeface="Lato"/>
              </a:rPr>
              <a:t> </a:t>
            </a:r>
            <a:r>
              <a:rPr lang="en-US" sz="1200" b="1" dirty="0" err="1" smtClean="0">
                <a:solidFill>
                  <a:srgbClr val="FF9900"/>
                </a:solidFill>
                <a:latin typeface="Lato"/>
                <a:ea typeface="Lato"/>
                <a:cs typeface="Lato"/>
                <a:sym typeface="Lato"/>
              </a:rPr>
              <a:t>Kedia</a:t>
            </a:r>
            <a:endParaRPr lang="en-US" sz="1200" b="1" dirty="0" smtClean="0">
              <a:solidFill>
                <a:srgbClr val="FF9900"/>
              </a:solidFill>
              <a:latin typeface="Lato"/>
              <a:ea typeface="Lato"/>
              <a:cs typeface="Lato"/>
              <a:sym typeface="Lato"/>
            </a:endParaRPr>
          </a:p>
          <a:p>
            <a:pPr lvl="0" algn="r">
              <a:buClr>
                <a:srgbClr val="FFFFFF"/>
              </a:buClr>
              <a:buSzPct val="100000"/>
              <a:defRPr/>
            </a:pPr>
            <a:r>
              <a:rPr lang="en-US" sz="1200" b="1" dirty="0" err="1" smtClean="0">
                <a:solidFill>
                  <a:srgbClr val="FF9900"/>
                </a:solidFill>
                <a:latin typeface="Lato"/>
                <a:ea typeface="Lato"/>
                <a:cs typeface="Lato"/>
                <a:sym typeface="Lato"/>
              </a:rPr>
              <a:t>A.K.Lunawath</a:t>
            </a:r>
            <a:r>
              <a:rPr lang="en-US" sz="1200" b="1" dirty="0" smtClean="0">
                <a:solidFill>
                  <a:srgbClr val="FF9900"/>
                </a:solidFill>
                <a:latin typeface="Lato"/>
                <a:ea typeface="Lato"/>
                <a:cs typeface="Lato"/>
                <a:sym typeface="Lato"/>
              </a:rPr>
              <a:t> &amp; Associates</a:t>
            </a:r>
            <a:endParaRPr lang="en-IN" sz="1200" b="1" dirty="0">
              <a:solidFill>
                <a:srgbClr val="FF9900"/>
              </a:solidFill>
              <a:latin typeface="Lato"/>
              <a:ea typeface="Lato"/>
              <a:cs typeface="Lato"/>
              <a:sym typeface="Lato"/>
            </a:endParaRPr>
          </a:p>
        </p:txBody>
      </p:sp>
    </p:spTree>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p:cSld name="Title + 3 columns">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893700" y="274650"/>
            <a:ext cx="6462600" cy="1143000"/>
          </a:xfrm>
          <a:prstGeom prst="rect">
            <a:avLst/>
          </a:prstGeom>
        </p:spPr>
        <p:txBody>
          <a:bodyPr lIns="91425" tIns="91425" rIns="91425" bIns="91425" anchor="b"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5" name="Shape 45"/>
          <p:cNvSpPr txBox="1">
            <a:spLocks noGrp="1"/>
          </p:cNvSpPr>
          <p:nvPr>
            <p:ph type="body" idx="1"/>
          </p:nvPr>
        </p:nvSpPr>
        <p:spPr>
          <a:xfrm>
            <a:off x="893700" y="1600200"/>
            <a:ext cx="2371200" cy="49677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endParaRPr/>
          </a:p>
        </p:txBody>
      </p:sp>
      <p:sp>
        <p:nvSpPr>
          <p:cNvPr id="46" name="Shape 46"/>
          <p:cNvSpPr txBox="1">
            <a:spLocks noGrp="1"/>
          </p:cNvSpPr>
          <p:nvPr>
            <p:ph type="body" idx="2"/>
          </p:nvPr>
        </p:nvSpPr>
        <p:spPr>
          <a:xfrm>
            <a:off x="3386403" y="1600200"/>
            <a:ext cx="2371200" cy="49677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endParaRPr/>
          </a:p>
        </p:txBody>
      </p:sp>
      <p:sp>
        <p:nvSpPr>
          <p:cNvPr id="47" name="Shape 47"/>
          <p:cNvSpPr txBox="1">
            <a:spLocks noGrp="1"/>
          </p:cNvSpPr>
          <p:nvPr>
            <p:ph type="body" idx="3"/>
          </p:nvPr>
        </p:nvSpPr>
        <p:spPr>
          <a:xfrm>
            <a:off x="5879107" y="1600200"/>
            <a:ext cx="2371200" cy="49677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endParaRPr/>
          </a:p>
        </p:txBody>
      </p:sp>
      <p:sp>
        <p:nvSpPr>
          <p:cNvPr id="48" name="Shape 48"/>
          <p:cNvSpPr/>
          <p:nvPr/>
        </p:nvSpPr>
        <p:spPr>
          <a:xfrm>
            <a:off x="7356366" y="6755100"/>
            <a:ext cx="893699"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a:p>
        </p:txBody>
      </p:sp>
      <p:sp>
        <p:nvSpPr>
          <p:cNvPr id="49" name="Shape 49"/>
          <p:cNvSpPr/>
          <p:nvPr/>
        </p:nvSpPr>
        <p:spPr>
          <a:xfrm>
            <a:off x="8250311" y="6755100"/>
            <a:ext cx="893699"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a:p>
        </p:txBody>
      </p:sp>
      <p:sp>
        <p:nvSpPr>
          <p:cNvPr id="50" name="Shape 50"/>
          <p:cNvSpPr/>
          <p:nvPr/>
        </p:nvSpPr>
        <p:spPr>
          <a:xfrm>
            <a:off x="0" y="6755100"/>
            <a:ext cx="893699"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a:p>
        </p:txBody>
      </p:sp>
      <p:sp>
        <p:nvSpPr>
          <p:cNvPr id="51" name="Shape 51"/>
          <p:cNvSpPr/>
          <p:nvPr/>
        </p:nvSpPr>
        <p:spPr>
          <a:xfrm>
            <a:off x="893709" y="6755100"/>
            <a:ext cx="6462600" cy="102899"/>
          </a:xfrm>
          <a:prstGeom prst="rect">
            <a:avLst/>
          </a:prstGeom>
          <a:solidFill>
            <a:srgbClr val="2185C5"/>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2_Blank">
    <p:spTree>
      <p:nvGrpSpPr>
        <p:cNvPr id="1" name="Shape 64"/>
        <p:cNvGrpSpPr/>
        <p:nvPr/>
      </p:nvGrpSpPr>
      <p:grpSpPr>
        <a:xfrm>
          <a:off x="0" y="0"/>
          <a:ext cx="0" cy="0"/>
          <a:chOff x="0" y="0"/>
          <a:chExt cx="0" cy="0"/>
        </a:xfrm>
      </p:grpSpPr>
      <p:sp>
        <p:nvSpPr>
          <p:cNvPr id="65" name="Shape 65"/>
          <p:cNvSpPr/>
          <p:nvPr/>
        </p:nvSpPr>
        <p:spPr>
          <a:xfrm>
            <a:off x="7356366" y="6755104"/>
            <a:ext cx="893699"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a:p>
        </p:txBody>
      </p:sp>
      <p:sp>
        <p:nvSpPr>
          <p:cNvPr id="66" name="Shape 66"/>
          <p:cNvSpPr/>
          <p:nvPr/>
        </p:nvSpPr>
        <p:spPr>
          <a:xfrm>
            <a:off x="8250311" y="6755104"/>
            <a:ext cx="893699"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a:p>
        </p:txBody>
      </p:sp>
      <p:sp>
        <p:nvSpPr>
          <p:cNvPr id="67" name="Shape 67"/>
          <p:cNvSpPr/>
          <p:nvPr/>
        </p:nvSpPr>
        <p:spPr>
          <a:xfrm>
            <a:off x="2" y="6755104"/>
            <a:ext cx="893699"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a:p>
        </p:txBody>
      </p:sp>
      <p:sp>
        <p:nvSpPr>
          <p:cNvPr id="68" name="Shape 68"/>
          <p:cNvSpPr/>
          <p:nvPr/>
        </p:nvSpPr>
        <p:spPr>
          <a:xfrm>
            <a:off x="893709" y="6755104"/>
            <a:ext cx="6462600" cy="102899"/>
          </a:xfrm>
          <a:prstGeom prst="rect">
            <a:avLst/>
          </a:prstGeom>
          <a:solidFill>
            <a:srgbClr val="2185C5"/>
          </a:solidFill>
          <a:ln>
            <a:noFill/>
          </a:ln>
        </p:spPr>
        <p:txBody>
          <a:bodyPr lIns="91425" tIns="91425" rIns="91425" bIns="91425" anchor="ctr" anchorCtr="0">
            <a:noAutofit/>
          </a:bodyPr>
          <a:lstStyle/>
          <a:p>
            <a:pPr lvl="0">
              <a:spcBef>
                <a:spcPts val="0"/>
              </a:spcBef>
              <a:buNone/>
            </a:pPr>
            <a:endParaRPr/>
          </a:p>
        </p:txBody>
      </p:sp>
      <p:sp>
        <p:nvSpPr>
          <p:cNvPr id="8" name="Title 1"/>
          <p:cNvSpPr>
            <a:spLocks noGrp="1"/>
          </p:cNvSpPr>
          <p:nvPr>
            <p:ph type="title"/>
          </p:nvPr>
        </p:nvSpPr>
        <p:spPr>
          <a:xfrm>
            <a:off x="0" y="0"/>
            <a:ext cx="9144000" cy="1143000"/>
          </a:xfrm>
          <a:solidFill>
            <a:srgbClr val="0070C0"/>
          </a:solidFill>
          <a:ln>
            <a:solidFill>
              <a:srgbClr val="0070C0"/>
            </a:solidFill>
          </a:ln>
        </p:spPr>
        <p:txBody>
          <a:bodyPr/>
          <a:lstStyle>
            <a:lvl1pPr algn="l">
              <a:defRPr sz="4000" u="sng">
                <a:solidFill>
                  <a:schemeClr val="bg1"/>
                </a:solidFill>
              </a:defRPr>
            </a:lvl1pPr>
          </a:lstStyle>
          <a:p>
            <a:r>
              <a:rPr lang="en-US" dirty="0" smtClean="0"/>
              <a:t>Click to edit Master title style</a:t>
            </a:r>
            <a:endParaRPr lang="en-IN" dirty="0"/>
          </a:p>
        </p:txBody>
      </p:sp>
      <p:sp>
        <p:nvSpPr>
          <p:cNvPr id="9" name="Text Placeholder 3"/>
          <p:cNvSpPr>
            <a:spLocks noGrp="1"/>
          </p:cNvSpPr>
          <p:nvPr>
            <p:ph type="body" sz="quarter" idx="10"/>
          </p:nvPr>
        </p:nvSpPr>
        <p:spPr>
          <a:xfrm>
            <a:off x="571472" y="1571616"/>
            <a:ext cx="8072494" cy="4643451"/>
          </a:xfrm>
        </p:spPr>
        <p:txBody>
          <a:bodyPr/>
          <a:lstStyle>
            <a:lvl1pPr>
              <a:defRPr sz="2800">
                <a:solidFill>
                  <a:schemeClr val="tx1"/>
                </a:solidFill>
                <a:latin typeface="Lato"/>
              </a:defRPr>
            </a:lvl1pPr>
            <a:lvl2pPr>
              <a:defRPr>
                <a:solidFill>
                  <a:schemeClr val="tx1"/>
                </a:solidFill>
                <a:latin typeface="Lato"/>
              </a:defRPr>
            </a:lvl2pPr>
            <a:lvl3pPr>
              <a:defRPr>
                <a:solidFill>
                  <a:schemeClr val="tx1"/>
                </a:solidFill>
                <a:latin typeface="Lato"/>
              </a:defRPr>
            </a:lvl3pPr>
            <a:lvl4pPr>
              <a:defRPr>
                <a:solidFill>
                  <a:schemeClr val="tx1"/>
                </a:solidFill>
                <a:latin typeface="Lato"/>
              </a:defRPr>
            </a:lvl4pPr>
            <a:lvl5pPr>
              <a:defRPr>
                <a:solidFill>
                  <a:schemeClr val="tx1"/>
                </a:solidFill>
                <a:latin typeface="Lato"/>
              </a:defRPr>
            </a:lvl5pPr>
          </a:lstStyle>
          <a:p>
            <a:pPr lvl="0"/>
            <a:r>
              <a:rPr lang="en-US" dirty="0" smtClean="0"/>
              <a:t>Click to edit Master text styles</a:t>
            </a:r>
          </a:p>
        </p:txBody>
      </p:sp>
      <p:sp>
        <p:nvSpPr>
          <p:cNvPr id="10" name="Rectangle 9"/>
          <p:cNvSpPr/>
          <p:nvPr userDrawn="1"/>
        </p:nvSpPr>
        <p:spPr>
          <a:xfrm>
            <a:off x="4357686" y="6143648"/>
            <a:ext cx="4572000" cy="276999"/>
          </a:xfrm>
          <a:prstGeom prst="rect">
            <a:avLst/>
          </a:prstGeom>
        </p:spPr>
        <p:txBody>
          <a:bodyPr>
            <a:spAutoFit/>
          </a:bodyPr>
          <a:lstStyle/>
          <a:p>
            <a:pPr lvl="0" algn="r">
              <a:buClr>
                <a:srgbClr val="FFFFFF"/>
              </a:buClr>
              <a:buSzPct val="100000"/>
              <a:defRPr/>
            </a:pPr>
            <a:r>
              <a:rPr lang="en-US" sz="1200" b="1" dirty="0" smtClean="0">
                <a:solidFill>
                  <a:srgbClr val="FF9900"/>
                </a:solidFill>
                <a:latin typeface="Lato"/>
                <a:ea typeface="Lato"/>
                <a:cs typeface="Lato"/>
                <a:sym typeface="Lato"/>
              </a:rPr>
              <a:t>CA Pragya Singh</a:t>
            </a: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3_Blank">
    <p:spTree>
      <p:nvGrpSpPr>
        <p:cNvPr id="1" name="Shape 64"/>
        <p:cNvGrpSpPr/>
        <p:nvPr/>
      </p:nvGrpSpPr>
      <p:grpSpPr>
        <a:xfrm>
          <a:off x="0" y="0"/>
          <a:ext cx="0" cy="0"/>
          <a:chOff x="0" y="0"/>
          <a:chExt cx="0" cy="0"/>
        </a:xfrm>
      </p:grpSpPr>
      <p:sp>
        <p:nvSpPr>
          <p:cNvPr id="65" name="Shape 65"/>
          <p:cNvSpPr/>
          <p:nvPr/>
        </p:nvSpPr>
        <p:spPr>
          <a:xfrm>
            <a:off x="7356366" y="6755104"/>
            <a:ext cx="893699"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a:p>
        </p:txBody>
      </p:sp>
      <p:sp>
        <p:nvSpPr>
          <p:cNvPr id="66" name="Shape 66"/>
          <p:cNvSpPr/>
          <p:nvPr/>
        </p:nvSpPr>
        <p:spPr>
          <a:xfrm>
            <a:off x="8250311" y="6755104"/>
            <a:ext cx="893699"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a:p>
        </p:txBody>
      </p:sp>
      <p:sp>
        <p:nvSpPr>
          <p:cNvPr id="67" name="Shape 67"/>
          <p:cNvSpPr/>
          <p:nvPr/>
        </p:nvSpPr>
        <p:spPr>
          <a:xfrm>
            <a:off x="2" y="6755104"/>
            <a:ext cx="893699"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a:p>
        </p:txBody>
      </p:sp>
      <p:sp>
        <p:nvSpPr>
          <p:cNvPr id="68" name="Shape 68"/>
          <p:cNvSpPr/>
          <p:nvPr/>
        </p:nvSpPr>
        <p:spPr>
          <a:xfrm>
            <a:off x="893709" y="6755104"/>
            <a:ext cx="6462600" cy="102899"/>
          </a:xfrm>
          <a:prstGeom prst="rect">
            <a:avLst/>
          </a:prstGeom>
          <a:solidFill>
            <a:srgbClr val="2185C5"/>
          </a:solidFill>
          <a:ln>
            <a:noFill/>
          </a:ln>
        </p:spPr>
        <p:txBody>
          <a:bodyPr lIns="91425" tIns="91425" rIns="91425" bIns="91425" anchor="ctr" anchorCtr="0">
            <a:noAutofit/>
          </a:bodyPr>
          <a:lstStyle/>
          <a:p>
            <a:pPr lvl="0">
              <a:spcBef>
                <a:spcPts val="0"/>
              </a:spcBef>
              <a:buNone/>
            </a:pPr>
            <a:endParaRPr/>
          </a:p>
        </p:txBody>
      </p:sp>
      <p:sp>
        <p:nvSpPr>
          <p:cNvPr id="8" name="Title 1"/>
          <p:cNvSpPr>
            <a:spLocks noGrp="1"/>
          </p:cNvSpPr>
          <p:nvPr>
            <p:ph type="title"/>
          </p:nvPr>
        </p:nvSpPr>
        <p:spPr>
          <a:xfrm>
            <a:off x="0" y="0"/>
            <a:ext cx="9144000" cy="1143000"/>
          </a:xfrm>
          <a:solidFill>
            <a:srgbClr val="0070C0"/>
          </a:solidFill>
          <a:ln>
            <a:solidFill>
              <a:srgbClr val="0070C0"/>
            </a:solidFill>
          </a:ln>
        </p:spPr>
        <p:txBody>
          <a:bodyPr/>
          <a:lstStyle>
            <a:lvl1pPr algn="l">
              <a:defRPr sz="4000" u="sng">
                <a:solidFill>
                  <a:schemeClr val="bg1"/>
                </a:solidFill>
              </a:defRPr>
            </a:lvl1pPr>
          </a:lstStyle>
          <a:p>
            <a:r>
              <a:rPr lang="en-US" dirty="0" smtClean="0"/>
              <a:t>Click to edit Master title style</a:t>
            </a:r>
            <a:endParaRPr lang="en-IN" dirty="0"/>
          </a:p>
        </p:txBody>
      </p:sp>
      <p:sp>
        <p:nvSpPr>
          <p:cNvPr id="9" name="Text Placeholder 3"/>
          <p:cNvSpPr>
            <a:spLocks noGrp="1"/>
          </p:cNvSpPr>
          <p:nvPr>
            <p:ph type="body" sz="quarter" idx="10"/>
          </p:nvPr>
        </p:nvSpPr>
        <p:spPr>
          <a:xfrm>
            <a:off x="571472" y="1571616"/>
            <a:ext cx="8072494" cy="4643451"/>
          </a:xfrm>
        </p:spPr>
        <p:txBody>
          <a:bodyPr/>
          <a:lstStyle>
            <a:lvl1pPr>
              <a:defRPr sz="2800">
                <a:solidFill>
                  <a:schemeClr val="tx1"/>
                </a:solidFill>
                <a:latin typeface="Lato"/>
              </a:defRPr>
            </a:lvl1pPr>
            <a:lvl2pPr>
              <a:defRPr>
                <a:solidFill>
                  <a:schemeClr val="tx1"/>
                </a:solidFill>
                <a:latin typeface="Lato"/>
              </a:defRPr>
            </a:lvl2pPr>
            <a:lvl3pPr>
              <a:defRPr>
                <a:solidFill>
                  <a:schemeClr val="tx1"/>
                </a:solidFill>
                <a:latin typeface="Lato"/>
              </a:defRPr>
            </a:lvl3pPr>
            <a:lvl4pPr>
              <a:defRPr>
                <a:solidFill>
                  <a:schemeClr val="tx1"/>
                </a:solidFill>
                <a:latin typeface="Lato"/>
              </a:defRPr>
            </a:lvl4pPr>
            <a:lvl5pPr>
              <a:defRPr>
                <a:solidFill>
                  <a:schemeClr val="tx1"/>
                </a:solidFill>
                <a:latin typeface="Lato"/>
              </a:defRPr>
            </a:lvl5pPr>
          </a:lstStyle>
          <a:p>
            <a:pPr lvl="0"/>
            <a:r>
              <a:rPr lang="en-US" dirty="0" smtClean="0"/>
              <a:t>Click to edit Master text styles</a:t>
            </a:r>
          </a:p>
        </p:txBody>
      </p:sp>
      <p:sp>
        <p:nvSpPr>
          <p:cNvPr id="10" name="Rectangle 9"/>
          <p:cNvSpPr/>
          <p:nvPr userDrawn="1"/>
        </p:nvSpPr>
        <p:spPr>
          <a:xfrm>
            <a:off x="4357686" y="6143648"/>
            <a:ext cx="4572000" cy="276999"/>
          </a:xfrm>
          <a:prstGeom prst="rect">
            <a:avLst/>
          </a:prstGeom>
        </p:spPr>
        <p:txBody>
          <a:bodyPr>
            <a:spAutoFit/>
          </a:bodyPr>
          <a:lstStyle/>
          <a:p>
            <a:pPr lvl="0" algn="r">
              <a:buClr>
                <a:srgbClr val="FFFFFF"/>
              </a:buClr>
              <a:buSzPct val="100000"/>
              <a:defRPr/>
            </a:pPr>
            <a:r>
              <a:rPr lang="en-US" sz="1200" b="1" dirty="0" smtClean="0">
                <a:solidFill>
                  <a:srgbClr val="FF9900"/>
                </a:solidFill>
                <a:latin typeface="Lato"/>
                <a:ea typeface="Lato"/>
                <a:cs typeface="Lato"/>
                <a:sym typeface="Lato"/>
              </a:rPr>
              <a:t>CA Pragya Singh</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4_Blank">
    <p:spTree>
      <p:nvGrpSpPr>
        <p:cNvPr id="1" name="Shape 64"/>
        <p:cNvGrpSpPr/>
        <p:nvPr/>
      </p:nvGrpSpPr>
      <p:grpSpPr>
        <a:xfrm>
          <a:off x="0" y="0"/>
          <a:ext cx="0" cy="0"/>
          <a:chOff x="0" y="0"/>
          <a:chExt cx="0" cy="0"/>
        </a:xfrm>
      </p:grpSpPr>
      <p:sp>
        <p:nvSpPr>
          <p:cNvPr id="65" name="Shape 65"/>
          <p:cNvSpPr/>
          <p:nvPr/>
        </p:nvSpPr>
        <p:spPr>
          <a:xfrm>
            <a:off x="7356366" y="6755104"/>
            <a:ext cx="893699"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a:p>
        </p:txBody>
      </p:sp>
      <p:sp>
        <p:nvSpPr>
          <p:cNvPr id="66" name="Shape 66"/>
          <p:cNvSpPr/>
          <p:nvPr/>
        </p:nvSpPr>
        <p:spPr>
          <a:xfrm>
            <a:off x="8250311" y="6755104"/>
            <a:ext cx="893699"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a:p>
        </p:txBody>
      </p:sp>
      <p:sp>
        <p:nvSpPr>
          <p:cNvPr id="67" name="Shape 67"/>
          <p:cNvSpPr/>
          <p:nvPr/>
        </p:nvSpPr>
        <p:spPr>
          <a:xfrm>
            <a:off x="2" y="6755104"/>
            <a:ext cx="893699"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a:p>
        </p:txBody>
      </p:sp>
      <p:sp>
        <p:nvSpPr>
          <p:cNvPr id="68" name="Shape 68"/>
          <p:cNvSpPr/>
          <p:nvPr/>
        </p:nvSpPr>
        <p:spPr>
          <a:xfrm>
            <a:off x="893709" y="6755104"/>
            <a:ext cx="6462600" cy="102899"/>
          </a:xfrm>
          <a:prstGeom prst="rect">
            <a:avLst/>
          </a:prstGeom>
          <a:solidFill>
            <a:srgbClr val="2185C5"/>
          </a:solidFill>
          <a:ln>
            <a:noFill/>
          </a:ln>
        </p:spPr>
        <p:txBody>
          <a:bodyPr lIns="91425" tIns="91425" rIns="91425" bIns="91425" anchor="ctr" anchorCtr="0">
            <a:noAutofit/>
          </a:bodyPr>
          <a:lstStyle/>
          <a:p>
            <a:pPr lvl="0">
              <a:spcBef>
                <a:spcPts val="0"/>
              </a:spcBef>
              <a:buNone/>
            </a:pPr>
            <a:endParaRPr/>
          </a:p>
        </p:txBody>
      </p:sp>
      <p:sp>
        <p:nvSpPr>
          <p:cNvPr id="8" name="Title 1"/>
          <p:cNvSpPr>
            <a:spLocks noGrp="1"/>
          </p:cNvSpPr>
          <p:nvPr>
            <p:ph type="title"/>
          </p:nvPr>
        </p:nvSpPr>
        <p:spPr>
          <a:xfrm>
            <a:off x="0" y="0"/>
            <a:ext cx="9144000" cy="1143000"/>
          </a:xfrm>
          <a:solidFill>
            <a:srgbClr val="0070C0"/>
          </a:solidFill>
          <a:ln>
            <a:solidFill>
              <a:srgbClr val="0070C0"/>
            </a:solidFill>
          </a:ln>
        </p:spPr>
        <p:txBody>
          <a:bodyPr/>
          <a:lstStyle>
            <a:lvl1pPr algn="l">
              <a:defRPr sz="4000" u="sng">
                <a:solidFill>
                  <a:schemeClr val="bg1"/>
                </a:solidFill>
              </a:defRPr>
            </a:lvl1pPr>
          </a:lstStyle>
          <a:p>
            <a:r>
              <a:rPr lang="en-US" dirty="0" smtClean="0"/>
              <a:t>Click to edit Master title style</a:t>
            </a:r>
            <a:endParaRPr lang="en-IN" dirty="0"/>
          </a:p>
        </p:txBody>
      </p:sp>
      <p:sp>
        <p:nvSpPr>
          <p:cNvPr id="9" name="Text Placeholder 3"/>
          <p:cNvSpPr>
            <a:spLocks noGrp="1"/>
          </p:cNvSpPr>
          <p:nvPr>
            <p:ph type="body" sz="quarter" idx="10"/>
          </p:nvPr>
        </p:nvSpPr>
        <p:spPr>
          <a:xfrm>
            <a:off x="571472" y="1571616"/>
            <a:ext cx="8072494" cy="4643451"/>
          </a:xfrm>
        </p:spPr>
        <p:txBody>
          <a:bodyPr/>
          <a:lstStyle>
            <a:lvl1pPr>
              <a:defRPr sz="2800">
                <a:solidFill>
                  <a:schemeClr val="tx1"/>
                </a:solidFill>
                <a:latin typeface="Lato"/>
              </a:defRPr>
            </a:lvl1pPr>
            <a:lvl2pPr>
              <a:defRPr>
                <a:solidFill>
                  <a:schemeClr val="tx1"/>
                </a:solidFill>
                <a:latin typeface="Lato"/>
              </a:defRPr>
            </a:lvl2pPr>
            <a:lvl3pPr>
              <a:defRPr>
                <a:solidFill>
                  <a:schemeClr val="tx1"/>
                </a:solidFill>
                <a:latin typeface="Lato"/>
              </a:defRPr>
            </a:lvl3pPr>
            <a:lvl4pPr>
              <a:defRPr>
                <a:solidFill>
                  <a:schemeClr val="tx1"/>
                </a:solidFill>
                <a:latin typeface="Lato"/>
              </a:defRPr>
            </a:lvl4pPr>
            <a:lvl5pPr>
              <a:defRPr>
                <a:solidFill>
                  <a:schemeClr val="tx1"/>
                </a:solidFill>
                <a:latin typeface="Lato"/>
              </a:defRPr>
            </a:lvl5pPr>
          </a:lstStyle>
          <a:p>
            <a:pPr lvl="0"/>
            <a:r>
              <a:rPr lang="en-US" dirty="0" smtClean="0"/>
              <a:t>Click to edit Master text styles</a:t>
            </a:r>
          </a:p>
        </p:txBody>
      </p:sp>
      <p:sp>
        <p:nvSpPr>
          <p:cNvPr id="10" name="Rectangle 9"/>
          <p:cNvSpPr/>
          <p:nvPr userDrawn="1"/>
        </p:nvSpPr>
        <p:spPr>
          <a:xfrm>
            <a:off x="4357686" y="6143648"/>
            <a:ext cx="4572000" cy="461665"/>
          </a:xfrm>
          <a:prstGeom prst="rect">
            <a:avLst/>
          </a:prstGeom>
        </p:spPr>
        <p:txBody>
          <a:bodyPr>
            <a:spAutoFit/>
          </a:bodyPr>
          <a:lstStyle/>
          <a:p>
            <a:pPr lvl="0" algn="r">
              <a:buClr>
                <a:srgbClr val="FFFFFF"/>
              </a:buClr>
              <a:buSzPct val="100000"/>
              <a:defRPr/>
            </a:pPr>
            <a:r>
              <a:rPr lang="en-US" sz="1200" b="1" dirty="0" smtClean="0">
                <a:solidFill>
                  <a:srgbClr val="FF9900"/>
                </a:solidFill>
                <a:latin typeface="Lato"/>
                <a:ea typeface="Lato"/>
                <a:cs typeface="Lato"/>
                <a:sym typeface="Lato"/>
              </a:rPr>
              <a:t>CA Pragya Singh</a:t>
            </a:r>
          </a:p>
          <a:p>
            <a:pPr lvl="0" algn="r">
              <a:buClr>
                <a:srgbClr val="FFFFFF"/>
              </a:buClr>
              <a:buSzPct val="100000"/>
              <a:defRPr/>
            </a:pPr>
            <a:r>
              <a:rPr lang="en-US" sz="1200" b="1" dirty="0" err="1" smtClean="0">
                <a:solidFill>
                  <a:srgbClr val="FF9900"/>
                </a:solidFill>
                <a:latin typeface="Lato"/>
                <a:ea typeface="Lato"/>
                <a:cs typeface="Lato"/>
                <a:sym typeface="Lato"/>
              </a:rPr>
              <a:t>A.K.Lunawath</a:t>
            </a:r>
            <a:r>
              <a:rPr lang="en-US" sz="1200" b="1" dirty="0" smtClean="0">
                <a:solidFill>
                  <a:srgbClr val="FF9900"/>
                </a:solidFill>
                <a:latin typeface="Lato"/>
                <a:ea typeface="Lato"/>
                <a:cs typeface="Lato"/>
                <a:sym typeface="Lato"/>
              </a:rPr>
              <a:t> &amp; Associates</a:t>
            </a:r>
            <a:endParaRPr lang="en-IN" sz="1200" b="1" dirty="0">
              <a:solidFill>
                <a:srgbClr val="FF9900"/>
              </a:solidFill>
              <a:latin typeface="Lato"/>
              <a:ea typeface="Lato"/>
              <a:cs typeface="Lato"/>
              <a:sym typeface="Lato"/>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5_Blank">
    <p:spTree>
      <p:nvGrpSpPr>
        <p:cNvPr id="1" name="Shape 64"/>
        <p:cNvGrpSpPr/>
        <p:nvPr/>
      </p:nvGrpSpPr>
      <p:grpSpPr>
        <a:xfrm>
          <a:off x="0" y="0"/>
          <a:ext cx="0" cy="0"/>
          <a:chOff x="0" y="0"/>
          <a:chExt cx="0" cy="0"/>
        </a:xfrm>
      </p:grpSpPr>
      <p:sp>
        <p:nvSpPr>
          <p:cNvPr id="65" name="Shape 65"/>
          <p:cNvSpPr/>
          <p:nvPr/>
        </p:nvSpPr>
        <p:spPr>
          <a:xfrm>
            <a:off x="7356366" y="6755104"/>
            <a:ext cx="893699" cy="102899"/>
          </a:xfrm>
          <a:prstGeom prst="rect">
            <a:avLst/>
          </a:prstGeom>
          <a:solidFill>
            <a:srgbClr val="FF9715"/>
          </a:solidFill>
          <a:ln>
            <a:noFill/>
          </a:ln>
        </p:spPr>
        <p:txBody>
          <a:bodyPr lIns="91425" tIns="91425" rIns="91425" bIns="91425" anchor="ctr" anchorCtr="0">
            <a:noAutofit/>
          </a:bodyPr>
          <a:lstStyle/>
          <a:p>
            <a:pPr lvl="0">
              <a:spcBef>
                <a:spcPts val="0"/>
              </a:spcBef>
              <a:buNone/>
            </a:pPr>
            <a:endParaRPr/>
          </a:p>
        </p:txBody>
      </p:sp>
      <p:sp>
        <p:nvSpPr>
          <p:cNvPr id="66" name="Shape 66"/>
          <p:cNvSpPr/>
          <p:nvPr/>
        </p:nvSpPr>
        <p:spPr>
          <a:xfrm>
            <a:off x="8250311" y="6755104"/>
            <a:ext cx="893699" cy="102899"/>
          </a:xfrm>
          <a:prstGeom prst="rect">
            <a:avLst/>
          </a:prstGeom>
          <a:solidFill>
            <a:srgbClr val="F20253"/>
          </a:solidFill>
          <a:ln>
            <a:noFill/>
          </a:ln>
        </p:spPr>
        <p:txBody>
          <a:bodyPr lIns="91425" tIns="91425" rIns="91425" bIns="91425" anchor="ctr" anchorCtr="0">
            <a:noAutofit/>
          </a:bodyPr>
          <a:lstStyle/>
          <a:p>
            <a:pPr lvl="0">
              <a:spcBef>
                <a:spcPts val="0"/>
              </a:spcBef>
              <a:buNone/>
            </a:pPr>
            <a:endParaRPr/>
          </a:p>
        </p:txBody>
      </p:sp>
      <p:sp>
        <p:nvSpPr>
          <p:cNvPr id="67" name="Shape 67"/>
          <p:cNvSpPr/>
          <p:nvPr/>
        </p:nvSpPr>
        <p:spPr>
          <a:xfrm>
            <a:off x="2" y="6755104"/>
            <a:ext cx="893699" cy="102899"/>
          </a:xfrm>
          <a:prstGeom prst="rect">
            <a:avLst/>
          </a:prstGeom>
          <a:solidFill>
            <a:srgbClr val="7ECEFD"/>
          </a:solidFill>
          <a:ln>
            <a:noFill/>
          </a:ln>
        </p:spPr>
        <p:txBody>
          <a:bodyPr lIns="91425" tIns="91425" rIns="91425" bIns="91425" anchor="ctr" anchorCtr="0">
            <a:noAutofit/>
          </a:bodyPr>
          <a:lstStyle/>
          <a:p>
            <a:pPr lvl="0">
              <a:spcBef>
                <a:spcPts val="0"/>
              </a:spcBef>
              <a:buNone/>
            </a:pPr>
            <a:endParaRPr/>
          </a:p>
        </p:txBody>
      </p:sp>
      <p:sp>
        <p:nvSpPr>
          <p:cNvPr id="68" name="Shape 68"/>
          <p:cNvSpPr/>
          <p:nvPr/>
        </p:nvSpPr>
        <p:spPr>
          <a:xfrm>
            <a:off x="893709" y="6755104"/>
            <a:ext cx="6462600" cy="102899"/>
          </a:xfrm>
          <a:prstGeom prst="rect">
            <a:avLst/>
          </a:prstGeom>
          <a:solidFill>
            <a:srgbClr val="2185C5"/>
          </a:solidFill>
          <a:ln>
            <a:noFill/>
          </a:ln>
        </p:spPr>
        <p:txBody>
          <a:bodyPr lIns="91425" tIns="91425" rIns="91425" bIns="91425" anchor="ctr" anchorCtr="0">
            <a:noAutofit/>
          </a:bodyPr>
          <a:lstStyle/>
          <a:p>
            <a:pPr lvl="0">
              <a:spcBef>
                <a:spcPts val="0"/>
              </a:spcBef>
              <a:buNone/>
            </a:pPr>
            <a:endParaRPr/>
          </a:p>
        </p:txBody>
      </p:sp>
      <p:sp>
        <p:nvSpPr>
          <p:cNvPr id="8" name="Title 1"/>
          <p:cNvSpPr>
            <a:spLocks noGrp="1"/>
          </p:cNvSpPr>
          <p:nvPr>
            <p:ph type="title"/>
          </p:nvPr>
        </p:nvSpPr>
        <p:spPr>
          <a:xfrm>
            <a:off x="0" y="0"/>
            <a:ext cx="9144000" cy="1143000"/>
          </a:xfrm>
          <a:solidFill>
            <a:srgbClr val="0070C0"/>
          </a:solidFill>
          <a:ln>
            <a:solidFill>
              <a:srgbClr val="0070C0"/>
            </a:solidFill>
          </a:ln>
        </p:spPr>
        <p:txBody>
          <a:bodyPr/>
          <a:lstStyle>
            <a:lvl1pPr algn="l">
              <a:defRPr sz="4000" u="sng">
                <a:solidFill>
                  <a:schemeClr val="bg1"/>
                </a:solidFill>
              </a:defRPr>
            </a:lvl1pPr>
          </a:lstStyle>
          <a:p>
            <a:r>
              <a:rPr lang="en-US" dirty="0" smtClean="0"/>
              <a:t>Click to edit Master title style</a:t>
            </a:r>
            <a:endParaRPr lang="en-IN" dirty="0"/>
          </a:p>
        </p:txBody>
      </p:sp>
      <p:sp>
        <p:nvSpPr>
          <p:cNvPr id="9" name="Text Placeholder 3"/>
          <p:cNvSpPr>
            <a:spLocks noGrp="1"/>
          </p:cNvSpPr>
          <p:nvPr>
            <p:ph type="body" sz="quarter" idx="10"/>
          </p:nvPr>
        </p:nvSpPr>
        <p:spPr>
          <a:xfrm>
            <a:off x="571472" y="1571616"/>
            <a:ext cx="8072494" cy="4643451"/>
          </a:xfrm>
        </p:spPr>
        <p:txBody>
          <a:bodyPr/>
          <a:lstStyle>
            <a:lvl1pPr>
              <a:defRPr sz="2800">
                <a:solidFill>
                  <a:schemeClr val="tx1"/>
                </a:solidFill>
                <a:latin typeface="Lato"/>
              </a:defRPr>
            </a:lvl1pPr>
            <a:lvl2pPr>
              <a:defRPr>
                <a:solidFill>
                  <a:schemeClr val="tx1"/>
                </a:solidFill>
                <a:latin typeface="Lato"/>
              </a:defRPr>
            </a:lvl2pPr>
            <a:lvl3pPr>
              <a:defRPr>
                <a:solidFill>
                  <a:schemeClr val="tx1"/>
                </a:solidFill>
                <a:latin typeface="Lato"/>
              </a:defRPr>
            </a:lvl3pPr>
            <a:lvl4pPr>
              <a:defRPr>
                <a:solidFill>
                  <a:schemeClr val="tx1"/>
                </a:solidFill>
                <a:latin typeface="Lato"/>
              </a:defRPr>
            </a:lvl4pPr>
            <a:lvl5pPr>
              <a:defRPr>
                <a:solidFill>
                  <a:schemeClr val="tx1"/>
                </a:solidFill>
                <a:latin typeface="Lato"/>
              </a:defRPr>
            </a:lvl5pPr>
          </a:lstStyle>
          <a:p>
            <a:pPr lvl="0"/>
            <a:r>
              <a:rPr lang="en-US" dirty="0" smtClean="0"/>
              <a:t>Click to edit Master text styles</a:t>
            </a:r>
          </a:p>
        </p:txBody>
      </p:sp>
      <p:sp>
        <p:nvSpPr>
          <p:cNvPr id="10" name="Rectangle 9"/>
          <p:cNvSpPr/>
          <p:nvPr userDrawn="1"/>
        </p:nvSpPr>
        <p:spPr>
          <a:xfrm>
            <a:off x="4357686" y="6143648"/>
            <a:ext cx="4572000" cy="276999"/>
          </a:xfrm>
          <a:prstGeom prst="rect">
            <a:avLst/>
          </a:prstGeom>
        </p:spPr>
        <p:txBody>
          <a:bodyPr>
            <a:spAutoFit/>
          </a:bodyPr>
          <a:lstStyle/>
          <a:p>
            <a:pPr lvl="0" algn="r">
              <a:buClr>
                <a:srgbClr val="FFFFFF"/>
              </a:buClr>
              <a:buSzPct val="100000"/>
              <a:defRPr/>
            </a:pPr>
            <a:r>
              <a:rPr lang="en-US" sz="1200" b="1" dirty="0" smtClean="0">
                <a:solidFill>
                  <a:srgbClr val="FF9900"/>
                </a:solidFill>
                <a:latin typeface="Lato"/>
                <a:ea typeface="Lato"/>
                <a:cs typeface="Lato"/>
                <a:sym typeface="Lato"/>
              </a:rPr>
              <a:t>CA Pragya Singh</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0E6DE62-1DCB-4263-96BB-C63356EE3E63}"/>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a:extLst>
              <a:ext uri="{FF2B5EF4-FFF2-40B4-BE49-F238E27FC236}">
                <a16:creationId xmlns="" xmlns:a16="http://schemas.microsoft.com/office/drawing/2014/main" id="{ED4679EE-FC03-4943-96E7-E36165ED445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a:extLst>
              <a:ext uri="{FF2B5EF4-FFF2-40B4-BE49-F238E27FC236}">
                <a16:creationId xmlns="" xmlns:a16="http://schemas.microsoft.com/office/drawing/2014/main" id="{EDAFC927-0B3D-4CD5-B234-C558B73EB166}"/>
              </a:ext>
            </a:extLst>
          </p:cNvPr>
          <p:cNvSpPr>
            <a:spLocks noGrp="1"/>
          </p:cNvSpPr>
          <p:nvPr>
            <p:ph type="dt" sz="half" idx="10"/>
          </p:nvPr>
        </p:nvSpPr>
        <p:spPr/>
        <p:txBody>
          <a:bodyPr/>
          <a:lstStyle/>
          <a:p>
            <a:fld id="{295C2672-73D4-4CE1-85E4-BE8284C1DD29}" type="datetimeFigureOut">
              <a:rPr lang="en-IN" smtClean="0"/>
              <a:pPr/>
              <a:t>24-03-2018</a:t>
            </a:fld>
            <a:endParaRPr lang="en-IN"/>
          </a:p>
        </p:txBody>
      </p:sp>
      <p:sp>
        <p:nvSpPr>
          <p:cNvPr id="5" name="Footer Placeholder 4">
            <a:extLst>
              <a:ext uri="{FF2B5EF4-FFF2-40B4-BE49-F238E27FC236}">
                <a16:creationId xmlns="" xmlns:a16="http://schemas.microsoft.com/office/drawing/2014/main" id="{0E292486-F4D5-4085-AAB4-CEA97A80A97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CB27B3E9-4CA6-434E-B9E2-4E569C7D8F5C}"/>
              </a:ext>
            </a:extLst>
          </p:cNvPr>
          <p:cNvSpPr>
            <a:spLocks noGrp="1"/>
          </p:cNvSpPr>
          <p:nvPr>
            <p:ph type="sldNum" sz="quarter" idx="12"/>
          </p:nvPr>
        </p:nvSpPr>
        <p:spPr/>
        <p:txBody>
          <a:bodyPr/>
          <a:lstStyle/>
          <a:p>
            <a:fld id="{DF4C82F5-AD4B-4460-ABE3-18FAFC770883}" type="slidenum">
              <a:rPr lang="en-IN" smtClean="0"/>
              <a:pPr/>
              <a:t>‹#›</a:t>
            </a:fld>
            <a:endParaRPr lang="en-IN"/>
          </a:p>
        </p:txBody>
      </p:sp>
    </p:spTree>
    <p:extLst>
      <p:ext uri="{BB962C8B-B14F-4D97-AF65-F5344CB8AC3E}">
        <p14:creationId xmlns="" xmlns:p14="http://schemas.microsoft.com/office/powerpoint/2010/main" val="2911895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E70E8BF-F722-45F3-8566-7C57BAE11A2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5776B166-55D4-4430-9FD6-04B508AEE66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294E01DD-0894-4855-91E4-87A36C0C6426}"/>
              </a:ext>
            </a:extLst>
          </p:cNvPr>
          <p:cNvSpPr>
            <a:spLocks noGrp="1"/>
          </p:cNvSpPr>
          <p:nvPr>
            <p:ph type="dt" sz="half" idx="10"/>
          </p:nvPr>
        </p:nvSpPr>
        <p:spPr/>
        <p:txBody>
          <a:bodyPr/>
          <a:lstStyle/>
          <a:p>
            <a:fld id="{295C2672-73D4-4CE1-85E4-BE8284C1DD29}" type="datetimeFigureOut">
              <a:rPr lang="en-IN" smtClean="0"/>
              <a:pPr/>
              <a:t>24-03-2018</a:t>
            </a:fld>
            <a:endParaRPr lang="en-IN"/>
          </a:p>
        </p:txBody>
      </p:sp>
      <p:sp>
        <p:nvSpPr>
          <p:cNvPr id="5" name="Footer Placeholder 4">
            <a:extLst>
              <a:ext uri="{FF2B5EF4-FFF2-40B4-BE49-F238E27FC236}">
                <a16:creationId xmlns="" xmlns:a16="http://schemas.microsoft.com/office/drawing/2014/main" id="{6924739C-F957-4443-BD38-F7F0CB0F736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1B864AEB-3C1D-4B44-8C39-26466E3BDB74}"/>
              </a:ext>
            </a:extLst>
          </p:cNvPr>
          <p:cNvSpPr>
            <a:spLocks noGrp="1"/>
          </p:cNvSpPr>
          <p:nvPr>
            <p:ph type="sldNum" sz="quarter" idx="12"/>
          </p:nvPr>
        </p:nvSpPr>
        <p:spPr/>
        <p:txBody>
          <a:bodyPr/>
          <a:lstStyle/>
          <a:p>
            <a:fld id="{DF4C82F5-AD4B-4460-ABE3-18FAFC770883}" type="slidenum">
              <a:rPr lang="en-IN" smtClean="0"/>
              <a:pPr/>
              <a:t>‹#›</a:t>
            </a:fld>
            <a:endParaRPr lang="en-IN"/>
          </a:p>
        </p:txBody>
      </p:sp>
    </p:spTree>
    <p:extLst>
      <p:ext uri="{BB962C8B-B14F-4D97-AF65-F5344CB8AC3E}">
        <p14:creationId xmlns="" xmlns:p14="http://schemas.microsoft.com/office/powerpoint/2010/main" val="3062617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695636-21F5-402B-9EE8-4898891E5818}"/>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IN"/>
          </a:p>
        </p:txBody>
      </p:sp>
      <p:sp>
        <p:nvSpPr>
          <p:cNvPr id="3" name="Text Placeholder 2">
            <a:extLst>
              <a:ext uri="{FF2B5EF4-FFF2-40B4-BE49-F238E27FC236}">
                <a16:creationId xmlns="" xmlns:a16="http://schemas.microsoft.com/office/drawing/2014/main" id="{453FD8B8-06E4-4946-9BBE-E83723934FB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122E9977-596E-4E42-9CFF-2D12F5B758E6}"/>
              </a:ext>
            </a:extLst>
          </p:cNvPr>
          <p:cNvSpPr>
            <a:spLocks noGrp="1"/>
          </p:cNvSpPr>
          <p:nvPr>
            <p:ph type="dt" sz="half" idx="10"/>
          </p:nvPr>
        </p:nvSpPr>
        <p:spPr/>
        <p:txBody>
          <a:bodyPr/>
          <a:lstStyle/>
          <a:p>
            <a:fld id="{295C2672-73D4-4CE1-85E4-BE8284C1DD29}" type="datetimeFigureOut">
              <a:rPr lang="en-IN" smtClean="0"/>
              <a:pPr/>
              <a:t>24-03-2018</a:t>
            </a:fld>
            <a:endParaRPr lang="en-IN"/>
          </a:p>
        </p:txBody>
      </p:sp>
      <p:sp>
        <p:nvSpPr>
          <p:cNvPr id="5" name="Footer Placeholder 4">
            <a:extLst>
              <a:ext uri="{FF2B5EF4-FFF2-40B4-BE49-F238E27FC236}">
                <a16:creationId xmlns="" xmlns:a16="http://schemas.microsoft.com/office/drawing/2014/main" id="{936B1942-9A3B-488F-B998-AF0AC4933EC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9A6D6C44-2990-4DD3-BB6E-E8C9C8748191}"/>
              </a:ext>
            </a:extLst>
          </p:cNvPr>
          <p:cNvSpPr>
            <a:spLocks noGrp="1"/>
          </p:cNvSpPr>
          <p:nvPr>
            <p:ph type="sldNum" sz="quarter" idx="12"/>
          </p:nvPr>
        </p:nvSpPr>
        <p:spPr/>
        <p:txBody>
          <a:bodyPr/>
          <a:lstStyle/>
          <a:p>
            <a:fld id="{DF4C82F5-AD4B-4460-ABE3-18FAFC770883}" type="slidenum">
              <a:rPr lang="en-IN" smtClean="0"/>
              <a:pPr/>
              <a:t>‹#›</a:t>
            </a:fld>
            <a:endParaRPr lang="en-IN"/>
          </a:p>
        </p:txBody>
      </p:sp>
    </p:spTree>
    <p:extLst>
      <p:ext uri="{BB962C8B-B14F-4D97-AF65-F5344CB8AC3E}">
        <p14:creationId xmlns="" xmlns:p14="http://schemas.microsoft.com/office/powerpoint/2010/main" val="16160879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6" Type="http://schemas.openxmlformats.org/officeDocument/2006/relationships/theme" Target="../theme/theme3.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18" Type="http://schemas.openxmlformats.org/officeDocument/2006/relationships/slideLayout" Target="../slideLayouts/slideLayout64.xml"/><Relationship Id="rId3" Type="http://schemas.openxmlformats.org/officeDocument/2006/relationships/slideLayout" Target="../slideLayouts/slideLayout49.xml"/><Relationship Id="rId21" Type="http://schemas.openxmlformats.org/officeDocument/2006/relationships/theme" Target="../theme/theme5.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17" Type="http://schemas.openxmlformats.org/officeDocument/2006/relationships/slideLayout" Target="../slideLayouts/slideLayout63.xml"/><Relationship Id="rId2" Type="http://schemas.openxmlformats.org/officeDocument/2006/relationships/slideLayout" Target="../slideLayouts/slideLayout48.xml"/><Relationship Id="rId16" Type="http://schemas.openxmlformats.org/officeDocument/2006/relationships/slideLayout" Target="../slideLayouts/slideLayout62.xml"/><Relationship Id="rId20" Type="http://schemas.openxmlformats.org/officeDocument/2006/relationships/slideLayout" Target="../slideLayouts/slideLayout66.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5" Type="http://schemas.openxmlformats.org/officeDocument/2006/relationships/slideLayout" Target="../slideLayouts/slideLayout61.xml"/><Relationship Id="rId10" Type="http://schemas.openxmlformats.org/officeDocument/2006/relationships/slideLayout" Target="../slideLayouts/slideLayout56.xml"/><Relationship Id="rId19" Type="http://schemas.openxmlformats.org/officeDocument/2006/relationships/slideLayout" Target="../slideLayouts/slideLayout65.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93700" y="274650"/>
            <a:ext cx="6462600" cy="1143000"/>
          </a:xfrm>
          <a:prstGeom prst="rect">
            <a:avLst/>
          </a:prstGeom>
          <a:noFill/>
          <a:ln>
            <a:noFill/>
          </a:ln>
        </p:spPr>
        <p:txBody>
          <a:bodyPr lIns="91425" tIns="91425" rIns="91425" bIns="91425" anchor="b" anchorCtr="0"/>
          <a:lstStyle>
            <a:lvl1pPr lvl="0">
              <a:spcBef>
                <a:spcPts val="0"/>
              </a:spcBef>
              <a:buClr>
                <a:srgbClr val="97ABBC"/>
              </a:buClr>
              <a:buSzPct val="100000"/>
              <a:buFont typeface="Raleway"/>
              <a:buNone/>
              <a:defRPr sz="3600">
                <a:solidFill>
                  <a:srgbClr val="97ABBC"/>
                </a:solidFill>
                <a:latin typeface="Raleway"/>
                <a:ea typeface="Raleway"/>
                <a:cs typeface="Raleway"/>
                <a:sym typeface="Raleway"/>
              </a:defRPr>
            </a:lvl1pPr>
            <a:lvl2pPr lvl="1">
              <a:spcBef>
                <a:spcPts val="0"/>
              </a:spcBef>
              <a:buClr>
                <a:srgbClr val="97ABBC"/>
              </a:buClr>
              <a:buSzPct val="100000"/>
              <a:buFont typeface="Raleway"/>
              <a:buNone/>
              <a:defRPr sz="3600">
                <a:solidFill>
                  <a:srgbClr val="97ABBC"/>
                </a:solidFill>
                <a:latin typeface="Raleway"/>
                <a:ea typeface="Raleway"/>
                <a:cs typeface="Raleway"/>
                <a:sym typeface="Raleway"/>
              </a:defRPr>
            </a:lvl2pPr>
            <a:lvl3pPr lvl="2">
              <a:spcBef>
                <a:spcPts val="0"/>
              </a:spcBef>
              <a:buClr>
                <a:srgbClr val="97ABBC"/>
              </a:buClr>
              <a:buSzPct val="100000"/>
              <a:buFont typeface="Raleway"/>
              <a:buNone/>
              <a:defRPr sz="3600">
                <a:solidFill>
                  <a:srgbClr val="97ABBC"/>
                </a:solidFill>
                <a:latin typeface="Raleway"/>
                <a:ea typeface="Raleway"/>
                <a:cs typeface="Raleway"/>
                <a:sym typeface="Raleway"/>
              </a:defRPr>
            </a:lvl3pPr>
            <a:lvl4pPr lvl="3">
              <a:spcBef>
                <a:spcPts val="0"/>
              </a:spcBef>
              <a:buClr>
                <a:srgbClr val="97ABBC"/>
              </a:buClr>
              <a:buSzPct val="100000"/>
              <a:buFont typeface="Raleway"/>
              <a:buNone/>
              <a:defRPr sz="3600">
                <a:solidFill>
                  <a:srgbClr val="97ABBC"/>
                </a:solidFill>
                <a:latin typeface="Raleway"/>
                <a:ea typeface="Raleway"/>
                <a:cs typeface="Raleway"/>
                <a:sym typeface="Raleway"/>
              </a:defRPr>
            </a:lvl4pPr>
            <a:lvl5pPr lvl="4">
              <a:spcBef>
                <a:spcPts val="0"/>
              </a:spcBef>
              <a:buClr>
                <a:srgbClr val="97ABBC"/>
              </a:buClr>
              <a:buSzPct val="100000"/>
              <a:buFont typeface="Raleway"/>
              <a:buNone/>
              <a:defRPr sz="3600">
                <a:solidFill>
                  <a:srgbClr val="97ABBC"/>
                </a:solidFill>
                <a:latin typeface="Raleway"/>
                <a:ea typeface="Raleway"/>
                <a:cs typeface="Raleway"/>
                <a:sym typeface="Raleway"/>
              </a:defRPr>
            </a:lvl5pPr>
            <a:lvl6pPr lvl="5">
              <a:spcBef>
                <a:spcPts val="0"/>
              </a:spcBef>
              <a:buClr>
                <a:srgbClr val="97ABBC"/>
              </a:buClr>
              <a:buSzPct val="100000"/>
              <a:buFont typeface="Raleway"/>
              <a:buNone/>
              <a:defRPr sz="3600">
                <a:solidFill>
                  <a:srgbClr val="97ABBC"/>
                </a:solidFill>
                <a:latin typeface="Raleway"/>
                <a:ea typeface="Raleway"/>
                <a:cs typeface="Raleway"/>
                <a:sym typeface="Raleway"/>
              </a:defRPr>
            </a:lvl6pPr>
            <a:lvl7pPr lvl="6">
              <a:spcBef>
                <a:spcPts val="0"/>
              </a:spcBef>
              <a:buClr>
                <a:srgbClr val="97ABBC"/>
              </a:buClr>
              <a:buSzPct val="100000"/>
              <a:buFont typeface="Raleway"/>
              <a:buNone/>
              <a:defRPr sz="3600">
                <a:solidFill>
                  <a:srgbClr val="97ABBC"/>
                </a:solidFill>
                <a:latin typeface="Raleway"/>
                <a:ea typeface="Raleway"/>
                <a:cs typeface="Raleway"/>
                <a:sym typeface="Raleway"/>
              </a:defRPr>
            </a:lvl7pPr>
            <a:lvl8pPr lvl="7">
              <a:spcBef>
                <a:spcPts val="0"/>
              </a:spcBef>
              <a:buClr>
                <a:srgbClr val="97ABBC"/>
              </a:buClr>
              <a:buSzPct val="100000"/>
              <a:buFont typeface="Raleway"/>
              <a:buNone/>
              <a:defRPr sz="3600">
                <a:solidFill>
                  <a:srgbClr val="97ABBC"/>
                </a:solidFill>
                <a:latin typeface="Raleway"/>
                <a:ea typeface="Raleway"/>
                <a:cs typeface="Raleway"/>
                <a:sym typeface="Raleway"/>
              </a:defRPr>
            </a:lvl8pPr>
            <a:lvl9pPr lvl="8">
              <a:spcBef>
                <a:spcPts val="0"/>
              </a:spcBef>
              <a:buClr>
                <a:srgbClr val="97ABBC"/>
              </a:buClr>
              <a:buSzPct val="100000"/>
              <a:buFont typeface="Raleway"/>
              <a:buNone/>
              <a:defRPr sz="3600">
                <a:solidFill>
                  <a:srgbClr val="97ABBC"/>
                </a:solidFill>
                <a:latin typeface="Raleway"/>
                <a:ea typeface="Raleway"/>
                <a:cs typeface="Raleway"/>
                <a:sym typeface="Raleway"/>
              </a:defRPr>
            </a:lvl9pPr>
          </a:lstStyle>
          <a:p>
            <a:endParaRPr/>
          </a:p>
        </p:txBody>
      </p:sp>
      <p:sp>
        <p:nvSpPr>
          <p:cNvPr id="7" name="Shape 7"/>
          <p:cNvSpPr txBox="1">
            <a:spLocks noGrp="1"/>
          </p:cNvSpPr>
          <p:nvPr>
            <p:ph type="body" idx="1"/>
          </p:nvPr>
        </p:nvSpPr>
        <p:spPr>
          <a:xfrm>
            <a:off x="893700" y="1831454"/>
            <a:ext cx="6462600" cy="4736399"/>
          </a:xfrm>
          <a:prstGeom prst="rect">
            <a:avLst/>
          </a:prstGeom>
          <a:noFill/>
          <a:ln>
            <a:noFill/>
          </a:ln>
        </p:spPr>
        <p:txBody>
          <a:bodyPr lIns="91425" tIns="91425" rIns="91425" bIns="91425" anchor="t" anchorCtr="0"/>
          <a:lstStyle>
            <a:lvl1pPr lvl="0">
              <a:spcBef>
                <a:spcPts val="600"/>
              </a:spcBef>
              <a:buClr>
                <a:srgbClr val="677480"/>
              </a:buClr>
              <a:buSzPct val="100000"/>
              <a:buFont typeface="Lato"/>
              <a:buChar char="▷"/>
              <a:defRPr sz="3000">
                <a:solidFill>
                  <a:srgbClr val="677480"/>
                </a:solidFill>
                <a:latin typeface="Lato"/>
                <a:ea typeface="Lato"/>
                <a:cs typeface="Lato"/>
                <a:sym typeface="Lato"/>
              </a:defRPr>
            </a:lvl1pPr>
            <a:lvl2pPr lvl="1">
              <a:spcBef>
                <a:spcPts val="480"/>
              </a:spcBef>
              <a:buClr>
                <a:srgbClr val="677480"/>
              </a:buClr>
              <a:buSzPct val="100000"/>
              <a:buFont typeface="Lato"/>
              <a:defRPr sz="2400">
                <a:solidFill>
                  <a:srgbClr val="677480"/>
                </a:solidFill>
                <a:latin typeface="Lato"/>
                <a:ea typeface="Lato"/>
                <a:cs typeface="Lato"/>
                <a:sym typeface="Lato"/>
              </a:defRPr>
            </a:lvl2pPr>
            <a:lvl3pPr lvl="2">
              <a:spcBef>
                <a:spcPts val="480"/>
              </a:spcBef>
              <a:buClr>
                <a:srgbClr val="677480"/>
              </a:buClr>
              <a:buSzPct val="100000"/>
              <a:buFont typeface="Lato"/>
              <a:defRPr sz="2400">
                <a:solidFill>
                  <a:srgbClr val="677480"/>
                </a:solidFill>
                <a:latin typeface="Lato"/>
                <a:ea typeface="Lato"/>
                <a:cs typeface="Lato"/>
                <a:sym typeface="Lato"/>
              </a:defRPr>
            </a:lvl3pPr>
            <a:lvl4pPr lvl="3">
              <a:spcBef>
                <a:spcPts val="360"/>
              </a:spcBef>
              <a:buClr>
                <a:srgbClr val="677480"/>
              </a:buClr>
              <a:buSzPct val="100000"/>
              <a:buFont typeface="Lato"/>
              <a:defRPr sz="1800">
                <a:solidFill>
                  <a:srgbClr val="677480"/>
                </a:solidFill>
                <a:latin typeface="Lato"/>
                <a:ea typeface="Lato"/>
                <a:cs typeface="Lato"/>
                <a:sym typeface="Lato"/>
              </a:defRPr>
            </a:lvl4pPr>
            <a:lvl5pPr lvl="4">
              <a:spcBef>
                <a:spcPts val="360"/>
              </a:spcBef>
              <a:buClr>
                <a:srgbClr val="677480"/>
              </a:buClr>
              <a:buSzPct val="100000"/>
              <a:buFont typeface="Lato"/>
              <a:defRPr sz="1800">
                <a:solidFill>
                  <a:srgbClr val="677480"/>
                </a:solidFill>
                <a:latin typeface="Lato"/>
                <a:ea typeface="Lato"/>
                <a:cs typeface="Lato"/>
                <a:sym typeface="Lato"/>
              </a:defRPr>
            </a:lvl5pPr>
            <a:lvl6pPr lvl="5">
              <a:spcBef>
                <a:spcPts val="360"/>
              </a:spcBef>
              <a:buClr>
                <a:srgbClr val="677480"/>
              </a:buClr>
              <a:buSzPct val="100000"/>
              <a:buFont typeface="Lato"/>
              <a:defRPr sz="1800">
                <a:solidFill>
                  <a:srgbClr val="677480"/>
                </a:solidFill>
                <a:latin typeface="Lato"/>
                <a:ea typeface="Lato"/>
                <a:cs typeface="Lato"/>
                <a:sym typeface="Lato"/>
              </a:defRPr>
            </a:lvl6pPr>
            <a:lvl7pPr lvl="6">
              <a:spcBef>
                <a:spcPts val="360"/>
              </a:spcBef>
              <a:buClr>
                <a:srgbClr val="677480"/>
              </a:buClr>
              <a:buSzPct val="100000"/>
              <a:buFont typeface="Lato"/>
              <a:defRPr sz="1800">
                <a:solidFill>
                  <a:srgbClr val="677480"/>
                </a:solidFill>
                <a:latin typeface="Lato"/>
                <a:ea typeface="Lato"/>
                <a:cs typeface="Lato"/>
                <a:sym typeface="Lato"/>
              </a:defRPr>
            </a:lvl7pPr>
            <a:lvl8pPr lvl="7">
              <a:spcBef>
                <a:spcPts val="360"/>
              </a:spcBef>
              <a:buClr>
                <a:srgbClr val="677480"/>
              </a:buClr>
              <a:buSzPct val="100000"/>
              <a:buFont typeface="Lato"/>
              <a:defRPr sz="1800">
                <a:solidFill>
                  <a:srgbClr val="677480"/>
                </a:solidFill>
                <a:latin typeface="Lato"/>
                <a:ea typeface="Lato"/>
                <a:cs typeface="Lato"/>
                <a:sym typeface="Lato"/>
              </a:defRPr>
            </a:lvl8pPr>
            <a:lvl9pPr lvl="8">
              <a:spcBef>
                <a:spcPts val="360"/>
              </a:spcBef>
              <a:buClr>
                <a:srgbClr val="677480"/>
              </a:buClr>
              <a:buSzPct val="100000"/>
              <a:buFont typeface="Lato"/>
              <a:defRPr sz="1800">
                <a:solidFill>
                  <a:srgbClr val="677480"/>
                </a:solidFill>
                <a:latin typeface="Lato"/>
                <a:ea typeface="Lato"/>
                <a:cs typeface="Lato"/>
                <a:sym typeface="Lato"/>
              </a:defRPr>
            </a:lvl9pPr>
          </a:lstStyle>
          <a:p>
            <a:endParaRPr/>
          </a:p>
        </p:txBody>
      </p:sp>
    </p:spTree>
  </p:cSld>
  <p:clrMap bg1="lt1" tx1="dk1" bg2="dk2" tx2="lt2" accent1="accent1" accent2="accent2" accent3="accent3" accent4="accent4" accent5="accent5" accent6="accent6" hlink="hlink" folHlink="folHlink"/>
  <p:sldLayoutIdLst>
    <p:sldLayoutId id="2147483697" r:id="rId1"/>
    <p:sldLayoutId id="2147483698" r:id="rId2"/>
    <p:sldLayoutId id="2147483703" r:id="rId3"/>
    <p:sldLayoutId id="2147483704" r:id="rId4"/>
    <p:sldLayoutId id="2147483709" r:id="rId5"/>
    <p:sldLayoutId id="2147483710" r:id="rId6"/>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81923EC9-BC07-4F89-9151-3FB3C5E49E6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BC13D725-062D-411F-B2E5-8F3D1015583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440BBB11-BE97-4319-9DE5-CA4B853BFFD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95C2672-73D4-4CE1-85E4-BE8284C1DD29}" type="datetimeFigureOut">
              <a:rPr lang="en-IN" smtClean="0"/>
              <a:pPr/>
              <a:t>24-03-2018</a:t>
            </a:fld>
            <a:endParaRPr lang="en-IN" dirty="0"/>
          </a:p>
        </p:txBody>
      </p:sp>
      <p:sp>
        <p:nvSpPr>
          <p:cNvPr id="5" name="Footer Placeholder 4">
            <a:extLst>
              <a:ext uri="{FF2B5EF4-FFF2-40B4-BE49-F238E27FC236}">
                <a16:creationId xmlns="" xmlns:a16="http://schemas.microsoft.com/office/drawing/2014/main" id="{ABA268F6-4C35-4750-9460-B6AE304756D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N" dirty="0"/>
          </a:p>
        </p:txBody>
      </p:sp>
      <p:sp>
        <p:nvSpPr>
          <p:cNvPr id="6" name="Slide Number Placeholder 5">
            <a:extLst>
              <a:ext uri="{FF2B5EF4-FFF2-40B4-BE49-F238E27FC236}">
                <a16:creationId xmlns="" xmlns:a16="http://schemas.microsoft.com/office/drawing/2014/main" id="{68C24FF9-DF36-4832-9BC8-703CADEA9ED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F4C82F5-AD4B-4460-ABE3-18FAFC770883}" type="slidenum">
              <a:rPr lang="en-IN" smtClean="0"/>
              <a:pPr/>
              <a:t>‹#›</a:t>
            </a:fld>
            <a:endParaRPr lang="en-IN" dirty="0"/>
          </a:p>
        </p:txBody>
      </p:sp>
    </p:spTree>
    <p:extLst>
      <p:ext uri="{BB962C8B-B14F-4D97-AF65-F5344CB8AC3E}">
        <p14:creationId xmlns="" xmlns:p14="http://schemas.microsoft.com/office/powerpoint/2010/main" val="1040257672"/>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C3444E-7F1E-41B1-94C6-99C9BE36C770}" type="datetimeFigureOut">
              <a:rPr lang="en-US" smtClean="0"/>
              <a:pPr/>
              <a:t>3/24/2018</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F840F5-3BCB-42FA-B825-D726AA041076}"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sp>
        <p:nvSpPr>
          <p:cNvPr id="1026" name="Rectangle 25"/>
          <p:cNvSpPr>
            <a:spLocks noGrp="1" noChangeArrowheads="1"/>
          </p:cNvSpPr>
          <p:nvPr>
            <p:ph type="title"/>
          </p:nvPr>
        </p:nvSpPr>
        <p:spPr bwMode="auto">
          <a:xfrm>
            <a:off x="0" y="457200"/>
            <a:ext cx="9144000" cy="1143000"/>
          </a:xfrm>
          <a:prstGeom prst="rect">
            <a:avLst/>
          </a:prstGeom>
          <a:solidFill>
            <a:schemeClr val="accent6"/>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Rectangle 26"/>
          <p:cNvSpPr>
            <a:spLocks noGrp="1" noChangeArrowheads="1"/>
          </p:cNvSpPr>
          <p:nvPr>
            <p:ph type="body" idx="1"/>
          </p:nvPr>
        </p:nvSpPr>
        <p:spPr bwMode="auto">
          <a:xfrm>
            <a:off x="1173774"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3099" name="Rectangle 27"/>
          <p:cNvSpPr>
            <a:spLocks noGrp="1" noChangeArrowheads="1"/>
          </p:cNvSpPr>
          <p:nvPr>
            <p:ph type="dt" sz="half" idx="2"/>
          </p:nvPr>
        </p:nvSpPr>
        <p:spPr bwMode="auto">
          <a:xfrm>
            <a:off x="1173774" y="638175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b="0" smtClean="0">
                <a:latin typeface="Arial" panose="020B0604020202020204" pitchFamily="34" charset="0"/>
              </a:defRPr>
            </a:lvl1pPr>
          </a:lstStyle>
          <a:p>
            <a:pPr>
              <a:defRPr/>
            </a:pPr>
            <a:fld id="{5EFB4E19-C216-407D-A604-EE825B49DCED}" type="datetimeFigureOut">
              <a:rPr lang="en-US" altLang="en-US"/>
              <a:pPr>
                <a:defRPr/>
              </a:pPr>
              <a:t>3/24/2018</a:t>
            </a:fld>
            <a:endParaRPr lang="en-US" altLang="en-US"/>
          </a:p>
        </p:txBody>
      </p:sp>
      <p:sp>
        <p:nvSpPr>
          <p:cNvPr id="3100" name="Rectangle 28"/>
          <p:cNvSpPr>
            <a:spLocks noGrp="1" noChangeArrowheads="1"/>
          </p:cNvSpPr>
          <p:nvPr>
            <p:ph type="ftr" sz="quarter" idx="3"/>
          </p:nvPr>
        </p:nvSpPr>
        <p:spPr bwMode="auto">
          <a:xfrm>
            <a:off x="3581400" y="6416675"/>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b="0" smtClean="0">
                <a:latin typeface="Arial" panose="020B0604020202020204" pitchFamily="34" charset="0"/>
              </a:defRPr>
            </a:lvl1pPr>
          </a:lstStyle>
          <a:p>
            <a:pPr>
              <a:defRPr/>
            </a:pPr>
            <a:endParaRPr lang="en-US" altLang="en-US"/>
          </a:p>
        </p:txBody>
      </p:sp>
      <p:sp>
        <p:nvSpPr>
          <p:cNvPr id="3101" name="Rectangle 29"/>
          <p:cNvSpPr>
            <a:spLocks noGrp="1" noChangeArrowheads="1"/>
          </p:cNvSpPr>
          <p:nvPr>
            <p:ph type="sldNum" sz="quarter" idx="4"/>
          </p:nvPr>
        </p:nvSpPr>
        <p:spPr bwMode="auto">
          <a:xfrm>
            <a:off x="7010400" y="6416675"/>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b="0"/>
            </a:lvl1pPr>
          </a:lstStyle>
          <a:p>
            <a:fld id="{425B7066-6DF6-4D91-A947-FAD28807CBDE}" type="slidenum">
              <a:rPr lang="en-US" altLang="en-US"/>
              <a:pPr/>
              <a:t>‹#›</a:t>
            </a:fld>
            <a:endParaRPr lang="en-US" altLang="en-US"/>
          </a:p>
        </p:txBody>
      </p:sp>
      <p:sp>
        <p:nvSpPr>
          <p:cNvPr id="1031" name="Rectangle 14"/>
          <p:cNvSpPr>
            <a:spLocks noChangeArrowheads="1"/>
          </p:cNvSpPr>
          <p:nvPr/>
        </p:nvSpPr>
        <p:spPr bwMode="auto">
          <a:xfrm>
            <a:off x="0" y="6248401"/>
            <a:ext cx="9144000" cy="682625"/>
          </a:xfrm>
          <a:prstGeom prst="rect">
            <a:avLst/>
          </a:prstGeom>
          <a:solidFill>
            <a:schemeClr val="bg1"/>
          </a:solidFill>
          <a:ln w="25400" algn="ctr">
            <a:noFill/>
            <a:miter lim="800000"/>
            <a:headEnd/>
            <a:tailEnd/>
          </a:ln>
        </p:spPr>
        <p:txBody>
          <a:bodyPr anchor="ctr"/>
          <a:lstStyle/>
          <a:p>
            <a:pPr algn="ctr" eaLnBrk="1" hangingPunct="1"/>
            <a:endParaRPr lang="en-US" sz="1800" b="0">
              <a:solidFill>
                <a:srgbClr val="FFFFFF"/>
              </a:solidFill>
            </a:endParaRPr>
          </a:p>
        </p:txBody>
      </p:sp>
      <p:sp>
        <p:nvSpPr>
          <p:cNvPr id="1048" name="Text Box 24"/>
          <p:cNvSpPr txBox="1">
            <a:spLocks noChangeArrowheads="1"/>
          </p:cNvSpPr>
          <p:nvPr/>
        </p:nvSpPr>
        <p:spPr bwMode="auto">
          <a:xfrm>
            <a:off x="8576897" y="6548439"/>
            <a:ext cx="372218" cy="276999"/>
          </a:xfrm>
          <a:prstGeom prst="rect">
            <a:avLst/>
          </a:prstGeom>
          <a:noFill/>
          <a:ln w="9525">
            <a:noFill/>
            <a:miter lim="800000"/>
            <a:headEnd/>
            <a:tailEnd/>
          </a:ln>
          <a:effectLst/>
        </p:spPr>
        <p:txBody>
          <a:bodyPr wrap="none">
            <a:spAutoFit/>
          </a:bodyPr>
          <a:lstStyle/>
          <a:p>
            <a:pPr eaLnBrk="1" hangingPunct="1"/>
            <a:fld id="{0A798BF7-98A7-487A-A7E6-9C70738A07BA}" type="slidenum">
              <a:rPr lang="en-US" altLang="en-US" sz="1200" b="0">
                <a:latin typeface="Swis721 BlkCn BT" pitchFamily="34" charset="0"/>
                <a:cs typeface="Arial" charset="0"/>
              </a:rPr>
              <a:pPr eaLnBrk="1" hangingPunct="1"/>
              <a:t>‹#›</a:t>
            </a:fld>
            <a:endParaRPr lang="en-US" altLang="en-US" sz="1200" b="0">
              <a:latin typeface="Swis721 BlkCn BT" pitchFamily="34" charset="0"/>
              <a:cs typeface="Arial" charset="0"/>
            </a:endParaRPr>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7" r:id="rId13"/>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40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Palatino Linotype" panose="02040502050505030304" pitchFamily="18" charset="0"/>
          <a:ea typeface="+mj-ea"/>
          <a:cs typeface="+mj-cs"/>
        </a:defRPr>
      </a:lvl1pPr>
      <a:lvl2pPr algn="l" rtl="0" eaLnBrk="1" fontAlgn="base" hangingPunct="1">
        <a:spcBef>
          <a:spcPct val="0"/>
        </a:spcBef>
        <a:spcAft>
          <a:spcPct val="0"/>
        </a:spcAft>
        <a:defRPr sz="4000" b="1">
          <a:solidFill>
            <a:schemeClr val="tx2"/>
          </a:solidFill>
          <a:latin typeface="Palatino Linotype" pitchFamily="18" charset="0"/>
        </a:defRPr>
      </a:lvl2pPr>
      <a:lvl3pPr algn="l" rtl="0" eaLnBrk="1" fontAlgn="base" hangingPunct="1">
        <a:spcBef>
          <a:spcPct val="0"/>
        </a:spcBef>
        <a:spcAft>
          <a:spcPct val="0"/>
        </a:spcAft>
        <a:defRPr sz="4000" b="1">
          <a:solidFill>
            <a:schemeClr val="tx2"/>
          </a:solidFill>
          <a:latin typeface="Palatino Linotype" pitchFamily="18" charset="0"/>
        </a:defRPr>
      </a:lvl3pPr>
      <a:lvl4pPr algn="l" rtl="0" eaLnBrk="1" fontAlgn="base" hangingPunct="1">
        <a:spcBef>
          <a:spcPct val="0"/>
        </a:spcBef>
        <a:spcAft>
          <a:spcPct val="0"/>
        </a:spcAft>
        <a:defRPr sz="4000" b="1">
          <a:solidFill>
            <a:schemeClr val="tx2"/>
          </a:solidFill>
          <a:latin typeface="Palatino Linotype" pitchFamily="18" charset="0"/>
        </a:defRPr>
      </a:lvl4pPr>
      <a:lvl5pPr algn="l" rtl="0" eaLnBrk="1" fontAlgn="base" hangingPunct="1">
        <a:spcBef>
          <a:spcPct val="0"/>
        </a:spcBef>
        <a:spcAft>
          <a:spcPct val="0"/>
        </a:spcAft>
        <a:defRPr sz="4000" b="1">
          <a:solidFill>
            <a:schemeClr val="tx2"/>
          </a:solidFill>
          <a:latin typeface="Palatino Linotype"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SzPct val="80000"/>
        <a:buFont typeface="Wingdings" pitchFamily="2" charset="2"/>
        <a:buChar char="§"/>
        <a:defRPr sz="3200">
          <a:solidFill>
            <a:schemeClr val="tx1"/>
          </a:solidFill>
          <a:latin typeface="Palatino Linotype" panose="02040502050505030304" pitchFamily="18" charset="0"/>
          <a:ea typeface="+mn-ea"/>
          <a:cs typeface="+mn-cs"/>
        </a:defRPr>
      </a:lvl1pPr>
      <a:lvl2pPr marL="742950" indent="-285750" algn="l" rtl="0" eaLnBrk="1" fontAlgn="base" hangingPunct="1">
        <a:spcBef>
          <a:spcPct val="20000"/>
        </a:spcBef>
        <a:spcAft>
          <a:spcPct val="0"/>
        </a:spcAft>
        <a:buFont typeface="Wingdings" pitchFamily="2" charset="2"/>
        <a:buChar char="§"/>
        <a:defRPr sz="2800">
          <a:solidFill>
            <a:schemeClr val="tx1"/>
          </a:solidFill>
          <a:latin typeface="Palatino Linotype" panose="02040502050505030304" pitchFamily="18" charset="0"/>
        </a:defRPr>
      </a:lvl2pPr>
      <a:lvl3pPr marL="1143000" indent="-228600" algn="l" rtl="0" eaLnBrk="1" fontAlgn="base" hangingPunct="1">
        <a:spcBef>
          <a:spcPct val="20000"/>
        </a:spcBef>
        <a:spcAft>
          <a:spcPct val="0"/>
        </a:spcAft>
        <a:buFont typeface="Wingdings" pitchFamily="2" charset="2"/>
        <a:buChar char="§"/>
        <a:defRPr sz="2400">
          <a:solidFill>
            <a:schemeClr val="tx1"/>
          </a:solidFill>
          <a:latin typeface="Palatino Linotype" panose="02040502050505030304" pitchFamily="18" charset="0"/>
        </a:defRPr>
      </a:lvl3pPr>
      <a:lvl4pPr marL="1600200" indent="-228600" algn="l" rtl="0" eaLnBrk="1" fontAlgn="base" hangingPunct="1">
        <a:spcBef>
          <a:spcPct val="20000"/>
        </a:spcBef>
        <a:spcAft>
          <a:spcPct val="0"/>
        </a:spcAft>
        <a:buFont typeface="Wingdings" pitchFamily="2" charset="2"/>
        <a:buChar char="§"/>
        <a:defRPr sz="2000">
          <a:solidFill>
            <a:schemeClr val="tx1"/>
          </a:solidFill>
          <a:latin typeface="Palatino Linotype" panose="02040502050505030304" pitchFamily="18" charset="0"/>
        </a:defRPr>
      </a:lvl4pPr>
      <a:lvl5pPr marL="2057400" indent="-228600" algn="l" rtl="0" eaLnBrk="1" fontAlgn="base" hangingPunct="1">
        <a:spcBef>
          <a:spcPct val="20000"/>
        </a:spcBef>
        <a:spcAft>
          <a:spcPct val="0"/>
        </a:spcAft>
        <a:buFont typeface="Wingdings" pitchFamily="2" charset="2"/>
        <a:buChar char="§"/>
        <a:defRPr sz="2000">
          <a:solidFill>
            <a:schemeClr val="tx1"/>
          </a:solidFill>
          <a:latin typeface="Palatino Linotype" panose="02040502050505030304" pitchFamily="18"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 id="2147483786" r:id="rId18"/>
    <p:sldLayoutId id="2147483787" r:id="rId19"/>
    <p:sldLayoutId id="2147483788" r:id="rId2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4.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58.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0.xml"/></Relationships>
</file>

<file path=ppt/slides/_rels/slide10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4.xml"/><Relationship Id="rId1" Type="http://schemas.openxmlformats.org/officeDocument/2006/relationships/slideLayout" Target="../slideLayouts/slideLayout48.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58.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6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6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30.xml"/></Relationships>
</file>

<file path=ppt/slides/_rels/slide1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1.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1.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9.xml.rels><?xml version="1.0" encoding="UTF-8" standalone="yes"?>
<Relationships xmlns="http://schemas.openxmlformats.org/package/2006/relationships"><Relationship Id="rId3" Type="http://schemas.openxmlformats.org/officeDocument/2006/relationships/diagramData" Target="../diagrams/data7.xml"/><Relationship Id="rId2" Type="http://schemas.openxmlformats.org/officeDocument/2006/relationships/notesSlide" Target="../notesSlides/notesSlide70.xml"/><Relationship Id="rId1" Type="http://schemas.openxmlformats.org/officeDocument/2006/relationships/slideLayout" Target="../slideLayouts/slideLayout3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0.xml.rels><?xml version="1.0" encoding="UTF-8" standalone="yes"?>
<Relationships xmlns="http://schemas.openxmlformats.org/package/2006/relationships"><Relationship Id="rId3" Type="http://schemas.openxmlformats.org/officeDocument/2006/relationships/diagramData" Target="../diagrams/data8.xml"/><Relationship Id="rId2" Type="http://schemas.openxmlformats.org/officeDocument/2006/relationships/notesSlide" Target="../notesSlides/notesSlide71.xml"/><Relationship Id="rId1" Type="http://schemas.openxmlformats.org/officeDocument/2006/relationships/slideLayout" Target="../slideLayouts/slideLayout3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1.xml.rels><?xml version="1.0" encoding="UTF-8" standalone="yes"?>
<Relationships xmlns="http://schemas.openxmlformats.org/package/2006/relationships"><Relationship Id="rId3" Type="http://schemas.openxmlformats.org/officeDocument/2006/relationships/diagramData" Target="../diagrams/data9.xml"/><Relationship Id="rId2" Type="http://schemas.openxmlformats.org/officeDocument/2006/relationships/notesSlide" Target="../notesSlides/notesSlide72.xml"/><Relationship Id="rId1" Type="http://schemas.openxmlformats.org/officeDocument/2006/relationships/slideLayout" Target="../slideLayouts/slideLayout31.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22.xml.rels><?xml version="1.0" encoding="UTF-8" standalone="yes"?>
<Relationships xmlns="http://schemas.openxmlformats.org/package/2006/relationships"><Relationship Id="rId3" Type="http://schemas.openxmlformats.org/officeDocument/2006/relationships/diagramData" Target="../diagrams/data10.xml"/><Relationship Id="rId2" Type="http://schemas.openxmlformats.org/officeDocument/2006/relationships/notesSlide" Target="../notesSlides/notesSlide73.xml"/><Relationship Id="rId1" Type="http://schemas.openxmlformats.org/officeDocument/2006/relationships/slideLayout" Target="../slideLayouts/slideLayout31.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3.xml.rels><?xml version="1.0" encoding="UTF-8" standalone="yes"?>
<Relationships xmlns="http://schemas.openxmlformats.org/package/2006/relationships"><Relationship Id="rId3" Type="http://schemas.openxmlformats.org/officeDocument/2006/relationships/diagramData" Target="../diagrams/data11.xml"/><Relationship Id="rId2" Type="http://schemas.openxmlformats.org/officeDocument/2006/relationships/notesSlide" Target="../notesSlides/notesSlide74.xml"/><Relationship Id="rId1" Type="http://schemas.openxmlformats.org/officeDocument/2006/relationships/slideLayout" Target="../slideLayouts/slideLayout31.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24.xml.rels><?xml version="1.0" encoding="UTF-8" standalone="yes"?>
<Relationships xmlns="http://schemas.openxmlformats.org/package/2006/relationships"><Relationship Id="rId3" Type="http://schemas.openxmlformats.org/officeDocument/2006/relationships/diagramData" Target="../diagrams/data12.xml"/><Relationship Id="rId2" Type="http://schemas.openxmlformats.org/officeDocument/2006/relationships/notesSlide" Target="../notesSlides/notesSlide75.xml"/><Relationship Id="rId1" Type="http://schemas.openxmlformats.org/officeDocument/2006/relationships/slideLayout" Target="../slideLayouts/slideLayout31.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25.xml.rels><?xml version="1.0" encoding="UTF-8" standalone="yes"?>
<Relationships xmlns="http://schemas.openxmlformats.org/package/2006/relationships"><Relationship Id="rId3" Type="http://schemas.openxmlformats.org/officeDocument/2006/relationships/diagramData" Target="../diagrams/data13.xml"/><Relationship Id="rId2" Type="http://schemas.openxmlformats.org/officeDocument/2006/relationships/notesSlide" Target="../notesSlides/notesSlide76.xml"/><Relationship Id="rId1" Type="http://schemas.openxmlformats.org/officeDocument/2006/relationships/slideLayout" Target="../slideLayouts/slideLayout31.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3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6.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7.xml"/><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8.xml"/><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openxmlformats.org/officeDocument/2006/relationships/image" Target="../media/image2.png"/><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4.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4.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0.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0.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0.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4.xml"/></Relationships>
</file>

<file path=ppt/slides/_rels/slide98.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notesSlide" Target="../notesSlides/notesSlide59.xml"/><Relationship Id="rId1" Type="http://schemas.openxmlformats.org/officeDocument/2006/relationships/slideLayout" Target="../slideLayouts/slideLayout3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ctrTitle"/>
          </p:nvPr>
        </p:nvSpPr>
        <p:spPr>
          <a:prstGeom prst="rect">
            <a:avLst/>
          </a:prstGeom>
        </p:spPr>
        <p:txBody>
          <a:bodyPr lIns="91425" tIns="91425" rIns="91425" bIns="91425" anchor="t" anchorCtr="0">
            <a:noAutofit/>
          </a:bodyPr>
          <a:lstStyle/>
          <a:p>
            <a:pPr lvl="0">
              <a:spcBef>
                <a:spcPts val="0"/>
              </a:spcBef>
              <a:buNone/>
            </a:pPr>
            <a:r>
              <a:rPr lang="en-US" sz="8800" b="1" dirty="0" smtClean="0">
                <a:latin typeface="Palatino Linotype" pitchFamily="18" charset="0"/>
              </a:rPr>
              <a:t>E Way Bill</a:t>
            </a:r>
            <a:endParaRPr lang="en" sz="8800" b="1" dirty="0">
              <a:latin typeface="Palatino Linotype" pitchFamily="18" charset="0"/>
            </a:endParaRPr>
          </a:p>
        </p:txBody>
      </p:sp>
      <p:sp>
        <p:nvSpPr>
          <p:cNvPr id="4" name="Subtitle 2"/>
          <p:cNvSpPr txBox="1">
            <a:spLocks/>
          </p:cNvSpPr>
          <p:nvPr/>
        </p:nvSpPr>
        <p:spPr>
          <a:xfrm>
            <a:off x="1371600" y="5500702"/>
            <a:ext cx="7772400" cy="1046400"/>
          </a:xfrm>
          <a:prstGeom prst="rect">
            <a:avLst/>
          </a:prstGeom>
          <a:noFill/>
          <a:ln>
            <a:noFill/>
          </a:ln>
        </p:spPr>
        <p:txBody>
          <a:bodyPr lIns="91425" tIns="91425" rIns="91425" bIns="91425" anchor="t" anchorCtr="0"/>
          <a:lstStyle/>
          <a:p>
            <a:pPr marL="0" marR="0" lvl="0" indent="0" algn="r" defTabSz="914400" rtl="0" eaLnBrk="1" fontAlgn="auto" latinLnBrk="0" hangingPunct="1">
              <a:lnSpc>
                <a:spcPct val="100000"/>
              </a:lnSpc>
              <a:spcBef>
                <a:spcPts val="0"/>
              </a:spcBef>
              <a:spcAft>
                <a:spcPts val="0"/>
              </a:spcAft>
              <a:buClr>
                <a:srgbClr val="FFFFFF"/>
              </a:buClr>
              <a:buSzPct val="100000"/>
              <a:buFont typeface="Lato"/>
              <a:buNone/>
              <a:tabLst/>
              <a:defRPr/>
            </a:pPr>
            <a:r>
              <a:rPr lang="en-US" sz="3200" b="1" dirty="0">
                <a:solidFill>
                  <a:srgbClr val="FF9900"/>
                </a:solidFill>
                <a:latin typeface="Palatino Linotype" pitchFamily="18" charset="0"/>
                <a:ea typeface="Lato"/>
                <a:cs typeface="Lato"/>
                <a:sym typeface="Lato"/>
              </a:rPr>
              <a:t>CA </a:t>
            </a:r>
            <a:r>
              <a:rPr lang="en-US" sz="3200" b="1" dirty="0" smtClean="0">
                <a:solidFill>
                  <a:srgbClr val="FF9900"/>
                </a:solidFill>
                <a:latin typeface="Palatino Linotype" pitchFamily="18" charset="0"/>
                <a:ea typeface="Lato"/>
                <a:cs typeface="Lato"/>
                <a:sym typeface="Lato"/>
              </a:rPr>
              <a:t>Pragya Singh</a:t>
            </a:r>
            <a:endParaRPr lang="en-US" sz="3200" b="1" dirty="0">
              <a:solidFill>
                <a:srgbClr val="FF9900"/>
              </a:solidFill>
              <a:latin typeface="Palatino Linotype" pitchFamily="18" charset="0"/>
              <a:ea typeface="Lato"/>
              <a:cs typeface="Lato"/>
              <a:sym typeface="Lato"/>
            </a:endParaRPr>
          </a:p>
          <a:p>
            <a:pPr marL="0" marR="0" lvl="0" indent="0" algn="r" defTabSz="914400" rtl="0" eaLnBrk="1" fontAlgn="auto" latinLnBrk="0" hangingPunct="1">
              <a:lnSpc>
                <a:spcPct val="100000"/>
              </a:lnSpc>
              <a:spcBef>
                <a:spcPts val="0"/>
              </a:spcBef>
              <a:spcAft>
                <a:spcPts val="0"/>
              </a:spcAft>
              <a:buClr>
                <a:srgbClr val="FFFFFF"/>
              </a:buClr>
              <a:buSzPct val="100000"/>
              <a:buFont typeface="Lato"/>
              <a:buNone/>
              <a:tabLst/>
              <a:defRPr/>
            </a:pPr>
            <a:endParaRPr kumimoji="0" lang="en-IN" sz="3200" b="1" i="0" u="none" strike="noStrike" kern="0" cap="none" spc="0" normalizeH="0" baseline="0" noProof="0" dirty="0">
              <a:ln>
                <a:noFill/>
              </a:ln>
              <a:solidFill>
                <a:srgbClr val="FF9900"/>
              </a:solidFill>
              <a:effectLst/>
              <a:uLnTx/>
              <a:uFillTx/>
              <a:latin typeface="Palatino Linotype" pitchFamily="18" charset="0"/>
              <a:ea typeface="Lato"/>
              <a:cs typeface="Lato"/>
              <a:sym typeface="Lato"/>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0" y="0"/>
            <a:ext cx="9144000" cy="1285860"/>
          </a:xfrm>
          <a:prstGeom prst="rect">
            <a:avLst/>
          </a:prstGeom>
          <a:solidFill>
            <a:srgbClr val="0070C0"/>
          </a:solidFill>
          <a:ln>
            <a:noFill/>
          </a:ln>
        </p:spPr>
        <p:txBody>
          <a:bodyPr spcFirstLastPara="1" wrap="square" lIns="91425" tIns="45700" rIns="91425" bIns="45700" anchor="ctr" anchorCtr="0">
            <a:noAutofit/>
          </a:bodyPr>
          <a:lstStyle/>
          <a:p>
            <a:pPr algn="ctr">
              <a:buClr>
                <a:srgbClr val="002060"/>
              </a:buClr>
              <a:buSzPts val="6000"/>
            </a:pPr>
            <a:r>
              <a:rPr lang="en-IN" sz="4400" u="none" dirty="0" smtClean="0">
                <a:ea typeface="Georgia"/>
                <a:cs typeface="Georgia"/>
                <a:sym typeface="Georgia"/>
              </a:rPr>
              <a:t>When &amp; Who?</a:t>
            </a:r>
            <a:endParaRPr sz="4400" i="0" u="none" strike="noStrike" cap="none">
              <a:ea typeface="Georgia"/>
              <a:cs typeface="Georgia"/>
              <a:sym typeface="Georgia"/>
            </a:endParaRPr>
          </a:p>
        </p:txBody>
      </p:sp>
      <p:sp>
        <p:nvSpPr>
          <p:cNvPr id="5" name="Text Placeholder 5"/>
          <p:cNvSpPr txBox="1">
            <a:spLocks/>
          </p:cNvSpPr>
          <p:nvPr/>
        </p:nvSpPr>
        <p:spPr>
          <a:xfrm>
            <a:off x="428596" y="1214423"/>
            <a:ext cx="8410604" cy="4500594"/>
          </a:xfrm>
          <a:prstGeom prst="rect">
            <a:avLst/>
          </a:prstGeom>
          <a:noFill/>
          <a:ln>
            <a:noFill/>
          </a:ln>
        </p:spPr>
        <p:txBody>
          <a:bodyPr spcFirstLastPara="1" wrap="square" lIns="91425" tIns="91425" rIns="91425" bIns="91425" anchor="t" anchorCtr="0"/>
          <a:lstStyle/>
          <a:p>
            <a:pPr marL="361950" indent="-361950" algn="just"/>
            <a:endParaRPr lang="en-IN" sz="2400" dirty="0" smtClean="0">
              <a:latin typeface="Palatino Linotype" pitchFamily="18" charset="0"/>
            </a:endParaRPr>
          </a:p>
          <a:p>
            <a:pPr algn="just"/>
            <a:r>
              <a:rPr lang="en-US" sz="2400" b="1" dirty="0" smtClean="0">
                <a:latin typeface="Palatino Linotype" pitchFamily="18" charset="0"/>
              </a:rPr>
              <a:t>Transporter : </a:t>
            </a:r>
            <a:r>
              <a:rPr lang="en-US" sz="2400" dirty="0" smtClean="0">
                <a:latin typeface="Palatino Linotype" pitchFamily="18" charset="0"/>
              </a:rPr>
              <a:t>On receipt of </a:t>
            </a:r>
            <a:r>
              <a:rPr lang="en-US" sz="2400" dirty="0" err="1" smtClean="0">
                <a:latin typeface="Palatino Linotype" pitchFamily="18" charset="0"/>
              </a:rPr>
              <a:t>authorisation</a:t>
            </a:r>
            <a:r>
              <a:rPr lang="en-US" sz="2400" dirty="0" smtClean="0">
                <a:latin typeface="Palatino Linotype" pitchFamily="18" charset="0"/>
              </a:rPr>
              <a:t> from received from registered person </a:t>
            </a:r>
            <a:r>
              <a:rPr lang="en-IN" sz="2400" dirty="0" smtClean="0">
                <a:latin typeface="Palatino Linotype" pitchFamily="18" charset="0"/>
              </a:rPr>
              <a:t>may furnish information in Part A of FORM GST EWB-01</a:t>
            </a:r>
          </a:p>
          <a:p>
            <a:pPr algn="just"/>
            <a:endParaRPr lang="en-US" sz="2400" dirty="0" smtClean="0">
              <a:latin typeface="Palatino Linotype" pitchFamily="18" charset="0"/>
            </a:endParaRPr>
          </a:p>
          <a:p>
            <a:pPr algn="just"/>
            <a:r>
              <a:rPr lang="en-US" sz="2400" b="1" dirty="0" smtClean="0">
                <a:latin typeface="Palatino Linotype" pitchFamily="18" charset="0"/>
              </a:rPr>
              <a:t>E Commerce Operator /Courier Agency: </a:t>
            </a:r>
            <a:r>
              <a:rPr lang="en-IN" sz="2400" dirty="0" smtClean="0">
                <a:latin typeface="Palatino Linotype" pitchFamily="18" charset="0"/>
              </a:rPr>
              <a:t>On receipt of authorisation from received from consignor may furnish information in Part A of FORM GST EWB-01</a:t>
            </a:r>
          </a:p>
          <a:p>
            <a:pPr marL="361950" indent="-361950" algn="just"/>
            <a:endParaRPr lang="en-US" sz="2400" dirty="0" smtClean="0">
              <a:latin typeface="Palatino Linotype" pitchFamily="18" charset="0"/>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prstGeom prst="rect">
            <a:avLst/>
          </a:prstGeom>
          <a:solidFill>
            <a:srgbClr val="0070C0"/>
          </a:solidFill>
        </p:spPr>
        <p:txBody>
          <a:bodyPr lIns="91425" tIns="91425" rIns="91425" bIns="91425" anchor="b" anchorCtr="0">
            <a:noAutofit/>
          </a:bodyPr>
          <a:lstStyle/>
          <a:p>
            <a:pPr lvl="0">
              <a:spcBef>
                <a:spcPts val="0"/>
              </a:spcBef>
              <a:buNone/>
            </a:pPr>
            <a:r>
              <a:rPr lang="en" dirty="0" smtClean="0">
                <a:ln w="18415" cmpd="sng">
                  <a:solidFill>
                    <a:srgbClr val="FFFFFF"/>
                  </a:solidFill>
                  <a:prstDash val="solid"/>
                </a:ln>
                <a:solidFill>
                  <a:srgbClr val="FFFFFF"/>
                </a:solidFill>
                <a:effectLst/>
              </a:rPr>
              <a:t>Value of taxable supply – Section 15</a:t>
            </a:r>
            <a:endParaRPr lang="en" dirty="0">
              <a:ln w="18415" cmpd="sng">
                <a:solidFill>
                  <a:srgbClr val="FFFFFF"/>
                </a:solidFill>
                <a:prstDash val="solid"/>
              </a:ln>
              <a:solidFill>
                <a:srgbClr val="FFFFFF"/>
              </a:solidFill>
              <a:effectLst/>
            </a:endParaRPr>
          </a:p>
        </p:txBody>
      </p:sp>
      <p:sp>
        <p:nvSpPr>
          <p:cNvPr id="9" name="Right Arrow Callout 8"/>
          <p:cNvSpPr/>
          <p:nvPr/>
        </p:nvSpPr>
        <p:spPr>
          <a:xfrm>
            <a:off x="285720" y="2285992"/>
            <a:ext cx="3214710" cy="3286148"/>
          </a:xfrm>
          <a:prstGeom prst="rightArrow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dirty="0" smtClean="0">
                <a:latin typeface="Palatino Linotype" pitchFamily="18" charset="0"/>
              </a:rPr>
              <a:t>Discount after supply</a:t>
            </a:r>
            <a:endParaRPr lang="en-IN" sz="2800" dirty="0">
              <a:latin typeface="Palatino Linotype" pitchFamily="18" charset="0"/>
            </a:endParaRPr>
          </a:p>
        </p:txBody>
      </p:sp>
      <p:sp>
        <p:nvSpPr>
          <p:cNvPr id="14" name="Oval 13"/>
          <p:cNvSpPr/>
          <p:nvPr/>
        </p:nvSpPr>
        <p:spPr>
          <a:xfrm>
            <a:off x="3500430" y="2285992"/>
            <a:ext cx="2357454" cy="3214686"/>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dirty="0" smtClean="0">
                <a:latin typeface="Palatino Linotype" pitchFamily="18" charset="0"/>
              </a:rPr>
              <a:t>Not included in value of supply if </a:t>
            </a:r>
            <a:endParaRPr lang="en-IN" sz="2800" dirty="0">
              <a:latin typeface="Palatino Linotype" pitchFamily="18" charset="0"/>
            </a:endParaRPr>
          </a:p>
        </p:txBody>
      </p:sp>
      <p:sp>
        <p:nvSpPr>
          <p:cNvPr id="15" name="Round Same Side Corner Rectangle 14"/>
          <p:cNvSpPr/>
          <p:nvPr/>
        </p:nvSpPr>
        <p:spPr>
          <a:xfrm>
            <a:off x="6215074" y="1285860"/>
            <a:ext cx="2714644" cy="3857652"/>
          </a:xfrm>
          <a:prstGeom prst="round2Same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smtClean="0">
                <a:latin typeface="Palatino Linotype" pitchFamily="18" charset="0"/>
              </a:rPr>
              <a:t>Discount is as per the terms in the agreement  entered before supply and linked to invoice</a:t>
            </a:r>
            <a:endParaRPr lang="en-IN" sz="2800" dirty="0">
              <a:latin typeface="Palatino Linotype" pitchFamily="18" charset="0"/>
            </a:endParaRPr>
          </a:p>
        </p:txBody>
      </p:sp>
      <p:sp>
        <p:nvSpPr>
          <p:cNvPr id="16" name="Round Same Side Corner Rectangle 15"/>
          <p:cNvSpPr/>
          <p:nvPr/>
        </p:nvSpPr>
        <p:spPr>
          <a:xfrm>
            <a:off x="6286512" y="5214950"/>
            <a:ext cx="2643206" cy="1285884"/>
          </a:xfrm>
          <a:prstGeom prst="round2Same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smtClean="0">
                <a:latin typeface="Palatino Linotype" pitchFamily="18" charset="0"/>
              </a:rPr>
              <a:t>ITC is reversed by the recipient</a:t>
            </a:r>
            <a:endParaRPr lang="en-IN" sz="2800" dirty="0">
              <a:latin typeface="Palatino Linotyp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ppt_x"/>
                                          </p:val>
                                        </p:tav>
                                        <p:tav tm="100000">
                                          <p:val>
                                            <p:strVal val="#ppt_x"/>
                                          </p:val>
                                        </p:tav>
                                      </p:tavLst>
                                    </p:anim>
                                    <p:anim calcmode="lin" valueType="num">
                                      <p:cBhvr additive="base">
                                        <p:cTn id="2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animBg="1"/>
      <p:bldP spid="15" grpId="0" animBg="1"/>
      <p:bldP spid="16" grpId="0"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ctrTitle"/>
          </p:nvPr>
        </p:nvSpPr>
        <p:spPr>
          <a:prstGeom prst="rect">
            <a:avLst/>
          </a:prstGeom>
        </p:spPr>
        <p:txBody>
          <a:bodyPr lIns="91425" tIns="91425" rIns="91425" bIns="91425" anchor="t" anchorCtr="0">
            <a:noAutofit/>
          </a:bodyPr>
          <a:lstStyle/>
          <a:p>
            <a:pPr lvl="0">
              <a:spcBef>
                <a:spcPts val="0"/>
              </a:spcBef>
              <a:buNone/>
            </a:pPr>
            <a:r>
              <a:rPr lang="en-US" sz="6000" b="1" dirty="0" smtClean="0">
                <a:latin typeface="Palatino Linotype" pitchFamily="18" charset="0"/>
              </a:rPr>
              <a:t>Reverse Charge</a:t>
            </a:r>
            <a:endParaRPr lang="en" sz="6000" b="1" dirty="0">
              <a:latin typeface="Palatino Linotype" pitchFamily="18" charset="0"/>
            </a:endParaRPr>
          </a:p>
        </p:txBody>
      </p:sp>
      <p:sp>
        <p:nvSpPr>
          <p:cNvPr id="4" name="Subtitle 2"/>
          <p:cNvSpPr txBox="1">
            <a:spLocks/>
          </p:cNvSpPr>
          <p:nvPr/>
        </p:nvSpPr>
        <p:spPr>
          <a:xfrm>
            <a:off x="1371600" y="5500702"/>
            <a:ext cx="7772400" cy="1046400"/>
          </a:xfrm>
          <a:prstGeom prst="rect">
            <a:avLst/>
          </a:prstGeom>
          <a:noFill/>
          <a:ln>
            <a:noFill/>
          </a:ln>
        </p:spPr>
        <p:txBody>
          <a:bodyPr lIns="91425" tIns="91425" rIns="91425" bIns="91425" anchor="t" anchorCtr="0"/>
          <a:lstStyle/>
          <a:p>
            <a:pPr marL="0" marR="0" lvl="0" indent="0" algn="r" defTabSz="914400" rtl="0" eaLnBrk="1" fontAlgn="auto" latinLnBrk="0" hangingPunct="1">
              <a:lnSpc>
                <a:spcPct val="100000"/>
              </a:lnSpc>
              <a:spcBef>
                <a:spcPts val="0"/>
              </a:spcBef>
              <a:spcAft>
                <a:spcPts val="0"/>
              </a:spcAft>
              <a:buClr>
                <a:srgbClr val="FFFFFF"/>
              </a:buClr>
              <a:buSzPct val="100000"/>
              <a:buFont typeface="Lato"/>
              <a:buNone/>
              <a:tabLst/>
              <a:defRPr/>
            </a:pPr>
            <a:endParaRPr kumimoji="0" lang="en-IN" sz="3200" b="1" i="0" u="none" strike="noStrike" kern="0" cap="none" spc="0" normalizeH="0" baseline="0" noProof="0" dirty="0">
              <a:ln>
                <a:noFill/>
              </a:ln>
              <a:solidFill>
                <a:srgbClr val="FF9900"/>
              </a:solidFill>
              <a:effectLst/>
              <a:uLnTx/>
              <a:uFillTx/>
              <a:latin typeface="Palatino Linotype" pitchFamily="18" charset="0"/>
              <a:ea typeface="Lato"/>
              <a:cs typeface="Lato"/>
              <a:sym typeface="Lato"/>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85794"/>
          </a:xfrm>
        </p:spPr>
        <p:txBody>
          <a:bodyPr>
            <a:noAutofit/>
          </a:bodyPr>
          <a:lstStyle/>
          <a:p>
            <a:r>
              <a:rPr lang="en-IN" b="0" u="none" dirty="0" smtClean="0">
                <a:latin typeface="Palatino Linotype" pitchFamily="18" charset="0"/>
                <a:cs typeface="Calibri" pitchFamily="34" charset="0"/>
              </a:rPr>
              <a:t>	     Levy – Reverse Charge</a:t>
            </a:r>
            <a:endParaRPr lang="en-IN" b="0" u="none" dirty="0">
              <a:latin typeface="Palatino Linotype" pitchFamily="18" charset="0"/>
              <a:cs typeface="Calibri" pitchFamily="34" charset="0"/>
            </a:endParaRPr>
          </a:p>
        </p:txBody>
      </p:sp>
      <p:sp>
        <p:nvSpPr>
          <p:cNvPr id="3" name="Content Placeholder 2"/>
          <p:cNvSpPr>
            <a:spLocks noGrp="1"/>
          </p:cNvSpPr>
          <p:nvPr>
            <p:ph type="body" sz="quarter" idx="10"/>
          </p:nvPr>
        </p:nvSpPr>
        <p:spPr>
          <a:xfrm>
            <a:off x="642910" y="1142984"/>
            <a:ext cx="8501090" cy="5072098"/>
          </a:xfrm>
        </p:spPr>
        <p:txBody>
          <a:bodyPr>
            <a:noAutofit/>
          </a:bodyPr>
          <a:lstStyle/>
          <a:p>
            <a:pPr algn="just">
              <a:buClrTx/>
              <a:buFont typeface="Wingdings" pitchFamily="2" charset="2"/>
              <a:buChar char="Ø"/>
            </a:pPr>
            <a:r>
              <a:rPr lang="en-IN" sz="3200" dirty="0" smtClean="0">
                <a:latin typeface="Palatino Linotype" pitchFamily="18" charset="0"/>
              </a:rPr>
              <a:t> Reverse charge on specified transactions    </a:t>
            </a:r>
          </a:p>
          <a:p>
            <a:pPr algn="just">
              <a:buClr>
                <a:schemeClr val="accent6"/>
              </a:buClr>
              <a:buNone/>
            </a:pPr>
            <a:r>
              <a:rPr lang="en-IN" sz="3200" dirty="0" smtClean="0">
                <a:latin typeface="Palatino Linotype" pitchFamily="18" charset="0"/>
              </a:rPr>
              <a:t>    to be paid by the recipient.</a:t>
            </a:r>
          </a:p>
          <a:p>
            <a:pPr algn="just">
              <a:buClrTx/>
              <a:buFont typeface="Wingdings" pitchFamily="2" charset="2"/>
              <a:buChar char="Ø"/>
            </a:pPr>
            <a:r>
              <a:rPr lang="en-IN" sz="3200" dirty="0" smtClean="0">
                <a:latin typeface="Palatino Linotype" pitchFamily="18" charset="0"/>
              </a:rPr>
              <a:t> Reverse charge on Supply of Goods or </a:t>
            </a:r>
          </a:p>
          <a:p>
            <a:pPr algn="just">
              <a:buClr>
                <a:schemeClr val="accent6"/>
              </a:buClr>
              <a:buNone/>
            </a:pPr>
            <a:r>
              <a:rPr lang="en-IN" sz="3200" dirty="0" smtClean="0">
                <a:latin typeface="Palatino Linotype" pitchFamily="18" charset="0"/>
              </a:rPr>
              <a:t>    Services by Unregistered person to</a:t>
            </a:r>
          </a:p>
          <a:p>
            <a:pPr algn="just">
              <a:buClr>
                <a:schemeClr val="accent6"/>
              </a:buClr>
              <a:buNone/>
            </a:pPr>
            <a:r>
              <a:rPr lang="en-IN" sz="3200" dirty="0" smtClean="0">
                <a:latin typeface="Palatino Linotype" pitchFamily="18" charset="0"/>
              </a:rPr>
              <a:t>    registered person resulting in Increased  </a:t>
            </a:r>
          </a:p>
          <a:p>
            <a:pPr algn="just">
              <a:buClr>
                <a:schemeClr val="accent6"/>
              </a:buClr>
              <a:buNone/>
            </a:pPr>
            <a:r>
              <a:rPr lang="en-IN" sz="3200" dirty="0" smtClean="0">
                <a:latin typeface="Palatino Linotype" pitchFamily="18" charset="0"/>
              </a:rPr>
              <a:t>    cost.</a:t>
            </a:r>
          </a:p>
          <a:p>
            <a:pPr algn="just">
              <a:buClrTx/>
              <a:buFont typeface="Wingdings" pitchFamily="2" charset="2"/>
              <a:buChar char="Ø"/>
            </a:pPr>
            <a:r>
              <a:rPr lang="en-IN" sz="3200" dirty="0" smtClean="0">
                <a:latin typeface="Palatino Linotype" pitchFamily="18" charset="0"/>
              </a:rPr>
              <a:t> By a taxable person</a:t>
            </a:r>
          </a:p>
          <a:p>
            <a:pPr algn="just">
              <a:buFont typeface="Wingdings" pitchFamily="2" charset="2"/>
              <a:buChar char="Ø"/>
            </a:pPr>
            <a:endParaRPr lang="en-IN" sz="3200" dirty="0">
              <a:latin typeface="Palatino Linotyp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descr="task3.jpg"/>
          <p:cNvPicPr>
            <a:picLocks noChangeAspect="1"/>
          </p:cNvPicPr>
          <p:nvPr/>
        </p:nvPicPr>
        <p:blipFill>
          <a:blip r:embed="rId3"/>
          <a:stretch>
            <a:fillRect/>
          </a:stretch>
        </p:blipFill>
        <p:spPr>
          <a:xfrm>
            <a:off x="-642974" y="3857624"/>
            <a:ext cx="3881438" cy="3000376"/>
          </a:xfrm>
          <a:prstGeom prst="rect">
            <a:avLst/>
          </a:prstGeom>
        </p:spPr>
      </p:pic>
      <p:sp>
        <p:nvSpPr>
          <p:cNvPr id="2" name="Title 1"/>
          <p:cNvSpPr>
            <a:spLocks noGrp="1"/>
          </p:cNvSpPr>
          <p:nvPr>
            <p:ph type="title"/>
          </p:nvPr>
        </p:nvSpPr>
        <p:spPr>
          <a:xfrm>
            <a:off x="0" y="1"/>
            <a:ext cx="9144000" cy="785794"/>
          </a:xfrm>
          <a:solidFill>
            <a:srgbClr val="0070C0"/>
          </a:solidFill>
        </p:spPr>
        <p:txBody>
          <a:bodyPr rtlCol="0">
            <a:noAutofit/>
          </a:bodyPr>
          <a:lstStyle/>
          <a:p>
            <a:pPr eaLnBrk="1" fontAlgn="auto" hangingPunct="1">
              <a:spcAft>
                <a:spcPts val="0"/>
              </a:spcAft>
              <a:defRPr/>
            </a:pPr>
            <a:r>
              <a:rPr lang="en-IN" sz="4000" dirty="0" smtClean="0">
                <a:solidFill>
                  <a:schemeClr val="bg1"/>
                </a:solidFill>
                <a:effectLst>
                  <a:outerShdw blurRad="63500" dist="38100" dir="5400000" algn="t" rotWithShape="0">
                    <a:prstClr val="black">
                      <a:alpha val="25000"/>
                    </a:prstClr>
                  </a:outerShdw>
                </a:effectLst>
                <a:latin typeface="Palatino Linotype" pitchFamily="18" charset="0"/>
              </a:rPr>
              <a:t>Levy – Steps</a:t>
            </a:r>
            <a:endParaRPr lang="en-IN" sz="4000" dirty="0">
              <a:solidFill>
                <a:schemeClr val="bg1"/>
              </a:solidFill>
              <a:latin typeface="Palatino Linotype" pitchFamily="18" charset="0"/>
            </a:endParaRPr>
          </a:p>
        </p:txBody>
      </p:sp>
      <p:sp>
        <p:nvSpPr>
          <p:cNvPr id="36868"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imes New Roman" panose="02020603050405020304" pitchFamily="18"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imes New Roman" panose="02020603050405020304" pitchFamily="18"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9pPr>
          </a:lstStyle>
          <a:p>
            <a:pPr>
              <a:spcBef>
                <a:spcPct val="0"/>
              </a:spcBef>
              <a:buClrTx/>
              <a:buSzTx/>
              <a:buFontTx/>
              <a:buNone/>
            </a:pPr>
            <a:fld id="{DD0560D3-212A-4158-B823-6C77AF5A0088}" type="slidenum">
              <a:rPr lang="en-IN" altLang="en-US" sz="2400">
                <a:solidFill>
                  <a:schemeClr val="bg1"/>
                </a:solidFill>
                <a:latin typeface="Palatino Linotype" pitchFamily="18" charset="0"/>
              </a:rPr>
              <a:pPr>
                <a:spcBef>
                  <a:spcPct val="0"/>
                </a:spcBef>
                <a:buClrTx/>
                <a:buSzTx/>
                <a:buFontTx/>
                <a:buNone/>
              </a:pPr>
              <a:t>103</a:t>
            </a:fld>
            <a:endParaRPr lang="en-IN" altLang="en-US" sz="2400">
              <a:solidFill>
                <a:schemeClr val="bg1"/>
              </a:solidFill>
              <a:latin typeface="Palatino Linotype" pitchFamily="18" charset="0"/>
            </a:endParaRPr>
          </a:p>
        </p:txBody>
      </p:sp>
      <p:sp>
        <p:nvSpPr>
          <p:cNvPr id="6" name="Freeform 5"/>
          <p:cNvSpPr/>
          <p:nvPr/>
        </p:nvSpPr>
        <p:spPr>
          <a:xfrm>
            <a:off x="493089" y="1671146"/>
            <a:ext cx="1695450" cy="788275"/>
          </a:xfrm>
          <a:custGeom>
            <a:avLst/>
            <a:gdLst>
              <a:gd name="connsiteX0" fmla="*/ 0 w 2260822"/>
              <a:gd name="connsiteY0" fmla="*/ 186471 h 1864705"/>
              <a:gd name="connsiteX1" fmla="*/ 186471 w 2260822"/>
              <a:gd name="connsiteY1" fmla="*/ 0 h 1864705"/>
              <a:gd name="connsiteX2" fmla="*/ 2074352 w 2260822"/>
              <a:gd name="connsiteY2" fmla="*/ 0 h 1864705"/>
              <a:gd name="connsiteX3" fmla="*/ 2260823 w 2260822"/>
              <a:gd name="connsiteY3" fmla="*/ 186471 h 1864705"/>
              <a:gd name="connsiteX4" fmla="*/ 2260822 w 2260822"/>
              <a:gd name="connsiteY4" fmla="*/ 1678235 h 1864705"/>
              <a:gd name="connsiteX5" fmla="*/ 2074351 w 2260822"/>
              <a:gd name="connsiteY5" fmla="*/ 1864706 h 1864705"/>
              <a:gd name="connsiteX6" fmla="*/ 186471 w 2260822"/>
              <a:gd name="connsiteY6" fmla="*/ 1864705 h 1864705"/>
              <a:gd name="connsiteX7" fmla="*/ 0 w 2260822"/>
              <a:gd name="connsiteY7" fmla="*/ 1678234 h 1864705"/>
              <a:gd name="connsiteX8" fmla="*/ 0 w 2260822"/>
              <a:gd name="connsiteY8" fmla="*/ 186471 h 1864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60822" h="1864705">
                <a:moveTo>
                  <a:pt x="0" y="186471"/>
                </a:moveTo>
                <a:cubicBezTo>
                  <a:pt x="0" y="83486"/>
                  <a:pt x="83486" y="0"/>
                  <a:pt x="186471" y="0"/>
                </a:cubicBezTo>
                <a:lnTo>
                  <a:pt x="2074352" y="0"/>
                </a:lnTo>
                <a:cubicBezTo>
                  <a:pt x="2177337" y="0"/>
                  <a:pt x="2260823" y="83486"/>
                  <a:pt x="2260823" y="186471"/>
                </a:cubicBezTo>
                <a:cubicBezTo>
                  <a:pt x="2260823" y="683726"/>
                  <a:pt x="2260822" y="1180980"/>
                  <a:pt x="2260822" y="1678235"/>
                </a:cubicBezTo>
                <a:cubicBezTo>
                  <a:pt x="2260822" y="1781220"/>
                  <a:pt x="2177336" y="1864706"/>
                  <a:pt x="2074351" y="1864706"/>
                </a:cubicBezTo>
                <a:lnTo>
                  <a:pt x="186471" y="1864705"/>
                </a:lnTo>
                <a:cubicBezTo>
                  <a:pt x="83486" y="1864705"/>
                  <a:pt x="0" y="1781219"/>
                  <a:pt x="0" y="1678234"/>
                </a:cubicBezTo>
                <a:lnTo>
                  <a:pt x="0" y="186471"/>
                </a:lnTo>
                <a:close/>
              </a:path>
            </a:pathLst>
          </a:custGeom>
          <a:solidFill>
            <a:schemeClr val="accent1">
              <a:lumMod val="60000"/>
              <a:lumOff val="40000"/>
            </a:schemeClr>
          </a:solidFill>
          <a:ln>
            <a:solidFill>
              <a:schemeClr val="tx2">
                <a:lumMod val="75000"/>
              </a:schemeClr>
            </a:solidFill>
          </a:ln>
        </p:spPr>
        <p:style>
          <a:lnRef idx="2">
            <a:schemeClr val="accent1"/>
          </a:lnRef>
          <a:fillRef idx="1">
            <a:schemeClr val="lt1"/>
          </a:fillRef>
          <a:effectRef idx="0">
            <a:schemeClr val="accent1"/>
          </a:effectRef>
          <a:fontRef idx="minor">
            <a:schemeClr val="dk1"/>
          </a:fontRef>
        </p:style>
        <p:txBody>
          <a:bodyPr lIns="79107" tIns="79107" rIns="79107" bIns="478687" spcCol="1270"/>
          <a:lstStyle/>
          <a:p>
            <a:pPr marL="171450" lvl="1" indent="-171450" defTabSz="844550">
              <a:lnSpc>
                <a:spcPct val="90000"/>
              </a:lnSpc>
              <a:spcAft>
                <a:spcPct val="15000"/>
              </a:spcAft>
              <a:buFontTx/>
              <a:buChar char="••"/>
              <a:defRPr/>
            </a:pPr>
            <a:r>
              <a:rPr lang="en-US" sz="2400" dirty="0">
                <a:latin typeface="Palatino Linotype" pitchFamily="18" charset="0"/>
                <a:ea typeface="Cambria Math" panose="02040503050406030204" pitchFamily="18" charset="0"/>
              </a:rPr>
              <a:t>Services</a:t>
            </a:r>
          </a:p>
          <a:p>
            <a:pPr marL="171450" lvl="1" indent="-171450" defTabSz="844550">
              <a:lnSpc>
                <a:spcPct val="90000"/>
              </a:lnSpc>
              <a:spcAft>
                <a:spcPct val="15000"/>
              </a:spcAft>
              <a:buFontTx/>
              <a:buChar char="••"/>
              <a:defRPr/>
            </a:pPr>
            <a:r>
              <a:rPr lang="en-US" sz="2400" dirty="0" smtClean="0">
                <a:latin typeface="Palatino Linotype" pitchFamily="18" charset="0"/>
                <a:ea typeface="Cambria Math" panose="02040503050406030204" pitchFamily="18" charset="0"/>
              </a:rPr>
              <a:t>Goods</a:t>
            </a:r>
            <a:endParaRPr lang="en-US" sz="2400" dirty="0">
              <a:latin typeface="Palatino Linotype" pitchFamily="18" charset="0"/>
              <a:ea typeface="Cambria Math" panose="02040503050406030204" pitchFamily="18" charset="0"/>
            </a:endParaRPr>
          </a:p>
        </p:txBody>
      </p:sp>
      <p:sp>
        <p:nvSpPr>
          <p:cNvPr id="7" name="Freeform 6"/>
          <p:cNvSpPr/>
          <p:nvPr/>
        </p:nvSpPr>
        <p:spPr>
          <a:xfrm>
            <a:off x="1646805" y="1226459"/>
            <a:ext cx="1507331" cy="798513"/>
          </a:xfrm>
          <a:custGeom>
            <a:avLst/>
            <a:gdLst>
              <a:gd name="connsiteX0" fmla="*/ 0 w 2009619"/>
              <a:gd name="connsiteY0" fmla="*/ 79916 h 799159"/>
              <a:gd name="connsiteX1" fmla="*/ 79916 w 2009619"/>
              <a:gd name="connsiteY1" fmla="*/ 0 h 799159"/>
              <a:gd name="connsiteX2" fmla="*/ 1929703 w 2009619"/>
              <a:gd name="connsiteY2" fmla="*/ 0 h 799159"/>
              <a:gd name="connsiteX3" fmla="*/ 2009619 w 2009619"/>
              <a:gd name="connsiteY3" fmla="*/ 79916 h 799159"/>
              <a:gd name="connsiteX4" fmla="*/ 2009619 w 2009619"/>
              <a:gd name="connsiteY4" fmla="*/ 719243 h 799159"/>
              <a:gd name="connsiteX5" fmla="*/ 1929703 w 2009619"/>
              <a:gd name="connsiteY5" fmla="*/ 799159 h 799159"/>
              <a:gd name="connsiteX6" fmla="*/ 79916 w 2009619"/>
              <a:gd name="connsiteY6" fmla="*/ 799159 h 799159"/>
              <a:gd name="connsiteX7" fmla="*/ 0 w 2009619"/>
              <a:gd name="connsiteY7" fmla="*/ 719243 h 799159"/>
              <a:gd name="connsiteX8" fmla="*/ 0 w 2009619"/>
              <a:gd name="connsiteY8" fmla="*/ 79916 h 799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9619" h="799159">
                <a:moveTo>
                  <a:pt x="0" y="79916"/>
                </a:moveTo>
                <a:cubicBezTo>
                  <a:pt x="0" y="35780"/>
                  <a:pt x="35780" y="0"/>
                  <a:pt x="79916" y="0"/>
                </a:cubicBezTo>
                <a:lnTo>
                  <a:pt x="1929703" y="0"/>
                </a:lnTo>
                <a:cubicBezTo>
                  <a:pt x="1973839" y="0"/>
                  <a:pt x="2009619" y="35780"/>
                  <a:pt x="2009619" y="79916"/>
                </a:cubicBezTo>
                <a:lnTo>
                  <a:pt x="2009619" y="719243"/>
                </a:lnTo>
                <a:cubicBezTo>
                  <a:pt x="2009619" y="763379"/>
                  <a:pt x="1973839" y="799159"/>
                  <a:pt x="1929703" y="799159"/>
                </a:cubicBezTo>
                <a:lnTo>
                  <a:pt x="79916" y="799159"/>
                </a:lnTo>
                <a:cubicBezTo>
                  <a:pt x="35780" y="799159"/>
                  <a:pt x="0" y="763379"/>
                  <a:pt x="0" y="719243"/>
                </a:cubicBezTo>
                <a:lnTo>
                  <a:pt x="0" y="79916"/>
                </a:lnTo>
                <a:close/>
              </a:path>
            </a:pathLst>
          </a:custGeom>
          <a:ln>
            <a:solidFill>
              <a:schemeClr val="tx2">
                <a:lumMod val="75000"/>
              </a:schemeClr>
            </a:solidFill>
          </a:ln>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90082" tIns="67857" rIns="90082" bIns="67857" spcCol="1270" anchor="ctr"/>
          <a:lstStyle/>
          <a:p>
            <a:pPr algn="ctr" defTabSz="1555750">
              <a:lnSpc>
                <a:spcPct val="90000"/>
              </a:lnSpc>
              <a:spcAft>
                <a:spcPct val="35000"/>
              </a:spcAft>
              <a:defRPr/>
            </a:pPr>
            <a:r>
              <a:rPr lang="en-US" sz="2400" dirty="0">
                <a:latin typeface="Palatino Linotype" pitchFamily="18" charset="0"/>
                <a:ea typeface="Cambria Math" panose="02040503050406030204" pitchFamily="18" charset="0"/>
              </a:rPr>
              <a:t>1: Subject</a:t>
            </a:r>
          </a:p>
        </p:txBody>
      </p:sp>
      <p:sp>
        <p:nvSpPr>
          <p:cNvPr id="8" name="Freeform 7"/>
          <p:cNvSpPr/>
          <p:nvPr/>
        </p:nvSpPr>
        <p:spPr>
          <a:xfrm>
            <a:off x="2109108" y="2765882"/>
            <a:ext cx="1929493" cy="1163184"/>
          </a:xfrm>
          <a:custGeom>
            <a:avLst/>
            <a:gdLst>
              <a:gd name="connsiteX0" fmla="*/ 0 w 2260822"/>
              <a:gd name="connsiteY0" fmla="*/ 186471 h 1864705"/>
              <a:gd name="connsiteX1" fmla="*/ 186471 w 2260822"/>
              <a:gd name="connsiteY1" fmla="*/ 0 h 1864705"/>
              <a:gd name="connsiteX2" fmla="*/ 2074352 w 2260822"/>
              <a:gd name="connsiteY2" fmla="*/ 0 h 1864705"/>
              <a:gd name="connsiteX3" fmla="*/ 2260823 w 2260822"/>
              <a:gd name="connsiteY3" fmla="*/ 186471 h 1864705"/>
              <a:gd name="connsiteX4" fmla="*/ 2260822 w 2260822"/>
              <a:gd name="connsiteY4" fmla="*/ 1678235 h 1864705"/>
              <a:gd name="connsiteX5" fmla="*/ 2074351 w 2260822"/>
              <a:gd name="connsiteY5" fmla="*/ 1864706 h 1864705"/>
              <a:gd name="connsiteX6" fmla="*/ 186471 w 2260822"/>
              <a:gd name="connsiteY6" fmla="*/ 1864705 h 1864705"/>
              <a:gd name="connsiteX7" fmla="*/ 0 w 2260822"/>
              <a:gd name="connsiteY7" fmla="*/ 1678234 h 1864705"/>
              <a:gd name="connsiteX8" fmla="*/ 0 w 2260822"/>
              <a:gd name="connsiteY8" fmla="*/ 186471 h 1864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60822" h="1864705">
                <a:moveTo>
                  <a:pt x="0" y="186471"/>
                </a:moveTo>
                <a:cubicBezTo>
                  <a:pt x="0" y="83486"/>
                  <a:pt x="83486" y="0"/>
                  <a:pt x="186471" y="0"/>
                </a:cubicBezTo>
                <a:lnTo>
                  <a:pt x="2074352" y="0"/>
                </a:lnTo>
                <a:cubicBezTo>
                  <a:pt x="2177337" y="0"/>
                  <a:pt x="2260823" y="83486"/>
                  <a:pt x="2260823" y="186471"/>
                </a:cubicBezTo>
                <a:cubicBezTo>
                  <a:pt x="2260823" y="683726"/>
                  <a:pt x="2260822" y="1180980"/>
                  <a:pt x="2260822" y="1678235"/>
                </a:cubicBezTo>
                <a:cubicBezTo>
                  <a:pt x="2260822" y="1781220"/>
                  <a:pt x="2177336" y="1864706"/>
                  <a:pt x="2074351" y="1864706"/>
                </a:cubicBezTo>
                <a:lnTo>
                  <a:pt x="186471" y="1864705"/>
                </a:lnTo>
                <a:cubicBezTo>
                  <a:pt x="83486" y="1864705"/>
                  <a:pt x="0" y="1781219"/>
                  <a:pt x="0" y="1678234"/>
                </a:cubicBezTo>
                <a:lnTo>
                  <a:pt x="0" y="186471"/>
                </a:lnTo>
                <a:close/>
              </a:path>
            </a:pathLst>
          </a:custGeom>
          <a:solidFill>
            <a:schemeClr val="accent1">
              <a:lumMod val="60000"/>
              <a:lumOff val="40000"/>
            </a:schemeClr>
          </a:solidFill>
          <a:ln>
            <a:solidFill>
              <a:schemeClr val="tx2">
                <a:lumMod val="75000"/>
              </a:schemeClr>
            </a:solidFill>
          </a:ln>
        </p:spPr>
        <p:style>
          <a:lnRef idx="2">
            <a:schemeClr val="accent1"/>
          </a:lnRef>
          <a:fillRef idx="1">
            <a:schemeClr val="lt1"/>
          </a:fillRef>
          <a:effectRef idx="0">
            <a:schemeClr val="accent1"/>
          </a:effectRef>
          <a:fontRef idx="minor">
            <a:schemeClr val="dk1"/>
          </a:fontRef>
        </p:style>
        <p:txBody>
          <a:bodyPr lIns="79107" tIns="108000" rIns="79107" bIns="79107" spcCol="1270"/>
          <a:lstStyle/>
          <a:p>
            <a:pPr marL="171450" lvl="1" indent="-171450" defTabSz="844550">
              <a:lnSpc>
                <a:spcPct val="90000"/>
              </a:lnSpc>
              <a:spcAft>
                <a:spcPct val="15000"/>
              </a:spcAft>
              <a:buFontTx/>
              <a:buChar char="••"/>
              <a:defRPr/>
            </a:pPr>
            <a:r>
              <a:rPr lang="en-US" sz="2400" dirty="0">
                <a:latin typeface="Palatino Linotype" pitchFamily="18" charset="0"/>
                <a:ea typeface="Cambria Math" panose="02040503050406030204" pitchFamily="18" charset="0"/>
              </a:rPr>
              <a:t>Included</a:t>
            </a:r>
          </a:p>
          <a:p>
            <a:pPr marL="171450" lvl="1" indent="-171450" defTabSz="844550">
              <a:lnSpc>
                <a:spcPct val="90000"/>
              </a:lnSpc>
              <a:spcAft>
                <a:spcPct val="15000"/>
              </a:spcAft>
              <a:buFontTx/>
              <a:buChar char="••"/>
              <a:defRPr/>
            </a:pPr>
            <a:r>
              <a:rPr lang="en-US" sz="2400" dirty="0">
                <a:latin typeface="Palatino Linotype" pitchFamily="18" charset="0"/>
                <a:ea typeface="Cambria Math" panose="02040503050406030204" pitchFamily="18" charset="0"/>
              </a:rPr>
              <a:t>Implied</a:t>
            </a:r>
          </a:p>
          <a:p>
            <a:pPr marL="171450" lvl="1" indent="-171450" defTabSz="844550">
              <a:lnSpc>
                <a:spcPct val="90000"/>
              </a:lnSpc>
              <a:spcAft>
                <a:spcPct val="15000"/>
              </a:spcAft>
              <a:buFontTx/>
              <a:buChar char="••"/>
              <a:defRPr/>
            </a:pPr>
            <a:r>
              <a:rPr lang="en-US" sz="2400" dirty="0">
                <a:latin typeface="Palatino Linotype" pitchFamily="18" charset="0"/>
                <a:ea typeface="Cambria Math" panose="02040503050406030204" pitchFamily="18" charset="0"/>
              </a:rPr>
              <a:t>Excluded</a:t>
            </a:r>
          </a:p>
        </p:txBody>
      </p:sp>
      <p:sp>
        <p:nvSpPr>
          <p:cNvPr id="9" name="Freeform 8"/>
          <p:cNvSpPr/>
          <p:nvPr/>
        </p:nvSpPr>
        <p:spPr>
          <a:xfrm>
            <a:off x="3094436" y="2342018"/>
            <a:ext cx="1507331" cy="798512"/>
          </a:xfrm>
          <a:custGeom>
            <a:avLst/>
            <a:gdLst>
              <a:gd name="connsiteX0" fmla="*/ 0 w 2009619"/>
              <a:gd name="connsiteY0" fmla="*/ 79916 h 799159"/>
              <a:gd name="connsiteX1" fmla="*/ 79916 w 2009619"/>
              <a:gd name="connsiteY1" fmla="*/ 0 h 799159"/>
              <a:gd name="connsiteX2" fmla="*/ 1929703 w 2009619"/>
              <a:gd name="connsiteY2" fmla="*/ 0 h 799159"/>
              <a:gd name="connsiteX3" fmla="*/ 2009619 w 2009619"/>
              <a:gd name="connsiteY3" fmla="*/ 79916 h 799159"/>
              <a:gd name="connsiteX4" fmla="*/ 2009619 w 2009619"/>
              <a:gd name="connsiteY4" fmla="*/ 719243 h 799159"/>
              <a:gd name="connsiteX5" fmla="*/ 1929703 w 2009619"/>
              <a:gd name="connsiteY5" fmla="*/ 799159 h 799159"/>
              <a:gd name="connsiteX6" fmla="*/ 79916 w 2009619"/>
              <a:gd name="connsiteY6" fmla="*/ 799159 h 799159"/>
              <a:gd name="connsiteX7" fmla="*/ 0 w 2009619"/>
              <a:gd name="connsiteY7" fmla="*/ 719243 h 799159"/>
              <a:gd name="connsiteX8" fmla="*/ 0 w 2009619"/>
              <a:gd name="connsiteY8" fmla="*/ 79916 h 799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9619" h="799159">
                <a:moveTo>
                  <a:pt x="0" y="79916"/>
                </a:moveTo>
                <a:cubicBezTo>
                  <a:pt x="0" y="35780"/>
                  <a:pt x="35780" y="0"/>
                  <a:pt x="79916" y="0"/>
                </a:cubicBezTo>
                <a:lnTo>
                  <a:pt x="1929703" y="0"/>
                </a:lnTo>
                <a:cubicBezTo>
                  <a:pt x="1973839" y="0"/>
                  <a:pt x="2009619" y="35780"/>
                  <a:pt x="2009619" y="79916"/>
                </a:cubicBezTo>
                <a:lnTo>
                  <a:pt x="2009619" y="719243"/>
                </a:lnTo>
                <a:cubicBezTo>
                  <a:pt x="2009619" y="763379"/>
                  <a:pt x="1973839" y="799159"/>
                  <a:pt x="1929703" y="799159"/>
                </a:cubicBezTo>
                <a:lnTo>
                  <a:pt x="79916" y="799159"/>
                </a:lnTo>
                <a:cubicBezTo>
                  <a:pt x="35780" y="799159"/>
                  <a:pt x="0" y="763379"/>
                  <a:pt x="0" y="719243"/>
                </a:cubicBezTo>
                <a:lnTo>
                  <a:pt x="0" y="79916"/>
                </a:lnTo>
                <a:close/>
              </a:path>
            </a:pathLst>
          </a:custGeom>
          <a:ln>
            <a:solidFill>
              <a:schemeClr val="tx2">
                <a:lumMod val="75000"/>
              </a:schemeClr>
            </a:solidFill>
          </a:ln>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90082" tIns="67857" rIns="90082" bIns="67857" spcCol="1270" anchor="ctr"/>
          <a:lstStyle/>
          <a:p>
            <a:pPr algn="ctr" defTabSz="1555750">
              <a:lnSpc>
                <a:spcPct val="90000"/>
              </a:lnSpc>
              <a:spcAft>
                <a:spcPct val="35000"/>
              </a:spcAft>
              <a:defRPr/>
            </a:pPr>
            <a:r>
              <a:rPr lang="en-US" sz="2400" dirty="0">
                <a:latin typeface="Palatino Linotype" pitchFamily="18" charset="0"/>
                <a:ea typeface="Cambria Math" panose="02040503050406030204" pitchFamily="18" charset="0"/>
              </a:rPr>
              <a:t>2: Supply</a:t>
            </a:r>
          </a:p>
        </p:txBody>
      </p:sp>
      <p:sp>
        <p:nvSpPr>
          <p:cNvPr id="10" name="Freeform 9"/>
          <p:cNvSpPr/>
          <p:nvPr/>
        </p:nvSpPr>
        <p:spPr>
          <a:xfrm>
            <a:off x="6215074" y="5381376"/>
            <a:ext cx="2403560" cy="1476624"/>
          </a:xfrm>
          <a:custGeom>
            <a:avLst/>
            <a:gdLst>
              <a:gd name="connsiteX0" fmla="*/ 0 w 2260822"/>
              <a:gd name="connsiteY0" fmla="*/ 186471 h 1864705"/>
              <a:gd name="connsiteX1" fmla="*/ 186471 w 2260822"/>
              <a:gd name="connsiteY1" fmla="*/ 0 h 1864705"/>
              <a:gd name="connsiteX2" fmla="*/ 2074352 w 2260822"/>
              <a:gd name="connsiteY2" fmla="*/ 0 h 1864705"/>
              <a:gd name="connsiteX3" fmla="*/ 2260823 w 2260822"/>
              <a:gd name="connsiteY3" fmla="*/ 186471 h 1864705"/>
              <a:gd name="connsiteX4" fmla="*/ 2260822 w 2260822"/>
              <a:gd name="connsiteY4" fmla="*/ 1678235 h 1864705"/>
              <a:gd name="connsiteX5" fmla="*/ 2074351 w 2260822"/>
              <a:gd name="connsiteY5" fmla="*/ 1864706 h 1864705"/>
              <a:gd name="connsiteX6" fmla="*/ 186471 w 2260822"/>
              <a:gd name="connsiteY6" fmla="*/ 1864705 h 1864705"/>
              <a:gd name="connsiteX7" fmla="*/ 0 w 2260822"/>
              <a:gd name="connsiteY7" fmla="*/ 1678234 h 1864705"/>
              <a:gd name="connsiteX8" fmla="*/ 0 w 2260822"/>
              <a:gd name="connsiteY8" fmla="*/ 186471 h 1864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60822" h="1864705">
                <a:moveTo>
                  <a:pt x="0" y="186471"/>
                </a:moveTo>
                <a:cubicBezTo>
                  <a:pt x="0" y="83486"/>
                  <a:pt x="83486" y="0"/>
                  <a:pt x="186471" y="0"/>
                </a:cubicBezTo>
                <a:lnTo>
                  <a:pt x="2074352" y="0"/>
                </a:lnTo>
                <a:cubicBezTo>
                  <a:pt x="2177337" y="0"/>
                  <a:pt x="2260823" y="83486"/>
                  <a:pt x="2260823" y="186471"/>
                </a:cubicBezTo>
                <a:cubicBezTo>
                  <a:pt x="2260823" y="683726"/>
                  <a:pt x="2260822" y="1180980"/>
                  <a:pt x="2260822" y="1678235"/>
                </a:cubicBezTo>
                <a:cubicBezTo>
                  <a:pt x="2260822" y="1781220"/>
                  <a:pt x="2177336" y="1864706"/>
                  <a:pt x="2074351" y="1864706"/>
                </a:cubicBezTo>
                <a:lnTo>
                  <a:pt x="186471" y="1864705"/>
                </a:lnTo>
                <a:cubicBezTo>
                  <a:pt x="83486" y="1864705"/>
                  <a:pt x="0" y="1781219"/>
                  <a:pt x="0" y="1678234"/>
                </a:cubicBezTo>
                <a:lnTo>
                  <a:pt x="0" y="186471"/>
                </a:lnTo>
                <a:close/>
              </a:path>
            </a:pathLst>
          </a:custGeom>
          <a:solidFill>
            <a:schemeClr val="accent1">
              <a:lumMod val="60000"/>
              <a:lumOff val="40000"/>
            </a:schemeClr>
          </a:solidFill>
          <a:ln>
            <a:solidFill>
              <a:schemeClr val="tx2">
                <a:lumMod val="75000"/>
              </a:schemeClr>
            </a:solidFill>
          </a:ln>
        </p:spPr>
        <p:style>
          <a:lnRef idx="2">
            <a:schemeClr val="accent1"/>
          </a:lnRef>
          <a:fillRef idx="1">
            <a:schemeClr val="lt1"/>
          </a:fillRef>
          <a:effectRef idx="0">
            <a:schemeClr val="accent1"/>
          </a:effectRef>
          <a:fontRef idx="minor">
            <a:schemeClr val="dk1"/>
          </a:fontRef>
        </p:style>
        <p:txBody>
          <a:bodyPr lIns="79107" tIns="79107" rIns="79107" bIns="478687" spcCol="1270"/>
          <a:lstStyle/>
          <a:p>
            <a:pPr marL="171450" lvl="1" indent="-171450" defTabSz="844550">
              <a:lnSpc>
                <a:spcPct val="90000"/>
              </a:lnSpc>
              <a:spcAft>
                <a:spcPct val="15000"/>
              </a:spcAft>
              <a:buFontTx/>
              <a:buChar char="••"/>
              <a:defRPr/>
            </a:pPr>
            <a:r>
              <a:rPr lang="en-US" sz="2400" dirty="0" smtClean="0">
                <a:latin typeface="Palatino Linotype" pitchFamily="18" charset="0"/>
                <a:ea typeface="Cambria Math" panose="02040503050406030204" pitchFamily="18" charset="0"/>
              </a:rPr>
              <a:t>Specified </a:t>
            </a:r>
            <a:r>
              <a:rPr lang="en-US" sz="2400" dirty="0">
                <a:latin typeface="Palatino Linotype" pitchFamily="18" charset="0"/>
                <a:ea typeface="Cambria Math" panose="02040503050406030204" pitchFamily="18" charset="0"/>
              </a:rPr>
              <a:t>for goods</a:t>
            </a:r>
          </a:p>
          <a:p>
            <a:pPr marL="171450" lvl="1" indent="-171450" defTabSz="844550">
              <a:lnSpc>
                <a:spcPct val="90000"/>
              </a:lnSpc>
              <a:spcAft>
                <a:spcPct val="15000"/>
              </a:spcAft>
              <a:buFontTx/>
              <a:buChar char="••"/>
              <a:defRPr/>
            </a:pPr>
            <a:r>
              <a:rPr lang="en-US" sz="2400" dirty="0">
                <a:latin typeface="Palatino Linotype" pitchFamily="18" charset="0"/>
                <a:ea typeface="Cambria Math" panose="02040503050406030204" pitchFamily="18" charset="0"/>
              </a:rPr>
              <a:t>Specified for services</a:t>
            </a:r>
          </a:p>
        </p:txBody>
      </p:sp>
      <p:sp>
        <p:nvSpPr>
          <p:cNvPr id="11" name="Freeform 10"/>
          <p:cNvSpPr/>
          <p:nvPr/>
        </p:nvSpPr>
        <p:spPr>
          <a:xfrm>
            <a:off x="7143768" y="4643446"/>
            <a:ext cx="1507331" cy="798513"/>
          </a:xfrm>
          <a:custGeom>
            <a:avLst/>
            <a:gdLst>
              <a:gd name="connsiteX0" fmla="*/ 0 w 2009619"/>
              <a:gd name="connsiteY0" fmla="*/ 79916 h 799159"/>
              <a:gd name="connsiteX1" fmla="*/ 79916 w 2009619"/>
              <a:gd name="connsiteY1" fmla="*/ 0 h 799159"/>
              <a:gd name="connsiteX2" fmla="*/ 1929703 w 2009619"/>
              <a:gd name="connsiteY2" fmla="*/ 0 h 799159"/>
              <a:gd name="connsiteX3" fmla="*/ 2009619 w 2009619"/>
              <a:gd name="connsiteY3" fmla="*/ 79916 h 799159"/>
              <a:gd name="connsiteX4" fmla="*/ 2009619 w 2009619"/>
              <a:gd name="connsiteY4" fmla="*/ 719243 h 799159"/>
              <a:gd name="connsiteX5" fmla="*/ 1929703 w 2009619"/>
              <a:gd name="connsiteY5" fmla="*/ 799159 h 799159"/>
              <a:gd name="connsiteX6" fmla="*/ 79916 w 2009619"/>
              <a:gd name="connsiteY6" fmla="*/ 799159 h 799159"/>
              <a:gd name="connsiteX7" fmla="*/ 0 w 2009619"/>
              <a:gd name="connsiteY7" fmla="*/ 719243 h 799159"/>
              <a:gd name="connsiteX8" fmla="*/ 0 w 2009619"/>
              <a:gd name="connsiteY8" fmla="*/ 79916 h 799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9619" h="799159">
                <a:moveTo>
                  <a:pt x="0" y="79916"/>
                </a:moveTo>
                <a:cubicBezTo>
                  <a:pt x="0" y="35780"/>
                  <a:pt x="35780" y="0"/>
                  <a:pt x="79916" y="0"/>
                </a:cubicBezTo>
                <a:lnTo>
                  <a:pt x="1929703" y="0"/>
                </a:lnTo>
                <a:cubicBezTo>
                  <a:pt x="1973839" y="0"/>
                  <a:pt x="2009619" y="35780"/>
                  <a:pt x="2009619" y="79916"/>
                </a:cubicBezTo>
                <a:lnTo>
                  <a:pt x="2009619" y="719243"/>
                </a:lnTo>
                <a:cubicBezTo>
                  <a:pt x="2009619" y="763379"/>
                  <a:pt x="1973839" y="799159"/>
                  <a:pt x="1929703" y="799159"/>
                </a:cubicBezTo>
                <a:lnTo>
                  <a:pt x="79916" y="799159"/>
                </a:lnTo>
                <a:cubicBezTo>
                  <a:pt x="35780" y="799159"/>
                  <a:pt x="0" y="763379"/>
                  <a:pt x="0" y="719243"/>
                </a:cubicBezTo>
                <a:lnTo>
                  <a:pt x="0" y="79916"/>
                </a:lnTo>
                <a:close/>
              </a:path>
            </a:pathLst>
          </a:custGeom>
          <a:ln>
            <a:solidFill>
              <a:schemeClr val="tx2">
                <a:lumMod val="75000"/>
              </a:schemeClr>
            </a:solidFill>
          </a:ln>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90082" tIns="67857" rIns="90082" bIns="67857" spcCol="1270" anchor="ctr"/>
          <a:lstStyle/>
          <a:p>
            <a:pPr algn="ctr" defTabSz="1555750">
              <a:lnSpc>
                <a:spcPct val="90000"/>
              </a:lnSpc>
              <a:spcAft>
                <a:spcPct val="35000"/>
              </a:spcAft>
              <a:defRPr/>
            </a:pPr>
            <a:r>
              <a:rPr lang="en-US" sz="2400" dirty="0">
                <a:latin typeface="Palatino Linotype" pitchFamily="18" charset="0"/>
                <a:ea typeface="Cambria Math" panose="02040503050406030204" pitchFamily="18" charset="0"/>
              </a:rPr>
              <a:t>4: Time</a:t>
            </a:r>
          </a:p>
        </p:txBody>
      </p:sp>
      <p:sp>
        <p:nvSpPr>
          <p:cNvPr id="12" name="Bent-Up Arrow 11"/>
          <p:cNvSpPr/>
          <p:nvPr/>
        </p:nvSpPr>
        <p:spPr>
          <a:xfrm rot="5400000">
            <a:off x="1253446" y="2419409"/>
            <a:ext cx="739775" cy="931069"/>
          </a:xfrm>
          <a:prstGeom prst="bentUpArrow">
            <a:avLst/>
          </a:prstGeom>
          <a:solidFill>
            <a:schemeClr val="accent1">
              <a:lumMod val="60000"/>
              <a:lumOff val="4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sz="2400">
              <a:latin typeface="Palatino Linotype" pitchFamily="18" charset="0"/>
              <a:ea typeface="Cambria Math" panose="02040503050406030204" pitchFamily="18" charset="0"/>
            </a:endParaRPr>
          </a:p>
        </p:txBody>
      </p:sp>
      <p:sp>
        <p:nvSpPr>
          <p:cNvPr id="13" name="Bent-Up Arrow 12"/>
          <p:cNvSpPr/>
          <p:nvPr/>
        </p:nvSpPr>
        <p:spPr>
          <a:xfrm rot="5400000">
            <a:off x="5352653" y="5010545"/>
            <a:ext cx="741363" cy="931069"/>
          </a:xfrm>
          <a:prstGeom prst="bentUpArrow">
            <a:avLst/>
          </a:prstGeom>
          <a:solidFill>
            <a:schemeClr val="accent1">
              <a:lumMod val="60000"/>
              <a:lumOff val="4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sz="2400">
              <a:latin typeface="Palatino Linotype" pitchFamily="18" charset="0"/>
              <a:ea typeface="Cambria Math" panose="02040503050406030204" pitchFamily="18" charset="0"/>
            </a:endParaRPr>
          </a:p>
        </p:txBody>
      </p:sp>
      <p:sp>
        <p:nvSpPr>
          <p:cNvPr id="14" name="Freeform 13"/>
          <p:cNvSpPr/>
          <p:nvPr/>
        </p:nvSpPr>
        <p:spPr>
          <a:xfrm>
            <a:off x="3894532" y="3898220"/>
            <a:ext cx="2100263" cy="1245292"/>
          </a:xfrm>
          <a:custGeom>
            <a:avLst/>
            <a:gdLst>
              <a:gd name="connsiteX0" fmla="*/ 0 w 2260822"/>
              <a:gd name="connsiteY0" fmla="*/ 186471 h 1864705"/>
              <a:gd name="connsiteX1" fmla="*/ 186471 w 2260822"/>
              <a:gd name="connsiteY1" fmla="*/ 0 h 1864705"/>
              <a:gd name="connsiteX2" fmla="*/ 2074352 w 2260822"/>
              <a:gd name="connsiteY2" fmla="*/ 0 h 1864705"/>
              <a:gd name="connsiteX3" fmla="*/ 2260823 w 2260822"/>
              <a:gd name="connsiteY3" fmla="*/ 186471 h 1864705"/>
              <a:gd name="connsiteX4" fmla="*/ 2260822 w 2260822"/>
              <a:gd name="connsiteY4" fmla="*/ 1678235 h 1864705"/>
              <a:gd name="connsiteX5" fmla="*/ 2074351 w 2260822"/>
              <a:gd name="connsiteY5" fmla="*/ 1864706 h 1864705"/>
              <a:gd name="connsiteX6" fmla="*/ 186471 w 2260822"/>
              <a:gd name="connsiteY6" fmla="*/ 1864705 h 1864705"/>
              <a:gd name="connsiteX7" fmla="*/ 0 w 2260822"/>
              <a:gd name="connsiteY7" fmla="*/ 1678234 h 1864705"/>
              <a:gd name="connsiteX8" fmla="*/ 0 w 2260822"/>
              <a:gd name="connsiteY8" fmla="*/ 186471 h 1864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60822" h="1864705">
                <a:moveTo>
                  <a:pt x="0" y="186471"/>
                </a:moveTo>
                <a:cubicBezTo>
                  <a:pt x="0" y="83486"/>
                  <a:pt x="83486" y="0"/>
                  <a:pt x="186471" y="0"/>
                </a:cubicBezTo>
                <a:lnTo>
                  <a:pt x="2074352" y="0"/>
                </a:lnTo>
                <a:cubicBezTo>
                  <a:pt x="2177337" y="0"/>
                  <a:pt x="2260823" y="83486"/>
                  <a:pt x="2260823" y="186471"/>
                </a:cubicBezTo>
                <a:cubicBezTo>
                  <a:pt x="2260823" y="683726"/>
                  <a:pt x="2260822" y="1180980"/>
                  <a:pt x="2260822" y="1678235"/>
                </a:cubicBezTo>
                <a:cubicBezTo>
                  <a:pt x="2260822" y="1781220"/>
                  <a:pt x="2177336" y="1864706"/>
                  <a:pt x="2074351" y="1864706"/>
                </a:cubicBezTo>
                <a:lnTo>
                  <a:pt x="186471" y="1864705"/>
                </a:lnTo>
                <a:cubicBezTo>
                  <a:pt x="83486" y="1864705"/>
                  <a:pt x="0" y="1781219"/>
                  <a:pt x="0" y="1678234"/>
                </a:cubicBezTo>
                <a:lnTo>
                  <a:pt x="0" y="186471"/>
                </a:lnTo>
                <a:close/>
              </a:path>
            </a:pathLst>
          </a:custGeom>
          <a:solidFill>
            <a:schemeClr val="accent1">
              <a:lumMod val="60000"/>
              <a:lumOff val="40000"/>
            </a:schemeClr>
          </a:solidFill>
          <a:ln>
            <a:solidFill>
              <a:schemeClr val="tx2">
                <a:lumMod val="75000"/>
              </a:schemeClr>
            </a:solidFill>
          </a:ln>
        </p:spPr>
        <p:style>
          <a:lnRef idx="2">
            <a:schemeClr val="accent1"/>
          </a:lnRef>
          <a:fillRef idx="1">
            <a:schemeClr val="lt1"/>
          </a:fillRef>
          <a:effectRef idx="0">
            <a:schemeClr val="accent1"/>
          </a:effectRef>
          <a:fontRef idx="minor">
            <a:schemeClr val="dk1"/>
          </a:fontRef>
        </p:style>
        <p:txBody>
          <a:bodyPr lIns="79107" tIns="79107" rIns="79107" bIns="478687" spcCol="1270"/>
          <a:lstStyle/>
          <a:p>
            <a:pPr marL="171450" lvl="1" indent="-171450" defTabSz="844550">
              <a:lnSpc>
                <a:spcPct val="90000"/>
              </a:lnSpc>
              <a:spcAft>
                <a:spcPct val="15000"/>
              </a:spcAft>
              <a:buFontTx/>
              <a:buChar char="••"/>
              <a:defRPr/>
            </a:pPr>
            <a:endParaRPr lang="en-US" sz="2400" dirty="0">
              <a:latin typeface="Palatino Linotype" pitchFamily="18" charset="0"/>
              <a:ea typeface="Cambria Math" panose="02040503050406030204" pitchFamily="18" charset="0"/>
            </a:endParaRPr>
          </a:p>
          <a:p>
            <a:pPr marL="171450" lvl="1" indent="-171450" defTabSz="844550">
              <a:lnSpc>
                <a:spcPct val="90000"/>
              </a:lnSpc>
              <a:spcAft>
                <a:spcPct val="15000"/>
              </a:spcAft>
              <a:buFontTx/>
              <a:buChar char="••"/>
              <a:defRPr/>
            </a:pPr>
            <a:r>
              <a:rPr lang="en-US" sz="2400" dirty="0">
                <a:latin typeface="Palatino Linotype" pitchFamily="18" charset="0"/>
                <a:ea typeface="Cambria Math" panose="02040503050406030204" pitchFamily="18" charset="0"/>
              </a:rPr>
              <a:t>Inter-State</a:t>
            </a:r>
          </a:p>
          <a:p>
            <a:pPr marL="171450" lvl="1" indent="-171450" defTabSz="844550">
              <a:lnSpc>
                <a:spcPct val="90000"/>
              </a:lnSpc>
              <a:spcAft>
                <a:spcPct val="15000"/>
              </a:spcAft>
              <a:buFontTx/>
              <a:buChar char="••"/>
              <a:defRPr/>
            </a:pPr>
            <a:r>
              <a:rPr lang="en-US" sz="2400" dirty="0">
                <a:latin typeface="Palatino Linotype" pitchFamily="18" charset="0"/>
                <a:ea typeface="Cambria Math" panose="02040503050406030204" pitchFamily="18" charset="0"/>
              </a:rPr>
              <a:t>Intra-State</a:t>
            </a:r>
          </a:p>
        </p:txBody>
      </p:sp>
      <p:sp>
        <p:nvSpPr>
          <p:cNvPr id="15" name="Freeform 14"/>
          <p:cNvSpPr/>
          <p:nvPr/>
        </p:nvSpPr>
        <p:spPr>
          <a:xfrm>
            <a:off x="4679155" y="3452133"/>
            <a:ext cx="1507331" cy="798513"/>
          </a:xfrm>
          <a:custGeom>
            <a:avLst/>
            <a:gdLst>
              <a:gd name="connsiteX0" fmla="*/ 0 w 2009619"/>
              <a:gd name="connsiteY0" fmla="*/ 79916 h 799159"/>
              <a:gd name="connsiteX1" fmla="*/ 79916 w 2009619"/>
              <a:gd name="connsiteY1" fmla="*/ 0 h 799159"/>
              <a:gd name="connsiteX2" fmla="*/ 1929703 w 2009619"/>
              <a:gd name="connsiteY2" fmla="*/ 0 h 799159"/>
              <a:gd name="connsiteX3" fmla="*/ 2009619 w 2009619"/>
              <a:gd name="connsiteY3" fmla="*/ 79916 h 799159"/>
              <a:gd name="connsiteX4" fmla="*/ 2009619 w 2009619"/>
              <a:gd name="connsiteY4" fmla="*/ 719243 h 799159"/>
              <a:gd name="connsiteX5" fmla="*/ 1929703 w 2009619"/>
              <a:gd name="connsiteY5" fmla="*/ 799159 h 799159"/>
              <a:gd name="connsiteX6" fmla="*/ 79916 w 2009619"/>
              <a:gd name="connsiteY6" fmla="*/ 799159 h 799159"/>
              <a:gd name="connsiteX7" fmla="*/ 0 w 2009619"/>
              <a:gd name="connsiteY7" fmla="*/ 719243 h 799159"/>
              <a:gd name="connsiteX8" fmla="*/ 0 w 2009619"/>
              <a:gd name="connsiteY8" fmla="*/ 79916 h 799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9619" h="799159">
                <a:moveTo>
                  <a:pt x="0" y="79916"/>
                </a:moveTo>
                <a:cubicBezTo>
                  <a:pt x="0" y="35780"/>
                  <a:pt x="35780" y="0"/>
                  <a:pt x="79916" y="0"/>
                </a:cubicBezTo>
                <a:lnTo>
                  <a:pt x="1929703" y="0"/>
                </a:lnTo>
                <a:cubicBezTo>
                  <a:pt x="1973839" y="0"/>
                  <a:pt x="2009619" y="35780"/>
                  <a:pt x="2009619" y="79916"/>
                </a:cubicBezTo>
                <a:lnTo>
                  <a:pt x="2009619" y="719243"/>
                </a:lnTo>
                <a:cubicBezTo>
                  <a:pt x="2009619" y="763379"/>
                  <a:pt x="1973839" y="799159"/>
                  <a:pt x="1929703" y="799159"/>
                </a:cubicBezTo>
                <a:lnTo>
                  <a:pt x="79916" y="799159"/>
                </a:lnTo>
                <a:cubicBezTo>
                  <a:pt x="35780" y="799159"/>
                  <a:pt x="0" y="763379"/>
                  <a:pt x="0" y="719243"/>
                </a:cubicBezTo>
                <a:lnTo>
                  <a:pt x="0" y="79916"/>
                </a:lnTo>
                <a:close/>
              </a:path>
            </a:pathLst>
          </a:custGeom>
          <a:ln>
            <a:solidFill>
              <a:schemeClr val="tx2">
                <a:lumMod val="75000"/>
              </a:schemeClr>
            </a:solidFill>
          </a:ln>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90082" tIns="67857" rIns="90082" bIns="67857" spcCol="1270" anchor="ctr"/>
          <a:lstStyle/>
          <a:p>
            <a:pPr algn="ctr" defTabSz="1555750">
              <a:lnSpc>
                <a:spcPct val="90000"/>
              </a:lnSpc>
              <a:spcAft>
                <a:spcPct val="35000"/>
              </a:spcAft>
              <a:defRPr/>
            </a:pPr>
            <a:r>
              <a:rPr lang="en-US" sz="2400" dirty="0">
                <a:latin typeface="Palatino Linotype" pitchFamily="18" charset="0"/>
                <a:ea typeface="Cambria Math" panose="02040503050406030204" pitchFamily="18" charset="0"/>
              </a:rPr>
              <a:t>3: Place</a:t>
            </a:r>
          </a:p>
        </p:txBody>
      </p:sp>
      <p:sp>
        <p:nvSpPr>
          <p:cNvPr id="16" name="Bent-Up Arrow 15"/>
          <p:cNvSpPr/>
          <p:nvPr/>
        </p:nvSpPr>
        <p:spPr>
          <a:xfrm rot="5400000">
            <a:off x="3028551" y="3798607"/>
            <a:ext cx="741363" cy="931069"/>
          </a:xfrm>
          <a:prstGeom prst="bentUpArrow">
            <a:avLst/>
          </a:prstGeom>
          <a:solidFill>
            <a:schemeClr val="accent1">
              <a:lumMod val="60000"/>
              <a:lumOff val="4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sz="2400">
              <a:latin typeface="Palatino Linotype" pitchFamily="18" charset="0"/>
              <a:ea typeface="Cambria Math" panose="020405030504060302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6868"/>
                                        </p:tgtEl>
                                        <p:attrNameLst>
                                          <p:attrName>style.visibility</p:attrName>
                                        </p:attrNameLst>
                                      </p:cBhvr>
                                      <p:to>
                                        <p:strVal val="visible"/>
                                      </p:to>
                                    </p:set>
                                    <p:anim calcmode="lin" valueType="num">
                                      <p:cBhvr additive="base">
                                        <p:cTn id="13" dur="500" fill="hold"/>
                                        <p:tgtEl>
                                          <p:spTgt spid="36868"/>
                                        </p:tgtEl>
                                        <p:attrNameLst>
                                          <p:attrName>ppt_x</p:attrName>
                                        </p:attrNameLst>
                                      </p:cBhvr>
                                      <p:tavLst>
                                        <p:tav tm="0">
                                          <p:val>
                                            <p:strVal val="#ppt_x"/>
                                          </p:val>
                                        </p:tav>
                                        <p:tav tm="100000">
                                          <p:val>
                                            <p:strVal val="#ppt_x"/>
                                          </p:val>
                                        </p:tav>
                                      </p:tavLst>
                                    </p:anim>
                                    <p:anim calcmode="lin" valueType="num">
                                      <p:cBhvr additive="base">
                                        <p:cTn id="14" dur="500" fill="hold"/>
                                        <p:tgtEl>
                                          <p:spTgt spid="36868"/>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fill="hold"/>
                                        <p:tgtEl>
                                          <p:spTgt spid="13"/>
                                        </p:tgtEl>
                                        <p:attrNameLst>
                                          <p:attrName>ppt_x</p:attrName>
                                        </p:attrNameLst>
                                      </p:cBhvr>
                                      <p:tavLst>
                                        <p:tav tm="0">
                                          <p:val>
                                            <p:strVal val="#ppt_x"/>
                                          </p:val>
                                        </p:tav>
                                        <p:tav tm="100000">
                                          <p:val>
                                            <p:strVal val="#ppt_x"/>
                                          </p:val>
                                        </p:tav>
                                      </p:tavLst>
                                    </p:anim>
                                    <p:anim calcmode="lin" valueType="num">
                                      <p:cBhvr additive="base">
                                        <p:cTn id="46" dur="500" fill="hold"/>
                                        <p:tgtEl>
                                          <p:spTgt spid="13"/>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additive="base">
                                        <p:cTn id="53" dur="500" fill="hold"/>
                                        <p:tgtEl>
                                          <p:spTgt spid="15"/>
                                        </p:tgtEl>
                                        <p:attrNameLst>
                                          <p:attrName>ppt_x</p:attrName>
                                        </p:attrNameLst>
                                      </p:cBhvr>
                                      <p:tavLst>
                                        <p:tav tm="0">
                                          <p:val>
                                            <p:strVal val="#ppt_x"/>
                                          </p:val>
                                        </p:tav>
                                        <p:tav tm="100000">
                                          <p:val>
                                            <p:strVal val="#ppt_x"/>
                                          </p:val>
                                        </p:tav>
                                      </p:tavLst>
                                    </p:anim>
                                    <p:anim calcmode="lin" valueType="num">
                                      <p:cBhvr additive="base">
                                        <p:cTn id="54" dur="500" fill="hold"/>
                                        <p:tgtEl>
                                          <p:spTgt spid="15"/>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additive="base">
                                        <p:cTn id="57" dur="500" fill="hold"/>
                                        <p:tgtEl>
                                          <p:spTgt spid="16"/>
                                        </p:tgtEl>
                                        <p:attrNameLst>
                                          <p:attrName>ppt_x</p:attrName>
                                        </p:attrNameLst>
                                      </p:cBhvr>
                                      <p:tavLst>
                                        <p:tav tm="0">
                                          <p:val>
                                            <p:strVal val="#ppt_x"/>
                                          </p:val>
                                        </p:tav>
                                        <p:tav tm="100000">
                                          <p:val>
                                            <p:strVal val="#ppt_x"/>
                                          </p:val>
                                        </p:tav>
                                      </p:tavLst>
                                    </p:anim>
                                    <p:anim calcmode="lin" valueType="num">
                                      <p:cBhvr additive="base">
                                        <p:cTn id="5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3" name="Rectangle 2"/>
          <p:cNvSpPr txBox="1">
            <a:spLocks noChangeArrowheads="1"/>
          </p:cNvSpPr>
          <p:nvPr/>
        </p:nvSpPr>
        <p:spPr bwMode="auto">
          <a:xfrm>
            <a:off x="0" y="2643206"/>
            <a:ext cx="9144000" cy="857232"/>
          </a:xfrm>
          <a:prstGeom prst="rect">
            <a:avLst/>
          </a:prstGeom>
          <a:noFill/>
          <a:ln w="9525">
            <a:noFill/>
            <a:miter lim="800000"/>
            <a:headEnd/>
            <a:tailEnd/>
          </a:ln>
        </p:spPr>
        <p:txBody>
          <a:bodyPr vert="horz" wrap="square" lIns="274320" tIns="228600" rIns="91440" bIns="137160" numCol="1" anchor="ctr" anchorCtr="0" compatLnSpc="1">
            <a:prstTxWarp prst="textNoShape">
              <a:avLst/>
            </a:prstTxWarp>
          </a:bodyPr>
          <a:lstStyle/>
          <a:p>
            <a:pPr lvl="0" algn="ctr" fontAlgn="base">
              <a:spcBef>
                <a:spcPct val="0"/>
              </a:spcBef>
              <a:spcAft>
                <a:spcPct val="0"/>
              </a:spcAft>
            </a:pPr>
            <a:r>
              <a:rPr lang="en-US" sz="4000" b="1" dirty="0" smtClean="0">
                <a:solidFill>
                  <a:srgbClr val="FFFFFF"/>
                </a:solidFill>
                <a:latin typeface="Palatino Linotype"/>
                <a:ea typeface="+mj-ea"/>
                <a:cs typeface="+mj-cs"/>
              </a:rPr>
              <a:t>Time of Supply</a:t>
            </a:r>
            <a:endParaRPr lang="en-US" altLang="en-US" sz="4000" b="1" dirty="0" smtClean="0">
              <a:solidFill>
                <a:schemeClr val="bg1"/>
              </a:solidFill>
              <a:latin typeface="Palatino Linotype" panose="02040502050505030304" pitchFamily="18" charset="0"/>
              <a:ea typeface="+mj-ea"/>
              <a:cs typeface="+mj-cs"/>
            </a:endParaRP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u="sng" dirty="0" smtClean="0"/>
              <a:t>Time of Supply of Goods</a:t>
            </a:r>
            <a:endParaRPr lang="en-IN" sz="4000" b="1" u="sng" dirty="0"/>
          </a:p>
        </p:txBody>
      </p:sp>
      <p:sp>
        <p:nvSpPr>
          <p:cNvPr id="3" name="Content Placeholder 2"/>
          <p:cNvSpPr>
            <a:spLocks noGrp="1"/>
          </p:cNvSpPr>
          <p:nvPr>
            <p:ph type="body" sz="quarter" idx="10"/>
          </p:nvPr>
        </p:nvSpPr>
        <p:spPr>
          <a:xfrm>
            <a:off x="428596" y="1357298"/>
            <a:ext cx="8215370" cy="4857769"/>
          </a:xfrm>
        </p:spPr>
        <p:txBody>
          <a:bodyPr>
            <a:noAutofit/>
          </a:bodyPr>
          <a:lstStyle/>
          <a:p>
            <a:pPr>
              <a:lnSpc>
                <a:spcPct val="150000"/>
              </a:lnSpc>
              <a:buFont typeface="Wingdings" pitchFamily="2" charset="2"/>
              <a:buChar char="Ø"/>
            </a:pPr>
            <a:r>
              <a:rPr lang="en-US" sz="2800" dirty="0" smtClean="0"/>
              <a:t> Earlier of </a:t>
            </a:r>
          </a:p>
          <a:p>
            <a:pPr marL="536575" lvl="2">
              <a:lnSpc>
                <a:spcPct val="150000"/>
              </a:lnSpc>
              <a:buFont typeface="Wingdings" pitchFamily="2" charset="2"/>
              <a:buChar char="Ø"/>
            </a:pPr>
            <a:r>
              <a:rPr lang="en-US" dirty="0" smtClean="0"/>
              <a:t> </a:t>
            </a:r>
            <a:r>
              <a:rPr lang="en-US" sz="2800" dirty="0" smtClean="0"/>
              <a:t>Date of issue of invoice</a:t>
            </a:r>
          </a:p>
          <a:p>
            <a:pPr marL="536575" lvl="2">
              <a:lnSpc>
                <a:spcPct val="150000"/>
              </a:lnSpc>
              <a:buFont typeface="Wingdings" pitchFamily="2" charset="2"/>
              <a:buChar char="Ø"/>
            </a:pPr>
            <a:r>
              <a:rPr lang="en-US" sz="2800" dirty="0" smtClean="0"/>
              <a:t> Last Date for Issue of Invoice ( Before or at the time of removal or delivery of goods)</a:t>
            </a:r>
          </a:p>
          <a:p>
            <a:pPr marL="536575" lvl="2">
              <a:lnSpc>
                <a:spcPct val="150000"/>
              </a:lnSpc>
              <a:buFont typeface="Wingdings" pitchFamily="2" charset="2"/>
              <a:buChar char="Ø"/>
            </a:pPr>
            <a:r>
              <a:rPr lang="en-US" sz="2800" dirty="0" smtClean="0"/>
              <a:t>Date of receipt of payment by the supplier</a:t>
            </a:r>
            <a:endParaRPr lang="en-IN" sz="2800" dirty="0"/>
          </a:p>
        </p:txBody>
      </p:sp>
      <p:sp>
        <p:nvSpPr>
          <p:cNvPr id="5" name="Rounded Rectangle 4"/>
          <p:cNvSpPr/>
          <p:nvPr/>
        </p:nvSpPr>
        <p:spPr>
          <a:xfrm>
            <a:off x="1357290" y="5000636"/>
            <a:ext cx="5500726" cy="1285884"/>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3600" b="1" dirty="0" smtClean="0">
                <a:latin typeface="Lato" charset="0"/>
              </a:rPr>
              <a:t>Watch Out!!</a:t>
            </a:r>
          </a:p>
          <a:p>
            <a:pPr algn="ctr"/>
            <a:r>
              <a:rPr lang="en-US" sz="3600" b="1" dirty="0" smtClean="0">
                <a:latin typeface="Lato" charset="0"/>
              </a:rPr>
              <a:t>Early Incidence of Tax </a:t>
            </a:r>
            <a:endParaRPr lang="en-IN" sz="3600" b="1" dirty="0">
              <a:latin typeface="Lato"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6"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down)">
                                      <p:cBhvr>
                                        <p:cTn id="29" dur="580">
                                          <p:stCondLst>
                                            <p:cond delay="0"/>
                                          </p:stCondLst>
                                        </p:cTn>
                                        <p:tgtEl>
                                          <p:spTgt spid="5"/>
                                        </p:tgtEl>
                                      </p:cBhvr>
                                    </p:animEffect>
                                    <p:anim calcmode="lin" valueType="num">
                                      <p:cBhvr>
                                        <p:cTn id="30"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5" dur="26">
                                          <p:stCondLst>
                                            <p:cond delay="650"/>
                                          </p:stCondLst>
                                        </p:cTn>
                                        <p:tgtEl>
                                          <p:spTgt spid="5"/>
                                        </p:tgtEl>
                                      </p:cBhvr>
                                      <p:to x="100000" y="60000"/>
                                    </p:animScale>
                                    <p:animScale>
                                      <p:cBhvr>
                                        <p:cTn id="36" dur="166" decel="50000">
                                          <p:stCondLst>
                                            <p:cond delay="676"/>
                                          </p:stCondLst>
                                        </p:cTn>
                                        <p:tgtEl>
                                          <p:spTgt spid="5"/>
                                        </p:tgtEl>
                                      </p:cBhvr>
                                      <p:to x="100000" y="100000"/>
                                    </p:animScale>
                                    <p:animScale>
                                      <p:cBhvr>
                                        <p:cTn id="37" dur="26">
                                          <p:stCondLst>
                                            <p:cond delay="1312"/>
                                          </p:stCondLst>
                                        </p:cTn>
                                        <p:tgtEl>
                                          <p:spTgt spid="5"/>
                                        </p:tgtEl>
                                      </p:cBhvr>
                                      <p:to x="100000" y="80000"/>
                                    </p:animScale>
                                    <p:animScale>
                                      <p:cBhvr>
                                        <p:cTn id="38" dur="166" decel="50000">
                                          <p:stCondLst>
                                            <p:cond delay="1338"/>
                                          </p:stCondLst>
                                        </p:cTn>
                                        <p:tgtEl>
                                          <p:spTgt spid="5"/>
                                        </p:tgtEl>
                                      </p:cBhvr>
                                      <p:to x="100000" y="100000"/>
                                    </p:animScale>
                                    <p:animScale>
                                      <p:cBhvr>
                                        <p:cTn id="39" dur="26">
                                          <p:stCondLst>
                                            <p:cond delay="1642"/>
                                          </p:stCondLst>
                                        </p:cTn>
                                        <p:tgtEl>
                                          <p:spTgt spid="5"/>
                                        </p:tgtEl>
                                      </p:cBhvr>
                                      <p:to x="100000" y="90000"/>
                                    </p:animScale>
                                    <p:animScale>
                                      <p:cBhvr>
                                        <p:cTn id="40" dur="166" decel="50000">
                                          <p:stCondLst>
                                            <p:cond delay="1668"/>
                                          </p:stCondLst>
                                        </p:cTn>
                                        <p:tgtEl>
                                          <p:spTgt spid="5"/>
                                        </p:tgtEl>
                                      </p:cBhvr>
                                      <p:to x="100000" y="100000"/>
                                    </p:animScale>
                                    <p:animScale>
                                      <p:cBhvr>
                                        <p:cTn id="41" dur="26">
                                          <p:stCondLst>
                                            <p:cond delay="1808"/>
                                          </p:stCondLst>
                                        </p:cTn>
                                        <p:tgtEl>
                                          <p:spTgt spid="5"/>
                                        </p:tgtEl>
                                      </p:cBhvr>
                                      <p:to x="100000" y="95000"/>
                                    </p:animScale>
                                    <p:animScale>
                                      <p:cBhvr>
                                        <p:cTn id="42"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dirty="0" smtClean="0"/>
              <a:t>Time of Supply of Goods – RCM</a:t>
            </a:r>
            <a:endParaRPr lang="en-IN" b="1" dirty="0"/>
          </a:p>
        </p:txBody>
      </p:sp>
      <p:sp>
        <p:nvSpPr>
          <p:cNvPr id="3" name="Text Placeholder 2"/>
          <p:cNvSpPr>
            <a:spLocks noGrp="1"/>
          </p:cNvSpPr>
          <p:nvPr>
            <p:ph type="body" sz="quarter" idx="10"/>
          </p:nvPr>
        </p:nvSpPr>
        <p:spPr/>
        <p:txBody>
          <a:bodyPr/>
          <a:lstStyle/>
          <a:p>
            <a:r>
              <a:rPr lang="en-US" dirty="0" smtClean="0"/>
              <a:t> Earlier of : </a:t>
            </a:r>
          </a:p>
          <a:p>
            <a:pPr marL="441325" lvl="1">
              <a:spcBef>
                <a:spcPts val="600"/>
              </a:spcBef>
              <a:buFont typeface="Lato"/>
              <a:buChar char="▷"/>
            </a:pPr>
            <a:r>
              <a:rPr lang="en-US" dirty="0" smtClean="0"/>
              <a:t> </a:t>
            </a:r>
            <a:r>
              <a:rPr lang="en-IN" sz="2800" dirty="0" smtClean="0"/>
              <a:t>The date of the receipt of goods; or</a:t>
            </a:r>
          </a:p>
          <a:p>
            <a:pPr marL="441325" lvl="1">
              <a:spcBef>
                <a:spcPts val="600"/>
              </a:spcBef>
              <a:buFont typeface="Lato"/>
              <a:buChar char="▷"/>
            </a:pPr>
            <a:r>
              <a:rPr lang="en-IN" sz="2800" dirty="0" smtClean="0"/>
              <a:t>The date of payment as entered in the books of account of the recipient; or </a:t>
            </a:r>
          </a:p>
          <a:p>
            <a:pPr marL="441325" lvl="1">
              <a:spcBef>
                <a:spcPts val="600"/>
              </a:spcBef>
              <a:buFont typeface="Lato"/>
              <a:buChar char="▷"/>
            </a:pPr>
            <a:r>
              <a:rPr lang="en-IN" sz="2800" dirty="0" smtClean="0"/>
              <a:t>The date on which the payment is debited in his bank account; or</a:t>
            </a:r>
          </a:p>
          <a:p>
            <a:pPr marL="441325" lvl="1">
              <a:spcBef>
                <a:spcPts val="600"/>
              </a:spcBef>
              <a:buFont typeface="Lato"/>
              <a:buChar char="▷"/>
            </a:pPr>
            <a:r>
              <a:rPr lang="en-IN" sz="2800" dirty="0" smtClean="0"/>
              <a:t>The date immediately following thirty days from the date of issue of invoice or any other document</a:t>
            </a:r>
            <a:endParaRPr lang="en-I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u="sng" dirty="0" smtClean="0"/>
              <a:t>Time of Supply of Service</a:t>
            </a:r>
            <a:endParaRPr lang="en-IN" sz="4000" b="1" u="sng" dirty="0"/>
          </a:p>
        </p:txBody>
      </p:sp>
      <p:sp>
        <p:nvSpPr>
          <p:cNvPr id="3" name="Content Placeholder 2"/>
          <p:cNvSpPr>
            <a:spLocks noGrp="1"/>
          </p:cNvSpPr>
          <p:nvPr>
            <p:ph type="body" sz="quarter" idx="10"/>
          </p:nvPr>
        </p:nvSpPr>
        <p:spPr/>
        <p:txBody>
          <a:bodyPr>
            <a:noAutofit/>
          </a:bodyPr>
          <a:lstStyle/>
          <a:p>
            <a:pPr>
              <a:lnSpc>
                <a:spcPct val="150000"/>
              </a:lnSpc>
              <a:buFont typeface="Wingdings" pitchFamily="2" charset="2"/>
              <a:buChar char="Ø"/>
            </a:pPr>
            <a:r>
              <a:rPr lang="en-US" sz="2800" dirty="0" smtClean="0"/>
              <a:t> Earlier of </a:t>
            </a:r>
          </a:p>
          <a:p>
            <a:pPr marL="536575" lvl="2">
              <a:lnSpc>
                <a:spcPct val="150000"/>
              </a:lnSpc>
              <a:buFont typeface="Wingdings" pitchFamily="2" charset="2"/>
              <a:buChar char="Ø"/>
            </a:pPr>
            <a:r>
              <a:rPr lang="en-US" dirty="0" smtClean="0"/>
              <a:t> </a:t>
            </a:r>
            <a:r>
              <a:rPr lang="en-US" sz="2800" dirty="0" smtClean="0"/>
              <a:t>Date of issue of invoice (if invoice issued within 30 days) or Date of provision of Service (if invoice not issued within 30 days)</a:t>
            </a:r>
          </a:p>
          <a:p>
            <a:pPr marL="536575" lvl="2">
              <a:lnSpc>
                <a:spcPct val="150000"/>
              </a:lnSpc>
              <a:buFont typeface="Wingdings" pitchFamily="2" charset="2"/>
              <a:buChar char="Ø"/>
            </a:pPr>
            <a:r>
              <a:rPr lang="en-US" sz="2800" dirty="0" smtClean="0"/>
              <a:t>Date of receipt of payment by the supplier</a:t>
            </a:r>
            <a:endParaRPr lang="en-I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dirty="0" smtClean="0"/>
              <a:t>Time of Supply of Service – RCM</a:t>
            </a:r>
            <a:endParaRPr lang="en-IN" b="1" dirty="0"/>
          </a:p>
        </p:txBody>
      </p:sp>
      <p:sp>
        <p:nvSpPr>
          <p:cNvPr id="3" name="Text Placeholder 2"/>
          <p:cNvSpPr>
            <a:spLocks noGrp="1"/>
          </p:cNvSpPr>
          <p:nvPr>
            <p:ph type="body" sz="quarter" idx="10"/>
          </p:nvPr>
        </p:nvSpPr>
        <p:spPr/>
        <p:txBody>
          <a:bodyPr/>
          <a:lstStyle/>
          <a:p>
            <a:r>
              <a:rPr lang="en-US" dirty="0" smtClean="0"/>
              <a:t> Earlier of : </a:t>
            </a:r>
          </a:p>
          <a:p>
            <a:pPr marL="441325" lvl="1">
              <a:spcBef>
                <a:spcPts val="600"/>
              </a:spcBef>
              <a:buFont typeface="Lato"/>
              <a:buChar char="▷"/>
            </a:pPr>
            <a:r>
              <a:rPr lang="en-US" dirty="0" smtClean="0"/>
              <a:t> </a:t>
            </a:r>
            <a:r>
              <a:rPr lang="en-IN" sz="2800" dirty="0" smtClean="0"/>
              <a:t>The date of payment as entered in the books of account or</a:t>
            </a:r>
          </a:p>
          <a:p>
            <a:pPr marL="441325" lvl="1">
              <a:spcBef>
                <a:spcPts val="600"/>
              </a:spcBef>
              <a:buFont typeface="Lato"/>
              <a:buChar char="▷"/>
            </a:pPr>
            <a:r>
              <a:rPr lang="en-IN" sz="2800" dirty="0" smtClean="0"/>
              <a:t>The date on which the payment is debited in his bank account or</a:t>
            </a:r>
          </a:p>
          <a:p>
            <a:pPr marL="441325" lvl="1">
              <a:spcBef>
                <a:spcPts val="600"/>
              </a:spcBef>
              <a:buFont typeface="Lato"/>
              <a:buChar char="▷"/>
            </a:pPr>
            <a:r>
              <a:rPr lang="en-IN" sz="2800" dirty="0" smtClean="0"/>
              <a:t>The date immediately following 60 days from the date of issue of invoice</a:t>
            </a:r>
            <a:endParaRPr lang="en-I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3" name="Rectangle 2"/>
          <p:cNvSpPr txBox="1">
            <a:spLocks noChangeArrowheads="1"/>
          </p:cNvSpPr>
          <p:nvPr/>
        </p:nvSpPr>
        <p:spPr bwMode="auto">
          <a:xfrm>
            <a:off x="0" y="2643206"/>
            <a:ext cx="9144000" cy="857232"/>
          </a:xfrm>
          <a:prstGeom prst="rect">
            <a:avLst/>
          </a:prstGeom>
          <a:noFill/>
          <a:ln w="9525">
            <a:noFill/>
            <a:miter lim="800000"/>
            <a:headEnd/>
            <a:tailEnd/>
          </a:ln>
        </p:spPr>
        <p:txBody>
          <a:bodyPr vert="horz" wrap="square" lIns="274320" tIns="228600" rIns="91440" bIns="137160" numCol="1" anchor="ctr" anchorCtr="0" compatLnSpc="1">
            <a:prstTxWarp prst="textNoShape">
              <a:avLst/>
            </a:prstTxWarp>
          </a:bodyPr>
          <a:lstStyle/>
          <a:p>
            <a:pPr lvl="0" algn="ctr" fontAlgn="base">
              <a:spcBef>
                <a:spcPct val="0"/>
              </a:spcBef>
              <a:spcAft>
                <a:spcPct val="0"/>
              </a:spcAft>
            </a:pPr>
            <a:r>
              <a:rPr lang="en-US" sz="4000" b="1" dirty="0" smtClean="0">
                <a:solidFill>
                  <a:srgbClr val="FFFFFF"/>
                </a:solidFill>
                <a:latin typeface="Palatino Linotype"/>
                <a:ea typeface="+mj-ea"/>
                <a:cs typeface="+mj-cs"/>
              </a:rPr>
              <a:t>Key Actions Points</a:t>
            </a:r>
            <a:endParaRPr lang="en-US" altLang="en-US" sz="4000" b="1" dirty="0" smtClean="0">
              <a:solidFill>
                <a:schemeClr val="bg1"/>
              </a:solidFill>
              <a:latin typeface="Palatino Linotype" panose="02040502050505030304" pitchFamily="18" charset="0"/>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0" y="0"/>
            <a:ext cx="9144000" cy="1285860"/>
          </a:xfrm>
          <a:prstGeom prst="rect">
            <a:avLst/>
          </a:prstGeom>
          <a:solidFill>
            <a:srgbClr val="0070C0"/>
          </a:solidFill>
          <a:ln>
            <a:noFill/>
          </a:ln>
        </p:spPr>
        <p:txBody>
          <a:bodyPr spcFirstLastPara="1" wrap="square" lIns="91425" tIns="45700" rIns="91425" bIns="45700" anchor="ctr" anchorCtr="0">
            <a:noAutofit/>
          </a:bodyPr>
          <a:lstStyle/>
          <a:p>
            <a:pPr algn="ctr">
              <a:buClr>
                <a:srgbClr val="002060"/>
              </a:buClr>
              <a:buSzPts val="6000"/>
            </a:pPr>
            <a:r>
              <a:rPr lang="en-IN" sz="4400" u="none" dirty="0" smtClean="0">
                <a:ea typeface="Georgia"/>
                <a:cs typeface="Georgia"/>
                <a:sym typeface="Georgia"/>
              </a:rPr>
              <a:t>Example</a:t>
            </a:r>
            <a:endParaRPr sz="4400" i="0" u="none" strike="noStrike" cap="none">
              <a:ea typeface="Georgia"/>
              <a:cs typeface="Georgia"/>
              <a:sym typeface="Georgia"/>
            </a:endParaRPr>
          </a:p>
        </p:txBody>
      </p:sp>
      <p:sp>
        <p:nvSpPr>
          <p:cNvPr id="5" name="Text Placeholder 5"/>
          <p:cNvSpPr txBox="1">
            <a:spLocks/>
          </p:cNvSpPr>
          <p:nvPr/>
        </p:nvSpPr>
        <p:spPr>
          <a:xfrm>
            <a:off x="428596" y="1214423"/>
            <a:ext cx="8410604" cy="4500594"/>
          </a:xfrm>
          <a:prstGeom prst="rect">
            <a:avLst/>
          </a:prstGeom>
          <a:noFill/>
          <a:ln>
            <a:noFill/>
          </a:ln>
        </p:spPr>
        <p:txBody>
          <a:bodyPr spcFirstLastPara="1" wrap="square" lIns="91425" tIns="91425" rIns="91425" bIns="91425" anchor="t" anchorCtr="0"/>
          <a:lstStyle/>
          <a:p>
            <a:pPr algn="just"/>
            <a:endParaRPr lang="en-IN" sz="2400" dirty="0" smtClean="0">
              <a:latin typeface="Palatino Linotype" pitchFamily="18" charset="0"/>
            </a:endParaRPr>
          </a:p>
          <a:p>
            <a:pPr marL="441325" indent="-441325" algn="just">
              <a:buFont typeface="Wingdings" pitchFamily="2" charset="2"/>
              <a:buChar char="Ø"/>
            </a:pPr>
            <a:r>
              <a:rPr lang="en-US" sz="2400" dirty="0" smtClean="0">
                <a:latin typeface="Palatino Linotype" pitchFamily="18" charset="0"/>
              </a:rPr>
              <a:t>A in Maharashtra selling goods to B in Delhi.</a:t>
            </a:r>
          </a:p>
          <a:p>
            <a:pPr marL="441325" indent="-441325" algn="just">
              <a:buFont typeface="Wingdings" pitchFamily="2" charset="2"/>
              <a:buChar char="Ø"/>
            </a:pPr>
            <a:endParaRPr lang="en-US" sz="2400" kern="0" dirty="0" smtClean="0">
              <a:latin typeface="Palatino Linotype" pitchFamily="18" charset="0"/>
              <a:ea typeface="Georgia"/>
              <a:cs typeface="Georgia"/>
              <a:sym typeface="Georgia"/>
            </a:endParaRPr>
          </a:p>
          <a:p>
            <a:pPr marL="441325" indent="-441325" algn="just">
              <a:buFont typeface="Wingdings" pitchFamily="2" charset="2"/>
              <a:buChar char="Ø"/>
            </a:pPr>
            <a:r>
              <a:rPr lang="en-US" sz="2400" dirty="0" smtClean="0">
                <a:latin typeface="Palatino Linotype" pitchFamily="18" charset="0"/>
              </a:rPr>
              <a:t>A in Maharashtra selling goods to B in Delhi but delivered to C in Maharashtra.</a:t>
            </a:r>
          </a:p>
          <a:p>
            <a:pPr marL="441325" indent="-441325" algn="just">
              <a:buFont typeface="Wingdings" pitchFamily="2" charset="2"/>
              <a:buChar char="Ø"/>
            </a:pPr>
            <a:endParaRPr lang="en-US" sz="2400" dirty="0" smtClean="0">
              <a:latin typeface="Palatino Linotype" pitchFamily="18" charset="0"/>
            </a:endParaRPr>
          </a:p>
          <a:p>
            <a:pPr marL="441325" indent="-441325" algn="just">
              <a:buFont typeface="Wingdings" pitchFamily="2" charset="2"/>
              <a:buChar char="Ø"/>
            </a:pPr>
            <a:r>
              <a:rPr lang="en-US" sz="2400" dirty="0" smtClean="0">
                <a:latin typeface="Palatino Linotype" pitchFamily="18" charset="0"/>
              </a:rPr>
              <a:t>Leasing of generator which is a supply of service, whether E Way bill is required?</a:t>
            </a:r>
          </a:p>
          <a:p>
            <a:pPr marL="441325" indent="-441325" algn="just">
              <a:buFont typeface="Wingdings" pitchFamily="2" charset="2"/>
              <a:buChar char="Ø"/>
            </a:pPr>
            <a:endParaRPr lang="en-US"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Equipment costing Rs. 5,00,000 </a:t>
            </a:r>
            <a:r>
              <a:rPr lang="en-IN" sz="2400" dirty="0" err="1" smtClean="0">
                <a:latin typeface="Palatino Linotype" pitchFamily="18" charset="0"/>
              </a:rPr>
              <a:t>lacs</a:t>
            </a:r>
            <a:r>
              <a:rPr lang="en-IN" sz="2400" dirty="0" smtClean="0">
                <a:latin typeface="Palatino Linotype" pitchFamily="18" charset="0"/>
              </a:rPr>
              <a:t> moved inter-State under a monthly lease of Rs. 30,000?</a:t>
            </a:r>
            <a:endParaRPr lang="en-US" sz="2400" dirty="0" smtClean="0">
              <a:latin typeface="Palatino Linotype" pitchFamily="18" charset="0"/>
            </a:endParaRPr>
          </a:p>
          <a:p>
            <a:pPr marL="441325" indent="-441325" algn="just">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0" y="0"/>
            <a:ext cx="9144000" cy="1417638"/>
          </a:xfrm>
          <a:prstGeom prst="rect">
            <a:avLst/>
          </a:prstGeom>
          <a:solidFill>
            <a:srgbClr val="0070C0"/>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dirty="0">
                <a:solidFill>
                  <a:schemeClr val="bg1"/>
                </a:solidFill>
                <a:latin typeface="Palatino Linotype" pitchFamily="18" charset="0"/>
              </a:rPr>
              <a:t/>
            </a:r>
            <a:br>
              <a:rPr lang="en-US" sz="4000" dirty="0">
                <a:solidFill>
                  <a:schemeClr val="bg1"/>
                </a:solidFill>
                <a:latin typeface="Palatino Linotype" pitchFamily="18" charset="0"/>
              </a:rPr>
            </a:br>
            <a:r>
              <a:rPr lang="en-US" sz="4000" dirty="0" smtClean="0">
                <a:solidFill>
                  <a:schemeClr val="bg1"/>
                </a:solidFill>
                <a:latin typeface="Palatino Linotype" pitchFamily="18" charset="0"/>
              </a:rPr>
              <a:t>Important Tasks</a:t>
            </a:r>
            <a:endParaRPr kumimoji="0" lang="en-IN" sz="4000" b="0" i="0" u="none" strike="noStrike" kern="1200" cap="none" spc="0" normalizeH="0" baseline="0" noProof="0" dirty="0">
              <a:ln>
                <a:noFill/>
              </a:ln>
              <a:solidFill>
                <a:schemeClr val="bg1"/>
              </a:solidFill>
              <a:effectLst/>
              <a:uLnTx/>
              <a:uFillTx/>
              <a:latin typeface="Palatino Linotype" pitchFamily="18" charset="0"/>
              <a:ea typeface="+mj-ea"/>
              <a:cs typeface="+mj-cs"/>
            </a:endParaRPr>
          </a:p>
        </p:txBody>
      </p:sp>
      <p:sp>
        <p:nvSpPr>
          <p:cNvPr id="5" name="Content Placeholder 4"/>
          <p:cNvSpPr>
            <a:spLocks noGrp="1"/>
          </p:cNvSpPr>
          <p:nvPr>
            <p:ph idx="1"/>
          </p:nvPr>
        </p:nvSpPr>
        <p:spPr/>
        <p:txBody>
          <a:bodyPr>
            <a:normAutofit fontScale="92500" lnSpcReduction="20000"/>
          </a:bodyPr>
          <a:lstStyle/>
          <a:p>
            <a:r>
              <a:rPr lang="en-US" dirty="0" smtClean="0">
                <a:latin typeface="Palatino Linotype" pitchFamily="18" charset="0"/>
              </a:rPr>
              <a:t>ITC Reversal: Creditors more than 180 days</a:t>
            </a:r>
          </a:p>
          <a:p>
            <a:endParaRPr lang="en-US" dirty="0" smtClean="0">
              <a:latin typeface="Palatino Linotype" pitchFamily="18" charset="0"/>
            </a:endParaRPr>
          </a:p>
          <a:p>
            <a:r>
              <a:rPr lang="en-US" dirty="0" smtClean="0">
                <a:latin typeface="Palatino Linotype" pitchFamily="18" charset="0"/>
              </a:rPr>
              <a:t>E Way Bill</a:t>
            </a:r>
          </a:p>
          <a:p>
            <a:endParaRPr lang="en-US" dirty="0" smtClean="0">
              <a:latin typeface="Palatino Linotype" pitchFamily="18" charset="0"/>
            </a:endParaRPr>
          </a:p>
          <a:p>
            <a:r>
              <a:rPr lang="en-US" dirty="0" smtClean="0">
                <a:latin typeface="Palatino Linotype" pitchFamily="18" charset="0"/>
              </a:rPr>
              <a:t>Reconciliation of electronic cash ledger and credit ledger</a:t>
            </a:r>
          </a:p>
          <a:p>
            <a:endParaRPr lang="en-US" dirty="0" smtClean="0">
              <a:latin typeface="Palatino Linotype" pitchFamily="18" charset="0"/>
            </a:endParaRPr>
          </a:p>
          <a:p>
            <a:r>
              <a:rPr lang="en-US" dirty="0" smtClean="0">
                <a:latin typeface="Palatino Linotype" pitchFamily="18" charset="0"/>
              </a:rPr>
              <a:t>New invoice as on 1</a:t>
            </a:r>
            <a:r>
              <a:rPr lang="en-US" baseline="30000" dirty="0" smtClean="0">
                <a:latin typeface="Palatino Linotype" pitchFamily="18" charset="0"/>
              </a:rPr>
              <a:t>st</a:t>
            </a:r>
            <a:r>
              <a:rPr lang="en-US" dirty="0" smtClean="0">
                <a:latin typeface="Palatino Linotype" pitchFamily="18" charset="0"/>
              </a:rPr>
              <a:t> April</a:t>
            </a:r>
          </a:p>
          <a:p>
            <a:pPr lvl="1"/>
            <a:r>
              <a:rPr lang="en-US" dirty="0" smtClean="0">
                <a:latin typeface="Palatino Linotype" pitchFamily="18" charset="0"/>
              </a:rPr>
              <a:t>HSN</a:t>
            </a:r>
          </a:p>
          <a:p>
            <a:pPr lvl="1"/>
            <a:r>
              <a:rPr lang="en-US" dirty="0" smtClean="0">
                <a:latin typeface="Palatino Linotype" pitchFamily="18" charset="0"/>
              </a:rPr>
              <a:t>Numbering</a:t>
            </a:r>
          </a:p>
          <a:p>
            <a:pPr lvl="1"/>
            <a:endParaRPr lang="en-IN" dirty="0">
              <a:latin typeface="Palatino Linotype" pitchFamily="18" charset="0"/>
            </a:endParaRPr>
          </a:p>
        </p:txBody>
      </p:sp>
    </p:spTree>
    <p:extLst>
      <p:ext uri="{BB962C8B-B14F-4D97-AF65-F5344CB8AC3E}">
        <p14:creationId xmlns:p14="http://schemas.microsoft.com/office/powerpoint/2010/main" xmlns="" val="1385819962"/>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0" y="0"/>
            <a:ext cx="9144000" cy="1417638"/>
          </a:xfrm>
          <a:prstGeom prst="rect">
            <a:avLst/>
          </a:prstGeom>
          <a:solidFill>
            <a:srgbClr val="0070C0"/>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dirty="0">
                <a:solidFill>
                  <a:schemeClr val="bg1"/>
                </a:solidFill>
                <a:latin typeface="Palatino Linotype" pitchFamily="18" charset="0"/>
              </a:rPr>
              <a:t/>
            </a:r>
            <a:br>
              <a:rPr lang="en-US" sz="4000" dirty="0">
                <a:solidFill>
                  <a:schemeClr val="bg1"/>
                </a:solidFill>
                <a:latin typeface="Palatino Linotype" pitchFamily="18" charset="0"/>
              </a:rPr>
            </a:br>
            <a:r>
              <a:rPr lang="en-US" sz="4000" dirty="0" smtClean="0">
                <a:solidFill>
                  <a:schemeClr val="bg1"/>
                </a:solidFill>
                <a:latin typeface="Palatino Linotype" pitchFamily="18" charset="0"/>
              </a:rPr>
              <a:t>Important Tasks</a:t>
            </a:r>
            <a:endParaRPr kumimoji="0" lang="en-IN" sz="4000" b="0" i="0" u="none" strike="noStrike" kern="1200" cap="none" spc="0" normalizeH="0" baseline="0" noProof="0" dirty="0">
              <a:ln>
                <a:noFill/>
              </a:ln>
              <a:solidFill>
                <a:schemeClr val="bg1"/>
              </a:solidFill>
              <a:effectLst/>
              <a:uLnTx/>
              <a:uFillTx/>
              <a:latin typeface="Palatino Linotype" pitchFamily="18" charset="0"/>
              <a:ea typeface="+mj-ea"/>
              <a:cs typeface="+mj-cs"/>
            </a:endParaRPr>
          </a:p>
        </p:txBody>
      </p:sp>
      <p:sp>
        <p:nvSpPr>
          <p:cNvPr id="5" name="Content Placeholder 4"/>
          <p:cNvSpPr>
            <a:spLocks noGrp="1"/>
          </p:cNvSpPr>
          <p:nvPr>
            <p:ph idx="1"/>
          </p:nvPr>
        </p:nvSpPr>
        <p:spPr/>
        <p:txBody>
          <a:bodyPr>
            <a:normAutofit lnSpcReduction="10000"/>
          </a:bodyPr>
          <a:lstStyle/>
          <a:p>
            <a:r>
              <a:rPr lang="en-US" dirty="0" smtClean="0">
                <a:latin typeface="Palatino Linotype" pitchFamily="18" charset="0"/>
              </a:rPr>
              <a:t>Composition Scheme registration</a:t>
            </a:r>
          </a:p>
          <a:p>
            <a:endParaRPr lang="en-US" dirty="0" smtClean="0">
              <a:latin typeface="Palatino Linotype" pitchFamily="18" charset="0"/>
            </a:endParaRPr>
          </a:p>
          <a:p>
            <a:r>
              <a:rPr lang="en-US" dirty="0" smtClean="0">
                <a:latin typeface="Palatino Linotype" pitchFamily="18" charset="0"/>
              </a:rPr>
              <a:t>Tran 2 to be filed before 31</a:t>
            </a:r>
            <a:r>
              <a:rPr lang="en-US" baseline="30000" dirty="0" smtClean="0">
                <a:latin typeface="Palatino Linotype" pitchFamily="18" charset="0"/>
              </a:rPr>
              <a:t>st</a:t>
            </a:r>
            <a:r>
              <a:rPr lang="en-US" dirty="0" smtClean="0">
                <a:latin typeface="Palatino Linotype" pitchFamily="18" charset="0"/>
              </a:rPr>
              <a:t> March</a:t>
            </a:r>
          </a:p>
          <a:p>
            <a:endParaRPr lang="en-US" dirty="0" smtClean="0">
              <a:latin typeface="Palatino Linotype" pitchFamily="18" charset="0"/>
            </a:endParaRPr>
          </a:p>
          <a:p>
            <a:r>
              <a:rPr lang="en-US" dirty="0" smtClean="0">
                <a:latin typeface="Palatino Linotype" pitchFamily="18" charset="0"/>
              </a:rPr>
              <a:t>ISD registration to be filed before 31</a:t>
            </a:r>
            <a:r>
              <a:rPr lang="en-US" baseline="30000" dirty="0" smtClean="0">
                <a:latin typeface="Palatino Linotype" pitchFamily="18" charset="0"/>
              </a:rPr>
              <a:t>st</a:t>
            </a:r>
            <a:r>
              <a:rPr lang="en-US" dirty="0" smtClean="0">
                <a:latin typeface="Palatino Linotype" pitchFamily="18" charset="0"/>
              </a:rPr>
              <a:t> March for July to February</a:t>
            </a:r>
          </a:p>
          <a:p>
            <a:endParaRPr lang="en-US" dirty="0" smtClean="0">
              <a:latin typeface="Palatino Linotype" pitchFamily="18" charset="0"/>
            </a:endParaRPr>
          </a:p>
          <a:p>
            <a:r>
              <a:rPr lang="en-US" dirty="0" smtClean="0">
                <a:latin typeface="Palatino Linotype" pitchFamily="18" charset="0"/>
              </a:rPr>
              <a:t>Check GSTR 2A</a:t>
            </a:r>
          </a:p>
          <a:p>
            <a:endParaRPr lang="en-US" dirty="0" smtClean="0">
              <a:latin typeface="Palatino Linotype" pitchFamily="18" charset="0"/>
            </a:endParaRPr>
          </a:p>
        </p:txBody>
      </p:sp>
    </p:spTree>
    <p:extLst>
      <p:ext uri="{BB962C8B-B14F-4D97-AF65-F5344CB8AC3E}">
        <p14:creationId xmlns:p14="http://schemas.microsoft.com/office/powerpoint/2010/main" xmlns="" val="1385819962"/>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0" y="0"/>
            <a:ext cx="9144000" cy="1417638"/>
          </a:xfrm>
          <a:prstGeom prst="rect">
            <a:avLst/>
          </a:prstGeom>
          <a:solidFill>
            <a:srgbClr val="0070C0"/>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dirty="0">
                <a:solidFill>
                  <a:schemeClr val="bg1"/>
                </a:solidFill>
                <a:latin typeface="Palatino Linotype" pitchFamily="18" charset="0"/>
              </a:rPr>
              <a:t/>
            </a:r>
            <a:br>
              <a:rPr lang="en-US" sz="4000" dirty="0">
                <a:solidFill>
                  <a:schemeClr val="bg1"/>
                </a:solidFill>
                <a:latin typeface="Palatino Linotype" pitchFamily="18" charset="0"/>
              </a:rPr>
            </a:br>
            <a:r>
              <a:rPr lang="en-US" sz="4000" dirty="0" smtClean="0">
                <a:solidFill>
                  <a:schemeClr val="bg1"/>
                </a:solidFill>
                <a:latin typeface="Palatino Linotype" pitchFamily="18" charset="0"/>
              </a:rPr>
              <a:t>Important Tasks</a:t>
            </a:r>
            <a:endParaRPr kumimoji="0" lang="en-IN" sz="4000" b="0" i="0" u="none" strike="noStrike" kern="1200" cap="none" spc="0" normalizeH="0" baseline="0" noProof="0" dirty="0">
              <a:ln>
                <a:noFill/>
              </a:ln>
              <a:solidFill>
                <a:schemeClr val="bg1"/>
              </a:solidFill>
              <a:effectLst/>
              <a:uLnTx/>
              <a:uFillTx/>
              <a:latin typeface="Palatino Linotype" pitchFamily="18" charset="0"/>
              <a:ea typeface="+mj-ea"/>
              <a:cs typeface="+mj-cs"/>
            </a:endParaRPr>
          </a:p>
        </p:txBody>
      </p:sp>
      <p:sp>
        <p:nvSpPr>
          <p:cNvPr id="5" name="Content Placeholder 4"/>
          <p:cNvSpPr>
            <a:spLocks noGrp="1"/>
          </p:cNvSpPr>
          <p:nvPr>
            <p:ph idx="1"/>
          </p:nvPr>
        </p:nvSpPr>
        <p:spPr/>
        <p:txBody>
          <a:bodyPr>
            <a:normAutofit fontScale="77500" lnSpcReduction="20000"/>
          </a:bodyPr>
          <a:lstStyle/>
          <a:p>
            <a:r>
              <a:rPr lang="en-US" dirty="0" smtClean="0">
                <a:latin typeface="Palatino Linotype" pitchFamily="18" charset="0"/>
              </a:rPr>
              <a:t>Decision on </a:t>
            </a:r>
            <a:r>
              <a:rPr lang="en-US" dirty="0" err="1" smtClean="0">
                <a:latin typeface="Palatino Linotype" pitchFamily="18" charset="0"/>
              </a:rPr>
              <a:t>capitalisation</a:t>
            </a:r>
            <a:endParaRPr lang="en-US" dirty="0" smtClean="0">
              <a:latin typeface="Palatino Linotype" pitchFamily="18" charset="0"/>
            </a:endParaRPr>
          </a:p>
          <a:p>
            <a:endParaRPr lang="en-US" dirty="0" smtClean="0">
              <a:latin typeface="Palatino Linotype" pitchFamily="18" charset="0"/>
            </a:endParaRPr>
          </a:p>
          <a:p>
            <a:r>
              <a:rPr lang="en-US" dirty="0" smtClean="0">
                <a:latin typeface="Palatino Linotype" pitchFamily="18" charset="0"/>
              </a:rPr>
              <a:t>Anti Profiteering</a:t>
            </a:r>
          </a:p>
          <a:p>
            <a:endParaRPr lang="en-US" dirty="0" smtClean="0">
              <a:latin typeface="Palatino Linotype" pitchFamily="18" charset="0"/>
            </a:endParaRPr>
          </a:p>
          <a:p>
            <a:r>
              <a:rPr lang="en-US" dirty="0" smtClean="0">
                <a:latin typeface="Palatino Linotype" pitchFamily="18" charset="0"/>
              </a:rPr>
              <a:t>Valuation of closing stock : Excise Duty</a:t>
            </a:r>
          </a:p>
          <a:p>
            <a:pPr lvl="1"/>
            <a:endParaRPr lang="en-IN" dirty="0" smtClean="0">
              <a:latin typeface="Palatino Linotype" pitchFamily="18" charset="0"/>
            </a:endParaRPr>
          </a:p>
          <a:p>
            <a:r>
              <a:rPr lang="en-US" dirty="0" smtClean="0">
                <a:latin typeface="Palatino Linotype" pitchFamily="18" charset="0"/>
              </a:rPr>
              <a:t>Quantity reconciliation of closing stock: abnormal losses</a:t>
            </a:r>
          </a:p>
          <a:p>
            <a:endParaRPr lang="en-US" dirty="0" smtClean="0">
              <a:latin typeface="Palatino Linotype" pitchFamily="18" charset="0"/>
            </a:endParaRPr>
          </a:p>
          <a:p>
            <a:r>
              <a:rPr lang="en-US" dirty="0" smtClean="0">
                <a:latin typeface="Palatino Linotype" pitchFamily="18" charset="0"/>
              </a:rPr>
              <a:t>Reconciliation of stock with job worker and agents</a:t>
            </a:r>
          </a:p>
          <a:p>
            <a:endParaRPr lang="en-US" dirty="0" smtClean="0">
              <a:latin typeface="Palatino Linotype" pitchFamily="18" charset="0"/>
            </a:endParaRPr>
          </a:p>
          <a:p>
            <a:r>
              <a:rPr lang="en-US" dirty="0" smtClean="0">
                <a:latin typeface="Palatino Linotype" pitchFamily="18" charset="0"/>
              </a:rPr>
              <a:t>Stock of TRAN 02 credit to be </a:t>
            </a:r>
            <a:r>
              <a:rPr lang="en-US" dirty="0" err="1" smtClean="0">
                <a:latin typeface="Palatino Linotype" pitchFamily="18" charset="0"/>
              </a:rPr>
              <a:t>analysed</a:t>
            </a:r>
            <a:endParaRPr lang="en-US" dirty="0" smtClean="0">
              <a:latin typeface="Palatino Linotype" pitchFamily="18" charset="0"/>
            </a:endParaRPr>
          </a:p>
          <a:p>
            <a:endParaRPr lang="en-US" dirty="0" smtClean="0">
              <a:latin typeface="Palatino Linotype" pitchFamily="18" charset="0"/>
            </a:endParaRPr>
          </a:p>
          <a:p>
            <a:endParaRPr lang="en-US" dirty="0" smtClean="0">
              <a:latin typeface="Palatino Linotype" pitchFamily="18" charset="0"/>
            </a:endParaRPr>
          </a:p>
          <a:p>
            <a:endParaRPr lang="en-US" dirty="0" smtClean="0">
              <a:latin typeface="Palatino Linotype" pitchFamily="18" charset="0"/>
            </a:endParaRPr>
          </a:p>
          <a:p>
            <a:endParaRPr lang="en-IN" dirty="0">
              <a:latin typeface="Palatino Linotype" pitchFamily="18" charset="0"/>
            </a:endParaRPr>
          </a:p>
        </p:txBody>
      </p:sp>
    </p:spTree>
    <p:extLst>
      <p:ext uri="{BB962C8B-B14F-4D97-AF65-F5344CB8AC3E}">
        <p14:creationId xmlns:p14="http://schemas.microsoft.com/office/powerpoint/2010/main" xmlns="" val="1385819962"/>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0" y="0"/>
            <a:ext cx="9144000" cy="1417638"/>
          </a:xfrm>
          <a:prstGeom prst="rect">
            <a:avLst/>
          </a:prstGeom>
          <a:solidFill>
            <a:srgbClr val="0070C0"/>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dirty="0">
                <a:solidFill>
                  <a:schemeClr val="bg1"/>
                </a:solidFill>
                <a:latin typeface="Palatino Linotype" pitchFamily="18" charset="0"/>
              </a:rPr>
              <a:t/>
            </a:r>
            <a:br>
              <a:rPr lang="en-US" sz="4000" dirty="0">
                <a:solidFill>
                  <a:schemeClr val="bg1"/>
                </a:solidFill>
                <a:latin typeface="Palatino Linotype" pitchFamily="18" charset="0"/>
              </a:rPr>
            </a:br>
            <a:r>
              <a:rPr lang="en-US" sz="4000" dirty="0" smtClean="0">
                <a:solidFill>
                  <a:schemeClr val="bg1"/>
                </a:solidFill>
                <a:latin typeface="Palatino Linotype" pitchFamily="18" charset="0"/>
              </a:rPr>
              <a:t>Important Tasks</a:t>
            </a:r>
            <a:endParaRPr kumimoji="0" lang="en-IN" sz="4000" b="0" i="0" u="none" strike="noStrike" kern="1200" cap="none" spc="0" normalizeH="0" baseline="0" noProof="0" dirty="0">
              <a:ln>
                <a:noFill/>
              </a:ln>
              <a:solidFill>
                <a:schemeClr val="bg1"/>
              </a:solidFill>
              <a:effectLst/>
              <a:uLnTx/>
              <a:uFillTx/>
              <a:latin typeface="Palatino Linotype" pitchFamily="18" charset="0"/>
              <a:ea typeface="+mj-ea"/>
              <a:cs typeface="+mj-cs"/>
            </a:endParaRPr>
          </a:p>
        </p:txBody>
      </p:sp>
      <p:sp>
        <p:nvSpPr>
          <p:cNvPr id="5" name="Content Placeholder 4"/>
          <p:cNvSpPr>
            <a:spLocks noGrp="1"/>
          </p:cNvSpPr>
          <p:nvPr>
            <p:ph idx="1"/>
          </p:nvPr>
        </p:nvSpPr>
        <p:spPr/>
        <p:txBody>
          <a:bodyPr>
            <a:normAutofit fontScale="92500"/>
          </a:bodyPr>
          <a:lstStyle/>
          <a:p>
            <a:r>
              <a:rPr lang="en-US" dirty="0" smtClean="0">
                <a:latin typeface="Palatino Linotype" pitchFamily="18" charset="0"/>
              </a:rPr>
              <a:t>Analysis of expenses ledgers : Repairs, Business promotion, staff welfare.</a:t>
            </a:r>
          </a:p>
          <a:p>
            <a:endParaRPr lang="en-US" dirty="0" smtClean="0">
              <a:latin typeface="Palatino Linotype" pitchFamily="18" charset="0"/>
            </a:endParaRPr>
          </a:p>
          <a:p>
            <a:r>
              <a:rPr lang="en-US" dirty="0" smtClean="0">
                <a:latin typeface="Palatino Linotype" pitchFamily="18" charset="0"/>
              </a:rPr>
              <a:t>Analysis of expenses for RCM</a:t>
            </a:r>
          </a:p>
          <a:p>
            <a:endParaRPr lang="en-US" dirty="0" smtClean="0">
              <a:latin typeface="Palatino Linotype" pitchFamily="18" charset="0"/>
            </a:endParaRPr>
          </a:p>
          <a:p>
            <a:r>
              <a:rPr lang="en-US" dirty="0" smtClean="0">
                <a:latin typeface="Palatino Linotype" pitchFamily="18" charset="0"/>
              </a:rPr>
              <a:t>Debtor advances</a:t>
            </a:r>
          </a:p>
          <a:p>
            <a:endParaRPr lang="en-US" dirty="0" smtClean="0">
              <a:latin typeface="Palatino Linotype" pitchFamily="18" charset="0"/>
            </a:endParaRPr>
          </a:p>
          <a:p>
            <a:pPr algn="just"/>
            <a:r>
              <a:rPr lang="en-US" dirty="0" smtClean="0">
                <a:latin typeface="Palatino Linotype" pitchFamily="18" charset="0"/>
              </a:rPr>
              <a:t>Debit notes and credit notes to be recorded.</a:t>
            </a:r>
          </a:p>
          <a:p>
            <a:endParaRPr lang="en-US" dirty="0" smtClean="0">
              <a:latin typeface="Palatino Linotype" pitchFamily="18" charset="0"/>
            </a:endParaRPr>
          </a:p>
          <a:p>
            <a:endParaRPr lang="en-US" dirty="0" smtClean="0">
              <a:latin typeface="Palatino Linotype" pitchFamily="18" charset="0"/>
            </a:endParaRPr>
          </a:p>
          <a:p>
            <a:endParaRPr lang="en-US" dirty="0" smtClean="0">
              <a:latin typeface="Palatino Linotype" pitchFamily="18" charset="0"/>
            </a:endParaRPr>
          </a:p>
          <a:p>
            <a:endParaRPr lang="en-IN" dirty="0">
              <a:latin typeface="Palatino Linotype" pitchFamily="18" charset="0"/>
            </a:endParaRPr>
          </a:p>
        </p:txBody>
      </p:sp>
    </p:spTree>
    <p:extLst>
      <p:ext uri="{BB962C8B-B14F-4D97-AF65-F5344CB8AC3E}">
        <p14:creationId xmlns:p14="http://schemas.microsoft.com/office/powerpoint/2010/main" xmlns="" val="138581996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0" y="0"/>
            <a:ext cx="9144000" cy="1417638"/>
          </a:xfrm>
          <a:prstGeom prst="rect">
            <a:avLst/>
          </a:prstGeom>
          <a:solidFill>
            <a:srgbClr val="0070C0"/>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dirty="0">
                <a:solidFill>
                  <a:schemeClr val="bg1"/>
                </a:solidFill>
                <a:latin typeface="Palatino Linotype" pitchFamily="18" charset="0"/>
              </a:rPr>
              <a:t/>
            </a:r>
            <a:br>
              <a:rPr lang="en-US" sz="4000" dirty="0">
                <a:solidFill>
                  <a:schemeClr val="bg1"/>
                </a:solidFill>
                <a:latin typeface="Palatino Linotype" pitchFamily="18" charset="0"/>
              </a:rPr>
            </a:br>
            <a:r>
              <a:rPr lang="en-US" sz="4000" dirty="0" smtClean="0">
                <a:solidFill>
                  <a:schemeClr val="bg1"/>
                </a:solidFill>
                <a:latin typeface="Palatino Linotype" pitchFamily="18" charset="0"/>
              </a:rPr>
              <a:t>Important Tasks</a:t>
            </a:r>
            <a:endParaRPr kumimoji="0" lang="en-IN" sz="4000" b="0" i="0" u="none" strike="noStrike" kern="1200" cap="none" spc="0" normalizeH="0" baseline="0" noProof="0" dirty="0">
              <a:ln>
                <a:noFill/>
              </a:ln>
              <a:solidFill>
                <a:schemeClr val="bg1"/>
              </a:solidFill>
              <a:effectLst/>
              <a:uLnTx/>
              <a:uFillTx/>
              <a:latin typeface="Palatino Linotype" pitchFamily="18" charset="0"/>
              <a:ea typeface="+mj-ea"/>
              <a:cs typeface="+mj-cs"/>
            </a:endParaRPr>
          </a:p>
        </p:txBody>
      </p:sp>
      <p:sp>
        <p:nvSpPr>
          <p:cNvPr id="5" name="Content Placeholder 4"/>
          <p:cNvSpPr>
            <a:spLocks noGrp="1"/>
          </p:cNvSpPr>
          <p:nvPr>
            <p:ph idx="1"/>
          </p:nvPr>
        </p:nvSpPr>
        <p:spPr/>
        <p:txBody>
          <a:bodyPr>
            <a:normAutofit/>
          </a:bodyPr>
          <a:lstStyle/>
          <a:p>
            <a:r>
              <a:rPr lang="en-US" dirty="0" smtClean="0">
                <a:latin typeface="Palatino Linotype" pitchFamily="18" charset="0"/>
              </a:rPr>
              <a:t>Related Party Transactions to be </a:t>
            </a:r>
            <a:r>
              <a:rPr lang="en-US" dirty="0" err="1" smtClean="0">
                <a:latin typeface="Palatino Linotype" pitchFamily="18" charset="0"/>
              </a:rPr>
              <a:t>analysed</a:t>
            </a:r>
            <a:endParaRPr lang="en-US" dirty="0" smtClean="0">
              <a:latin typeface="Palatino Linotype" pitchFamily="18" charset="0"/>
            </a:endParaRPr>
          </a:p>
          <a:p>
            <a:endParaRPr lang="en-US" dirty="0" smtClean="0">
              <a:latin typeface="Palatino Linotype" pitchFamily="18" charset="0"/>
            </a:endParaRPr>
          </a:p>
          <a:p>
            <a:endParaRPr lang="en-US" dirty="0" smtClean="0">
              <a:latin typeface="Palatino Linotype" pitchFamily="18" charset="0"/>
            </a:endParaRPr>
          </a:p>
          <a:p>
            <a:endParaRPr lang="en-US" dirty="0" smtClean="0">
              <a:latin typeface="Palatino Linotype" pitchFamily="18" charset="0"/>
            </a:endParaRPr>
          </a:p>
          <a:p>
            <a:endParaRPr lang="en-IN" dirty="0">
              <a:latin typeface="Palatino Linotype" pitchFamily="18" charset="0"/>
            </a:endParaRPr>
          </a:p>
        </p:txBody>
      </p:sp>
    </p:spTree>
    <p:extLst>
      <p:ext uri="{BB962C8B-B14F-4D97-AF65-F5344CB8AC3E}">
        <p14:creationId xmlns:p14="http://schemas.microsoft.com/office/powerpoint/2010/main" xmlns="" val="1385819962"/>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3" name="Rectangle 2"/>
          <p:cNvSpPr txBox="1">
            <a:spLocks noChangeArrowheads="1"/>
          </p:cNvSpPr>
          <p:nvPr/>
        </p:nvSpPr>
        <p:spPr bwMode="auto">
          <a:xfrm>
            <a:off x="0" y="2643206"/>
            <a:ext cx="9144000" cy="857232"/>
          </a:xfrm>
          <a:prstGeom prst="rect">
            <a:avLst/>
          </a:prstGeom>
          <a:noFill/>
          <a:ln w="9525">
            <a:noFill/>
            <a:miter lim="800000"/>
            <a:headEnd/>
            <a:tailEnd/>
          </a:ln>
        </p:spPr>
        <p:txBody>
          <a:bodyPr vert="horz" wrap="square" lIns="274320" tIns="228600" rIns="91440" bIns="137160" numCol="1" anchor="ctr" anchorCtr="0" compatLnSpc="1">
            <a:prstTxWarp prst="textNoShape">
              <a:avLst/>
            </a:prstTxWarp>
          </a:bodyPr>
          <a:lstStyle/>
          <a:p>
            <a:pPr lvl="0" algn="ctr" fontAlgn="base">
              <a:spcBef>
                <a:spcPct val="0"/>
              </a:spcBef>
              <a:spcAft>
                <a:spcPct val="0"/>
              </a:spcAft>
            </a:pPr>
            <a:r>
              <a:rPr lang="en-US" sz="4000" b="1" dirty="0" smtClean="0">
                <a:solidFill>
                  <a:srgbClr val="FFFFFF"/>
                </a:solidFill>
                <a:latin typeface="Palatino Linotype"/>
                <a:ea typeface="+mj-ea"/>
                <a:cs typeface="+mj-cs"/>
              </a:rPr>
              <a:t>Accounts and Records</a:t>
            </a:r>
            <a:endParaRPr lang="en-US" altLang="en-US" sz="4000" b="1" dirty="0" smtClean="0">
              <a:solidFill>
                <a:schemeClr val="bg1"/>
              </a:solidFill>
              <a:latin typeface="Palatino Linotype" panose="02040502050505030304" pitchFamily="18" charset="0"/>
              <a:ea typeface="+mj-ea"/>
              <a:cs typeface="+mj-cs"/>
            </a:endParaRP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fontScale="90000"/>
          </a:bodyPr>
          <a:lstStyle/>
          <a:p>
            <a:r>
              <a:rPr lang="en-US" sz="4000" b="1" u="none" dirty="0" smtClean="0">
                <a:latin typeface="Palatino Linotype" pitchFamily="18" charset="0"/>
              </a:rPr>
              <a:t>Accounts and Other records (sec 35)</a:t>
            </a:r>
            <a:endParaRPr lang="en-IN" sz="4000" b="1" u="none" dirty="0">
              <a:latin typeface="Palatino Linotype" pitchFamily="18" charset="0"/>
            </a:endParaRPr>
          </a:p>
        </p:txBody>
      </p:sp>
      <p:graphicFrame>
        <p:nvGraphicFramePr>
          <p:cNvPr id="6" name="Diagram 5"/>
          <p:cNvGraphicFramePr/>
          <p:nvPr/>
        </p:nvGraphicFramePr>
        <p:xfrm>
          <a:off x="381000" y="1143000"/>
          <a:ext cx="85344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fontScale="90000"/>
          </a:bodyPr>
          <a:lstStyle/>
          <a:p>
            <a:r>
              <a:rPr lang="en-US" sz="4000" b="1" u="none" dirty="0" smtClean="0">
                <a:latin typeface="Palatino Linotype" pitchFamily="18" charset="0"/>
              </a:rPr>
              <a:t>Accounts and Other records (sec 35)</a:t>
            </a:r>
            <a:endParaRPr lang="en-IN" sz="4000" b="1" u="none" dirty="0">
              <a:latin typeface="Palatino Linotype" pitchFamily="18" charset="0"/>
            </a:endParaRPr>
          </a:p>
        </p:txBody>
      </p:sp>
      <p:sp>
        <p:nvSpPr>
          <p:cNvPr id="5" name="TextBox 4"/>
          <p:cNvSpPr txBox="1"/>
          <p:nvPr/>
        </p:nvSpPr>
        <p:spPr>
          <a:xfrm>
            <a:off x="228600" y="1660029"/>
            <a:ext cx="8534400" cy="1692771"/>
          </a:xfrm>
          <a:prstGeom prst="rect">
            <a:avLst/>
          </a:prstGeom>
          <a:noFill/>
        </p:spPr>
        <p:txBody>
          <a:bodyPr wrap="square" rtlCol="0">
            <a:spAutoFit/>
          </a:bodyPr>
          <a:lstStyle/>
          <a:p>
            <a:pPr algn="just">
              <a:buFont typeface="Arial" pitchFamily="34" charset="0"/>
              <a:buChar char="•"/>
            </a:pPr>
            <a:r>
              <a:rPr lang="en-US" sz="2600" dirty="0" smtClean="0">
                <a:latin typeface="Palatino Linotype" pitchFamily="18" charset="0"/>
              </a:rPr>
              <a:t> Accounts &amp; records have to be maintained at every place of business mentioned in the registration.</a:t>
            </a:r>
          </a:p>
          <a:p>
            <a:pPr algn="just"/>
            <a:endParaRPr lang="en-US" sz="2600" dirty="0" smtClean="0">
              <a:latin typeface="Palatino Linotype" pitchFamily="18" charset="0"/>
              <a:sym typeface="Wingdings" pitchFamily="2" charset="2"/>
            </a:endParaRPr>
          </a:p>
          <a:p>
            <a:pPr algn="just">
              <a:buFont typeface="Arial" pitchFamily="34" charset="0"/>
              <a:buChar char="•"/>
            </a:pPr>
            <a:r>
              <a:rPr lang="en-US" sz="2600" dirty="0" smtClean="0">
                <a:latin typeface="Palatino Linotype" pitchFamily="18" charset="0"/>
                <a:sym typeface="Wingdings" pitchFamily="2" charset="2"/>
              </a:rPr>
              <a:t> The option to keep them in electronic form is available.</a:t>
            </a:r>
            <a:endParaRPr lang="en-US" sz="2600" dirty="0">
              <a:latin typeface="Palatino Linotype" pitchFamily="18" charset="0"/>
            </a:endParaRPr>
          </a:p>
        </p:txBody>
      </p:sp>
      <p:sp>
        <p:nvSpPr>
          <p:cNvPr id="7" name="TextBox 6"/>
          <p:cNvSpPr txBox="1"/>
          <p:nvPr/>
        </p:nvSpPr>
        <p:spPr>
          <a:xfrm>
            <a:off x="152400" y="924580"/>
            <a:ext cx="4572000" cy="523220"/>
          </a:xfrm>
          <a:prstGeom prst="rect">
            <a:avLst/>
          </a:prstGeom>
          <a:noFill/>
        </p:spPr>
        <p:txBody>
          <a:bodyPr wrap="square" rtlCol="0">
            <a:spAutoFit/>
          </a:bodyPr>
          <a:lstStyle/>
          <a:p>
            <a:r>
              <a:rPr lang="en-US" sz="2800" b="1" u="sng" dirty="0" smtClean="0">
                <a:latin typeface="Palatino Linotype" pitchFamily="18" charset="0"/>
              </a:rPr>
              <a:t>For a Registered Person</a:t>
            </a:r>
            <a:endParaRPr lang="en-US" sz="2800" b="1" u="sng" dirty="0">
              <a:latin typeface="Palatino Linotype"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fontScale="90000"/>
          </a:bodyPr>
          <a:lstStyle/>
          <a:p>
            <a:r>
              <a:rPr lang="en-US" sz="4000" b="1" u="none" dirty="0" smtClean="0">
                <a:latin typeface="Palatino Linotype" pitchFamily="18" charset="0"/>
              </a:rPr>
              <a:t>Accounts and Other records (sec 35)</a:t>
            </a:r>
            <a:endParaRPr lang="en-IN" sz="4000" b="1" u="none" dirty="0">
              <a:latin typeface="Palatino Linotype" pitchFamily="18" charset="0"/>
            </a:endParaRPr>
          </a:p>
        </p:txBody>
      </p:sp>
      <p:sp>
        <p:nvSpPr>
          <p:cNvPr id="7" name="TextBox 6"/>
          <p:cNvSpPr txBox="1"/>
          <p:nvPr/>
        </p:nvSpPr>
        <p:spPr>
          <a:xfrm>
            <a:off x="152400" y="924580"/>
            <a:ext cx="8839200" cy="523220"/>
          </a:xfrm>
          <a:prstGeom prst="rect">
            <a:avLst/>
          </a:prstGeom>
          <a:noFill/>
        </p:spPr>
        <p:txBody>
          <a:bodyPr wrap="square" rtlCol="0">
            <a:spAutoFit/>
          </a:bodyPr>
          <a:lstStyle/>
          <a:p>
            <a:r>
              <a:rPr lang="en-US" sz="2800" b="1" u="sng" dirty="0" smtClean="0">
                <a:latin typeface="Palatino Linotype" pitchFamily="18" charset="0"/>
              </a:rPr>
              <a:t>For a Registered Person</a:t>
            </a:r>
            <a:endParaRPr lang="en-US" sz="2800" b="1" u="sng" dirty="0">
              <a:latin typeface="Palatino Linotype" pitchFamily="18" charset="0"/>
            </a:endParaRPr>
          </a:p>
        </p:txBody>
      </p:sp>
      <p:graphicFrame>
        <p:nvGraphicFramePr>
          <p:cNvPr id="6" name="Diagram 5"/>
          <p:cNvGraphicFramePr/>
          <p:nvPr/>
        </p:nvGraphicFramePr>
        <p:xfrm>
          <a:off x="457200" y="1524000"/>
          <a:ext cx="7924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fontScale="90000"/>
          </a:bodyPr>
          <a:lstStyle/>
          <a:p>
            <a:r>
              <a:rPr lang="en-US" sz="4000" b="1" u="none" dirty="0" smtClean="0">
                <a:latin typeface="Palatino Linotype" pitchFamily="18" charset="0"/>
              </a:rPr>
              <a:t>Accounts and Other records – Rule (56)</a:t>
            </a:r>
            <a:endParaRPr lang="en-IN" sz="4000" b="1" u="none" dirty="0">
              <a:latin typeface="Palatino Linotype" pitchFamily="18" charset="0"/>
            </a:endParaRPr>
          </a:p>
        </p:txBody>
      </p:sp>
      <p:graphicFrame>
        <p:nvGraphicFramePr>
          <p:cNvPr id="7" name="Diagram 6"/>
          <p:cNvGraphicFramePr/>
          <p:nvPr/>
        </p:nvGraphicFramePr>
        <p:xfrm>
          <a:off x="228600" y="914400"/>
          <a:ext cx="87630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none" dirty="0" smtClean="0"/>
              <a:t>Example</a:t>
            </a:r>
            <a:endParaRPr lang="en-IN" u="none" dirty="0"/>
          </a:p>
        </p:txBody>
      </p:sp>
      <p:sp>
        <p:nvSpPr>
          <p:cNvPr id="3" name="Text Placeholder 2"/>
          <p:cNvSpPr>
            <a:spLocks noGrp="1"/>
          </p:cNvSpPr>
          <p:nvPr>
            <p:ph type="body" sz="quarter" idx="10"/>
          </p:nvPr>
        </p:nvSpPr>
        <p:spPr/>
        <p:txBody>
          <a:bodyPr/>
          <a:lstStyle/>
          <a:p>
            <a:pPr algn="just">
              <a:buFont typeface="Wingdings" pitchFamily="2" charset="2"/>
              <a:buChar char="Ø"/>
            </a:pPr>
            <a:r>
              <a:rPr lang="en-IN" dirty="0" smtClean="0"/>
              <a:t> </a:t>
            </a:r>
            <a:r>
              <a:rPr lang="en-IN" sz="2400" dirty="0" smtClean="0"/>
              <a:t>A retail customer who buys a mobile phone for value above Rs.50,000/-</a:t>
            </a:r>
          </a:p>
          <a:p>
            <a:pPr algn="just">
              <a:buFont typeface="Wingdings" pitchFamily="2" charset="2"/>
              <a:buChar char="Ø"/>
            </a:pPr>
            <a:endParaRPr lang="en-US" sz="2400" dirty="0" smtClean="0"/>
          </a:p>
          <a:p>
            <a:pPr algn="just">
              <a:buFont typeface="Wingdings" pitchFamily="2" charset="2"/>
              <a:buChar char="Ø"/>
            </a:pPr>
            <a:endParaRPr lang="en-IN" sz="2400"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fontScale="90000"/>
          </a:bodyPr>
          <a:lstStyle/>
          <a:p>
            <a:r>
              <a:rPr lang="en-US" sz="4000" b="1" u="none" dirty="0" smtClean="0">
                <a:latin typeface="Palatino Linotype" pitchFamily="18" charset="0"/>
              </a:rPr>
              <a:t>Accounts and Other records – Rule (56)</a:t>
            </a:r>
            <a:endParaRPr lang="en-IN" sz="4000" b="1" u="none" dirty="0">
              <a:latin typeface="Palatino Linotype" pitchFamily="18" charset="0"/>
            </a:endParaRPr>
          </a:p>
        </p:txBody>
      </p:sp>
      <p:graphicFrame>
        <p:nvGraphicFramePr>
          <p:cNvPr id="7" name="Diagram 6"/>
          <p:cNvGraphicFramePr/>
          <p:nvPr/>
        </p:nvGraphicFramePr>
        <p:xfrm>
          <a:off x="228600" y="914400"/>
          <a:ext cx="87630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fontScale="90000"/>
          </a:bodyPr>
          <a:lstStyle/>
          <a:p>
            <a:r>
              <a:rPr lang="en-US" sz="4000" b="1" u="none" dirty="0" smtClean="0">
                <a:latin typeface="Palatino Linotype" pitchFamily="18" charset="0"/>
              </a:rPr>
              <a:t>Accounts and Other records – Rule (56)</a:t>
            </a:r>
            <a:endParaRPr lang="en-IN" sz="4000" b="1" u="none" dirty="0">
              <a:latin typeface="Palatino Linotype" pitchFamily="18" charset="0"/>
            </a:endParaRPr>
          </a:p>
        </p:txBody>
      </p:sp>
      <p:graphicFrame>
        <p:nvGraphicFramePr>
          <p:cNvPr id="7" name="Diagram 6"/>
          <p:cNvGraphicFramePr/>
          <p:nvPr/>
        </p:nvGraphicFramePr>
        <p:xfrm>
          <a:off x="228600" y="914400"/>
          <a:ext cx="87630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fontScale="90000"/>
          </a:bodyPr>
          <a:lstStyle/>
          <a:p>
            <a:r>
              <a:rPr lang="en-US" sz="4000" b="1" u="none" dirty="0" smtClean="0">
                <a:latin typeface="Palatino Linotype" pitchFamily="18" charset="0"/>
              </a:rPr>
              <a:t>Accounts and Other records - Rules</a:t>
            </a:r>
            <a:endParaRPr lang="en-IN" sz="4000" b="1" u="none" dirty="0">
              <a:latin typeface="Palatino Linotype" pitchFamily="18" charset="0"/>
            </a:endParaRPr>
          </a:p>
        </p:txBody>
      </p:sp>
      <p:graphicFrame>
        <p:nvGraphicFramePr>
          <p:cNvPr id="7" name="Diagram 6"/>
          <p:cNvGraphicFramePr/>
          <p:nvPr/>
        </p:nvGraphicFramePr>
        <p:xfrm>
          <a:off x="381000" y="990600"/>
          <a:ext cx="84582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fontScale="90000"/>
          </a:bodyPr>
          <a:lstStyle/>
          <a:p>
            <a:r>
              <a:rPr lang="en-US" sz="4000" b="1" u="none" dirty="0" smtClean="0">
                <a:latin typeface="Palatino Linotype" pitchFamily="18" charset="0"/>
              </a:rPr>
              <a:t>Accounts and Other records - Rules</a:t>
            </a:r>
            <a:endParaRPr lang="en-IN" sz="4000" b="1" u="none" dirty="0">
              <a:latin typeface="Palatino Linotype" pitchFamily="18" charset="0"/>
            </a:endParaRPr>
          </a:p>
        </p:txBody>
      </p:sp>
      <p:graphicFrame>
        <p:nvGraphicFramePr>
          <p:cNvPr id="7" name="Diagram 6"/>
          <p:cNvGraphicFramePr/>
          <p:nvPr/>
        </p:nvGraphicFramePr>
        <p:xfrm>
          <a:off x="381000" y="990600"/>
          <a:ext cx="84582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fontScale="90000"/>
          </a:bodyPr>
          <a:lstStyle/>
          <a:p>
            <a:r>
              <a:rPr lang="en-US" sz="4000" b="1" u="none" dirty="0" smtClean="0">
                <a:latin typeface="Palatino Linotype" pitchFamily="18" charset="0"/>
              </a:rPr>
              <a:t>Accounts and Other records - Rules</a:t>
            </a:r>
            <a:endParaRPr lang="en-IN" sz="4000" b="1" u="none" dirty="0">
              <a:latin typeface="Palatino Linotype" pitchFamily="18" charset="0"/>
            </a:endParaRPr>
          </a:p>
        </p:txBody>
      </p:sp>
      <p:graphicFrame>
        <p:nvGraphicFramePr>
          <p:cNvPr id="7" name="Diagram 6"/>
          <p:cNvGraphicFramePr/>
          <p:nvPr/>
        </p:nvGraphicFramePr>
        <p:xfrm>
          <a:off x="381000" y="990600"/>
          <a:ext cx="84582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fontScale="90000"/>
          </a:bodyPr>
          <a:lstStyle/>
          <a:p>
            <a:r>
              <a:rPr lang="en-US" sz="4000" b="1" u="none" dirty="0" smtClean="0">
                <a:latin typeface="Palatino Linotype" pitchFamily="18" charset="0"/>
              </a:rPr>
              <a:t>Accounts and Other records - Rules</a:t>
            </a:r>
            <a:endParaRPr lang="en-IN" sz="4000" b="1" u="none" dirty="0">
              <a:latin typeface="Palatino Linotype" pitchFamily="18" charset="0"/>
            </a:endParaRPr>
          </a:p>
        </p:txBody>
      </p:sp>
      <p:graphicFrame>
        <p:nvGraphicFramePr>
          <p:cNvPr id="7" name="Diagram 6"/>
          <p:cNvGraphicFramePr/>
          <p:nvPr/>
        </p:nvGraphicFramePr>
        <p:xfrm>
          <a:off x="381000" y="990600"/>
          <a:ext cx="84582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fontScale="90000"/>
          </a:bodyPr>
          <a:lstStyle/>
          <a:p>
            <a:r>
              <a:rPr lang="en-US" sz="4000" b="1" u="none" dirty="0" smtClean="0">
                <a:latin typeface="Palatino Linotype" pitchFamily="18" charset="0"/>
              </a:rPr>
              <a:t>Accounts and Other records - Rules</a:t>
            </a:r>
            <a:endParaRPr lang="en-IN" sz="4000" b="1" u="none" dirty="0">
              <a:latin typeface="Palatino Linotype" pitchFamily="18" charset="0"/>
            </a:endParaRPr>
          </a:p>
        </p:txBody>
      </p:sp>
      <p:sp>
        <p:nvSpPr>
          <p:cNvPr id="5" name="TextBox 4"/>
          <p:cNvSpPr txBox="1"/>
          <p:nvPr/>
        </p:nvSpPr>
        <p:spPr>
          <a:xfrm>
            <a:off x="228600" y="1354753"/>
            <a:ext cx="8610600" cy="5293757"/>
          </a:xfrm>
          <a:prstGeom prst="rect">
            <a:avLst/>
          </a:prstGeom>
          <a:noFill/>
        </p:spPr>
        <p:txBody>
          <a:bodyPr wrap="square" rtlCol="0">
            <a:spAutoFit/>
          </a:bodyPr>
          <a:lstStyle/>
          <a:p>
            <a:pPr algn="just">
              <a:buFont typeface="Arial" pitchFamily="34" charset="0"/>
              <a:buChar char="•"/>
            </a:pPr>
            <a:r>
              <a:rPr lang="en-US" sz="2600" dirty="0" smtClean="0">
                <a:latin typeface="Palatino Linotype" pitchFamily="18" charset="0"/>
              </a:rPr>
              <a:t> Carrier/ CNF agent for delivery to maintain records of </a:t>
            </a:r>
          </a:p>
          <a:p>
            <a:pPr marL="177800" algn="just"/>
            <a:r>
              <a:rPr lang="en-US" sz="2600" dirty="0" smtClean="0">
                <a:latin typeface="Palatino Linotype" pitchFamily="18" charset="0"/>
              </a:rPr>
              <a:t>goods handled and to produce such details at Proper Officer’s  notice.</a:t>
            </a:r>
          </a:p>
          <a:p>
            <a:pPr algn="just"/>
            <a:endParaRPr lang="en-US" sz="2600" dirty="0" smtClean="0">
              <a:latin typeface="Palatino Linotype" pitchFamily="18" charset="0"/>
            </a:endParaRPr>
          </a:p>
          <a:p>
            <a:pPr algn="just">
              <a:buFont typeface="Arial" pitchFamily="34" charset="0"/>
              <a:buChar char="•"/>
            </a:pPr>
            <a:r>
              <a:rPr lang="en-US" sz="2600" dirty="0" smtClean="0">
                <a:latin typeface="Palatino Linotype" pitchFamily="18" charset="0"/>
              </a:rPr>
              <a:t> Registered Person shall, on demand, produce the Books Of Accounts .</a:t>
            </a:r>
          </a:p>
          <a:p>
            <a:pPr algn="just">
              <a:buFont typeface="Arial" pitchFamily="34" charset="0"/>
              <a:buChar char="•"/>
            </a:pPr>
            <a:endParaRPr lang="en-US" sz="2600" dirty="0" smtClean="0">
              <a:latin typeface="Palatino Linotype" pitchFamily="18" charset="0"/>
            </a:endParaRPr>
          </a:p>
          <a:p>
            <a:pPr algn="just">
              <a:buFont typeface="Arial" pitchFamily="34" charset="0"/>
              <a:buChar char="•"/>
            </a:pPr>
            <a:r>
              <a:rPr lang="en-US" sz="2600" dirty="0" smtClean="0">
                <a:latin typeface="Palatino Linotype" pitchFamily="18" charset="0"/>
              </a:rPr>
              <a:t> Proper back-up of electronic records.</a:t>
            </a:r>
          </a:p>
          <a:p>
            <a:pPr algn="just">
              <a:buFont typeface="Arial" pitchFamily="34" charset="0"/>
              <a:buChar char="•"/>
            </a:pPr>
            <a:endParaRPr lang="en-US" sz="2600" dirty="0" smtClean="0">
              <a:latin typeface="Palatino Linotype" pitchFamily="18" charset="0"/>
            </a:endParaRPr>
          </a:p>
          <a:p>
            <a:pPr algn="just">
              <a:buFont typeface="Arial" pitchFamily="34" charset="0"/>
              <a:buChar char="•"/>
            </a:pPr>
            <a:r>
              <a:rPr lang="en-US" sz="2600" dirty="0" smtClean="0">
                <a:latin typeface="Palatino Linotype" pitchFamily="18" charset="0"/>
              </a:rPr>
              <a:t> Produce such electronic records in hard copy or elec </a:t>
            </a:r>
          </a:p>
          <a:p>
            <a:pPr algn="just"/>
            <a:r>
              <a:rPr lang="en-US" sz="2600" dirty="0" smtClean="0">
                <a:latin typeface="Palatino Linotype" pitchFamily="18" charset="0"/>
              </a:rPr>
              <a:t>  form.</a:t>
            </a:r>
          </a:p>
          <a:p>
            <a:pPr algn="just">
              <a:buFont typeface="Arial" pitchFamily="34" charset="0"/>
              <a:buChar char="•"/>
            </a:pPr>
            <a:endParaRPr lang="en-US" sz="2600" dirty="0" smtClean="0">
              <a:latin typeface="Palatino Linotype" pitchFamily="18" charset="0"/>
            </a:endParaRPr>
          </a:p>
          <a:p>
            <a:pPr algn="just">
              <a:buFont typeface="Arial" pitchFamily="34" charset="0"/>
              <a:buChar char="•"/>
            </a:pPr>
            <a:endParaRPr lang="en-US" sz="2600" dirty="0">
              <a:latin typeface="Palatino Linotype" pitchFamily="18" charset="0"/>
            </a:endParaRPr>
          </a:p>
        </p:txBody>
      </p:sp>
      <p:sp>
        <p:nvSpPr>
          <p:cNvPr id="6" name="TextBox 5"/>
          <p:cNvSpPr txBox="1"/>
          <p:nvPr/>
        </p:nvSpPr>
        <p:spPr>
          <a:xfrm>
            <a:off x="228600" y="838200"/>
            <a:ext cx="3733800" cy="492443"/>
          </a:xfrm>
          <a:prstGeom prst="rect">
            <a:avLst/>
          </a:prstGeom>
          <a:noFill/>
        </p:spPr>
        <p:txBody>
          <a:bodyPr wrap="square" rtlCol="0">
            <a:spAutoFit/>
          </a:bodyPr>
          <a:lstStyle/>
          <a:p>
            <a:r>
              <a:rPr lang="en-US" sz="2600" b="1" u="sng" dirty="0" smtClean="0">
                <a:latin typeface="Palatino Linotype" pitchFamily="18" charset="0"/>
              </a:rPr>
              <a:t>General Rules</a:t>
            </a:r>
            <a:endParaRPr lang="en-US" sz="2600" b="1" u="sng" dirty="0">
              <a:latin typeface="Palatino Linotype"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 calcmode="lin" valueType="num">
                                      <p:cBhvr additive="base">
                                        <p:cTn id="2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anim calcmode="lin" valueType="num">
                                      <p:cBhvr additive="base">
                                        <p:cTn id="2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xEl>
                                              <p:pRg st="8" end="8"/>
                                            </p:txEl>
                                          </p:spTgt>
                                        </p:tgtEl>
                                        <p:attrNameLst>
                                          <p:attrName>style.visibility</p:attrName>
                                        </p:attrNameLst>
                                      </p:cBhvr>
                                      <p:to>
                                        <p:strVal val="visible"/>
                                      </p:to>
                                    </p:set>
                                    <p:anim calcmode="lin" valueType="num">
                                      <p:cBhvr additive="base">
                                        <p:cTn id="33"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0"/>
          <p:cNvSpPr txBox="1">
            <a:spLocks noChangeArrowheads="1"/>
          </p:cNvSpPr>
          <p:nvPr/>
        </p:nvSpPr>
        <p:spPr bwMode="auto">
          <a:xfrm>
            <a:off x="1142976" y="1285860"/>
            <a:ext cx="6715172" cy="923330"/>
          </a:xfrm>
          <a:prstGeom prst="rect">
            <a:avLst/>
          </a:prstGeom>
          <a:noFill/>
          <a:ln w="9525">
            <a:noFill/>
            <a:miter lim="800000"/>
            <a:headEnd/>
            <a:tailEnd/>
          </a:ln>
        </p:spPr>
        <p:txBody>
          <a:bodyPr wrap="square">
            <a:spAutoFit/>
          </a:bodyPr>
          <a:lstStyle/>
          <a:p>
            <a:pPr algn="ctr"/>
            <a:r>
              <a:rPr lang="en-US" sz="5400" b="1" dirty="0">
                <a:latin typeface="Times New Roman" pitchFamily="18" charset="0"/>
                <a:cs typeface="Times New Roman" pitchFamily="18" charset="0"/>
              </a:rPr>
              <a:t>Thank </a:t>
            </a:r>
            <a:r>
              <a:rPr lang="en-US" sz="5400" b="1" dirty="0" smtClean="0">
                <a:latin typeface="Times New Roman" pitchFamily="18" charset="0"/>
                <a:cs typeface="Times New Roman" pitchFamily="18" charset="0"/>
              </a:rPr>
              <a:t>You!</a:t>
            </a:r>
            <a:endParaRPr lang="en-US" sz="5400" b="1" dirty="0">
              <a:latin typeface="Times New Roman" pitchFamily="18" charset="0"/>
              <a:cs typeface="Times New Roman" pitchFamily="18" charset="0"/>
            </a:endParaRPr>
          </a:p>
        </p:txBody>
      </p:sp>
      <p:sp>
        <p:nvSpPr>
          <p:cNvPr id="4" name="Rectangle 3"/>
          <p:cNvSpPr/>
          <p:nvPr/>
        </p:nvSpPr>
        <p:spPr>
          <a:xfrm>
            <a:off x="785786" y="2690336"/>
            <a:ext cx="7643866" cy="2092881"/>
          </a:xfrm>
          <a:prstGeom prst="rect">
            <a:avLst/>
          </a:prstGeom>
        </p:spPr>
        <p:txBody>
          <a:bodyPr wrap="square">
            <a:spAutoFit/>
          </a:bodyPr>
          <a:lstStyle/>
          <a:p>
            <a:pPr marL="342900" indent="-342900" algn="ctr" eaLnBrk="0" hangingPunct="0">
              <a:spcBef>
                <a:spcPts val="0"/>
              </a:spcBef>
              <a:buClr>
                <a:schemeClr val="accent1"/>
              </a:buClr>
              <a:buSzPct val="80000"/>
              <a:defRPr/>
            </a:pPr>
            <a:r>
              <a:rPr lang="en" sz="2800" b="1" kern="0" dirty="0" smtClean="0">
                <a:latin typeface="Palatino Linotype" panose="02040502050505030304" pitchFamily="18" charset="0"/>
              </a:rPr>
              <a:t>You can connect to me @</a:t>
            </a:r>
          </a:p>
          <a:p>
            <a:pPr marL="342900" indent="-342900" algn="ctr" eaLnBrk="0" hangingPunct="0">
              <a:spcBef>
                <a:spcPts val="0"/>
              </a:spcBef>
              <a:buClr>
                <a:schemeClr val="accent1"/>
              </a:buClr>
              <a:buSzPct val="80000"/>
              <a:defRPr/>
            </a:pPr>
            <a:endParaRPr lang="en" sz="2800" b="1" kern="0" dirty="0" smtClean="0">
              <a:latin typeface="Palatino Linotype" panose="02040502050505030304" pitchFamily="18" charset="0"/>
            </a:endParaRPr>
          </a:p>
          <a:p>
            <a:pPr marL="342900" indent="-342900" algn="ctr" eaLnBrk="0" hangingPunct="0">
              <a:spcBef>
                <a:spcPts val="0"/>
              </a:spcBef>
              <a:buClr>
                <a:schemeClr val="accent1"/>
              </a:buClr>
              <a:buSzPct val="80000"/>
              <a:defRPr/>
            </a:pPr>
            <a:r>
              <a:rPr lang="en" sz="2800" b="1" kern="0" dirty="0" smtClean="0">
                <a:latin typeface="Palatino Linotype" panose="02040502050505030304" pitchFamily="18" charset="0"/>
              </a:rPr>
              <a:t>Email: pragyasingh146@gmail.com</a:t>
            </a:r>
          </a:p>
          <a:p>
            <a:pPr marL="342900" indent="-342900" algn="ctr" eaLnBrk="0" hangingPunct="0">
              <a:spcBef>
                <a:spcPts val="0"/>
              </a:spcBef>
              <a:buClr>
                <a:schemeClr val="accent1"/>
              </a:buClr>
              <a:buSzPct val="80000"/>
              <a:defRPr/>
            </a:pPr>
            <a:r>
              <a:rPr lang="en" sz="2800" b="1" kern="0" dirty="0" smtClean="0">
                <a:latin typeface="Palatino Linotype" panose="02040502050505030304" pitchFamily="18" charset="0"/>
              </a:rPr>
              <a:t>Mobile: 9042567431</a:t>
            </a:r>
          </a:p>
          <a:p>
            <a:pPr algn="ctr">
              <a:defRPr/>
            </a:pPr>
            <a:endParaRPr 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0" y="0"/>
            <a:ext cx="9144000" cy="1285860"/>
          </a:xfrm>
          <a:prstGeom prst="rect">
            <a:avLst/>
          </a:prstGeom>
          <a:solidFill>
            <a:srgbClr val="0070C0"/>
          </a:solidFill>
          <a:ln>
            <a:noFill/>
          </a:ln>
        </p:spPr>
        <p:txBody>
          <a:bodyPr spcFirstLastPara="1" wrap="square" lIns="91425" tIns="45700" rIns="91425" bIns="45700" anchor="ctr" anchorCtr="0">
            <a:noAutofit/>
          </a:bodyPr>
          <a:lstStyle/>
          <a:p>
            <a:pPr algn="ctr">
              <a:buClr>
                <a:srgbClr val="002060"/>
              </a:buClr>
              <a:buSzPts val="6000"/>
            </a:pPr>
            <a:r>
              <a:rPr lang="en-IN" sz="4400" u="none" dirty="0" smtClean="0">
                <a:ea typeface="Georgia"/>
                <a:cs typeface="Georgia"/>
                <a:sym typeface="Georgia"/>
              </a:rPr>
              <a:t>E Way bill without limit</a:t>
            </a:r>
            <a:endParaRPr sz="4400" i="0" u="none" strike="noStrike" cap="none">
              <a:ea typeface="Georgia"/>
              <a:cs typeface="Georgia"/>
              <a:sym typeface="Georgia"/>
            </a:endParaRPr>
          </a:p>
        </p:txBody>
      </p:sp>
      <p:sp>
        <p:nvSpPr>
          <p:cNvPr id="5" name="Text Placeholder 5"/>
          <p:cNvSpPr txBox="1">
            <a:spLocks/>
          </p:cNvSpPr>
          <p:nvPr/>
        </p:nvSpPr>
        <p:spPr>
          <a:xfrm>
            <a:off x="428596" y="1214423"/>
            <a:ext cx="8410604" cy="4500594"/>
          </a:xfrm>
          <a:prstGeom prst="rect">
            <a:avLst/>
          </a:prstGeom>
          <a:noFill/>
          <a:ln>
            <a:noFill/>
          </a:ln>
        </p:spPr>
        <p:txBody>
          <a:bodyPr spcFirstLastPara="1" wrap="square" lIns="91425" tIns="91425" rIns="91425" bIns="91425" anchor="t" anchorCtr="0"/>
          <a:lstStyle/>
          <a:p>
            <a:pPr marL="361950" indent="-361950" algn="just"/>
            <a:endParaRPr lang="en-IN" sz="2400" dirty="0" smtClean="0">
              <a:latin typeface="Palatino Linotype" pitchFamily="18" charset="0"/>
            </a:endParaRPr>
          </a:p>
          <a:p>
            <a:pPr algn="just"/>
            <a:r>
              <a:rPr lang="en-IN" sz="2400" b="1" dirty="0" smtClean="0">
                <a:latin typeface="Palatino Linotype" pitchFamily="18" charset="0"/>
              </a:rPr>
              <a:t>JOB WORK:</a:t>
            </a:r>
            <a:r>
              <a:rPr lang="en-IN" sz="2400" dirty="0" smtClean="0">
                <a:latin typeface="Palatino Linotype" pitchFamily="18" charset="0"/>
              </a:rPr>
              <a:t> where goods are sent by a Principal located in one State to Job worker located in any other State, the e-way bill shall be generated by the principal or </a:t>
            </a:r>
            <a:r>
              <a:rPr lang="en-IN" sz="2400" dirty="0" err="1" smtClean="0">
                <a:latin typeface="Palatino Linotype" pitchFamily="18" charset="0"/>
              </a:rPr>
              <a:t>jobworker</a:t>
            </a:r>
            <a:r>
              <a:rPr lang="en-IN" sz="2400" dirty="0" smtClean="0">
                <a:latin typeface="Palatino Linotype" pitchFamily="18" charset="0"/>
              </a:rPr>
              <a:t> irrespective of the value of the consignment.</a:t>
            </a:r>
          </a:p>
          <a:p>
            <a:pPr algn="just"/>
            <a:endParaRPr lang="en-IN" sz="2400" dirty="0" smtClean="0">
              <a:latin typeface="Palatino Linotype" pitchFamily="18" charset="0"/>
            </a:endParaRPr>
          </a:p>
          <a:p>
            <a:pPr algn="just"/>
            <a:r>
              <a:rPr lang="en-IN" sz="2400" b="1" dirty="0" smtClean="0">
                <a:latin typeface="Palatino Linotype" pitchFamily="18" charset="0"/>
              </a:rPr>
              <a:t>HANDICRAFT GOODS:</a:t>
            </a:r>
            <a:r>
              <a:rPr lang="en-IN" sz="2400" dirty="0" smtClean="0">
                <a:latin typeface="Palatino Linotype" pitchFamily="18" charset="0"/>
              </a:rPr>
              <a:t> where handicraft goods are transported from one State to another by a person who has been exempted from the requirement of obtaining registration, the e-way bill shall be generated by the said person irrespective of the value of the consignment.</a:t>
            </a:r>
            <a:endParaRPr lang="en-US" sz="2400" dirty="0" smtClean="0">
              <a:latin typeface="Palatino Linotype" pitchFamily="18" charset="0"/>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0" y="0"/>
            <a:ext cx="9144000" cy="1285860"/>
          </a:xfrm>
          <a:prstGeom prst="rect">
            <a:avLst/>
          </a:prstGeom>
          <a:solidFill>
            <a:srgbClr val="0070C0"/>
          </a:solidFill>
          <a:ln>
            <a:noFill/>
          </a:ln>
        </p:spPr>
        <p:txBody>
          <a:bodyPr spcFirstLastPara="1" wrap="square" lIns="91425" tIns="45700" rIns="91425" bIns="45700" anchor="ctr" anchorCtr="0">
            <a:noAutofit/>
          </a:bodyPr>
          <a:lstStyle/>
          <a:p>
            <a:pPr algn="ctr">
              <a:buClr>
                <a:srgbClr val="002060"/>
              </a:buClr>
              <a:buSzPts val="6000"/>
            </a:pPr>
            <a:r>
              <a:rPr lang="en-IN" sz="4400" u="none" dirty="0" smtClean="0">
                <a:ea typeface="Georgia"/>
                <a:cs typeface="Georgia"/>
                <a:sym typeface="Georgia"/>
              </a:rPr>
              <a:t>Part B of E Way Bill</a:t>
            </a:r>
            <a:endParaRPr sz="4400" i="0" u="none" strike="noStrike" cap="none">
              <a:ea typeface="Georgia"/>
              <a:cs typeface="Georgia"/>
              <a:sym typeface="Georgia"/>
            </a:endParaRPr>
          </a:p>
        </p:txBody>
      </p:sp>
      <p:sp>
        <p:nvSpPr>
          <p:cNvPr id="5" name="Text Placeholder 5"/>
          <p:cNvSpPr txBox="1">
            <a:spLocks/>
          </p:cNvSpPr>
          <p:nvPr/>
        </p:nvSpPr>
        <p:spPr>
          <a:xfrm>
            <a:off x="428596" y="1214423"/>
            <a:ext cx="8410604" cy="4500594"/>
          </a:xfrm>
          <a:prstGeom prst="rect">
            <a:avLst/>
          </a:prstGeom>
          <a:noFill/>
          <a:ln>
            <a:noFill/>
          </a:ln>
        </p:spPr>
        <p:txBody>
          <a:bodyPr spcFirstLastPara="1" wrap="square" lIns="91425" tIns="91425" rIns="91425" bIns="91425" anchor="t" anchorCtr="0"/>
          <a:lstStyle/>
          <a:p>
            <a:pPr marL="361950" indent="-361950" algn="just"/>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EWB is not valid and usable, unless its Part B is filled. </a:t>
            </a:r>
          </a:p>
          <a:p>
            <a:pPr marL="441325" indent="-441325" algn="just">
              <a:buFont typeface="Wingdings" pitchFamily="2" charset="2"/>
              <a:buChar char="Ø"/>
            </a:pPr>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Part-B is a must for the e-way bill for movement purpose. Otherwise printout of EWB says it is invalid for movement of goods. </a:t>
            </a:r>
          </a:p>
          <a:p>
            <a:pPr marL="441325" indent="-441325" algn="just">
              <a:buFont typeface="Wingdings" pitchFamily="2" charset="2"/>
              <a:buChar char="Ø"/>
            </a:pPr>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In general, Part B is to be filled by person who is transporting the goods and after that EWB is to be generated. </a:t>
            </a: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0" y="0"/>
            <a:ext cx="9144000" cy="1285860"/>
          </a:xfrm>
          <a:prstGeom prst="rect">
            <a:avLst/>
          </a:prstGeom>
          <a:solidFill>
            <a:srgbClr val="0070C0"/>
          </a:solidFill>
          <a:ln>
            <a:noFill/>
          </a:ln>
        </p:spPr>
        <p:txBody>
          <a:bodyPr spcFirstLastPara="1" wrap="square" lIns="91425" tIns="45700" rIns="91425" bIns="45700" anchor="ctr" anchorCtr="0">
            <a:noAutofit/>
          </a:bodyPr>
          <a:lstStyle/>
          <a:p>
            <a:pPr algn="ctr">
              <a:buClr>
                <a:srgbClr val="002060"/>
              </a:buClr>
              <a:buSzPts val="6000"/>
            </a:pPr>
            <a:r>
              <a:rPr lang="en-IN" sz="4400" u="none" dirty="0" smtClean="0">
                <a:ea typeface="Georgia"/>
                <a:cs typeface="Georgia"/>
                <a:sym typeface="Georgia"/>
              </a:rPr>
              <a:t>Case 1</a:t>
            </a:r>
            <a:endParaRPr sz="4400" i="0" u="none" strike="noStrike" cap="none">
              <a:ea typeface="Georgia"/>
              <a:cs typeface="Georgia"/>
              <a:sym typeface="Georgia"/>
            </a:endParaRPr>
          </a:p>
        </p:txBody>
      </p:sp>
      <p:sp>
        <p:nvSpPr>
          <p:cNvPr id="5" name="Text Placeholder 5"/>
          <p:cNvSpPr txBox="1">
            <a:spLocks/>
          </p:cNvSpPr>
          <p:nvPr/>
        </p:nvSpPr>
        <p:spPr>
          <a:xfrm>
            <a:off x="428596" y="1214423"/>
            <a:ext cx="8410604" cy="4500594"/>
          </a:xfrm>
          <a:prstGeom prst="rect">
            <a:avLst/>
          </a:prstGeom>
          <a:noFill/>
          <a:ln>
            <a:noFill/>
          </a:ln>
        </p:spPr>
        <p:txBody>
          <a:bodyPr spcFirstLastPara="1" wrap="square" lIns="91425" tIns="91425" rIns="91425" bIns="91425" anchor="t" anchorCtr="0"/>
          <a:lstStyle/>
          <a:p>
            <a:pPr algn="just"/>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Where the goods are transported By Registered person as a consignor or the recipient of supply as the consignee,</a:t>
            </a:r>
          </a:p>
          <a:p>
            <a:pPr marL="441325" indent="-441325" algn="just">
              <a:buFont typeface="Wingdings" pitchFamily="2" charset="2"/>
              <a:buChar char="Ø"/>
            </a:pPr>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Whether in his own conveyance or a hired one or by railways or by air or by vessel,</a:t>
            </a:r>
          </a:p>
          <a:p>
            <a:pPr marL="441325" indent="-441325" algn="just">
              <a:buFont typeface="Wingdings" pitchFamily="2" charset="2"/>
              <a:buChar char="Ø"/>
            </a:pPr>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the said person or the recipient may generate the e-way bill in FORM GST EWB-01 electronically on the common portal after furnishing information in Part B of FORM GST EWB-01.</a:t>
            </a: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0" y="0"/>
            <a:ext cx="9144000" cy="1285860"/>
          </a:xfrm>
          <a:prstGeom prst="rect">
            <a:avLst/>
          </a:prstGeom>
          <a:solidFill>
            <a:srgbClr val="0070C0"/>
          </a:solidFill>
          <a:ln>
            <a:noFill/>
          </a:ln>
        </p:spPr>
        <p:txBody>
          <a:bodyPr spcFirstLastPara="1" wrap="square" lIns="91425" tIns="45700" rIns="91425" bIns="45700" anchor="ctr" anchorCtr="0">
            <a:noAutofit/>
          </a:bodyPr>
          <a:lstStyle/>
          <a:p>
            <a:pPr algn="ctr">
              <a:buClr>
                <a:srgbClr val="002060"/>
              </a:buClr>
              <a:buSzPts val="6000"/>
            </a:pPr>
            <a:r>
              <a:rPr lang="en-IN" sz="4400" u="none" dirty="0" smtClean="0">
                <a:ea typeface="Georgia"/>
                <a:cs typeface="Georgia"/>
                <a:sym typeface="Georgia"/>
              </a:rPr>
              <a:t>Case 2</a:t>
            </a:r>
            <a:endParaRPr sz="4400" i="0" u="none" strike="noStrike" cap="none">
              <a:ea typeface="Georgia"/>
              <a:cs typeface="Georgia"/>
              <a:sym typeface="Georgia"/>
            </a:endParaRPr>
          </a:p>
        </p:txBody>
      </p:sp>
      <p:sp>
        <p:nvSpPr>
          <p:cNvPr id="5" name="Text Placeholder 5"/>
          <p:cNvSpPr txBox="1">
            <a:spLocks/>
          </p:cNvSpPr>
          <p:nvPr/>
        </p:nvSpPr>
        <p:spPr>
          <a:xfrm>
            <a:off x="428596" y="1214423"/>
            <a:ext cx="8410604" cy="4500594"/>
          </a:xfrm>
          <a:prstGeom prst="rect">
            <a:avLst/>
          </a:prstGeom>
          <a:noFill/>
          <a:ln>
            <a:noFill/>
          </a:ln>
        </p:spPr>
        <p:txBody>
          <a:bodyPr spcFirstLastPara="1" wrap="square" lIns="91425" tIns="91425" rIns="91425" bIns="91425" anchor="t" anchorCtr="0"/>
          <a:lstStyle/>
          <a:p>
            <a:pPr algn="just"/>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Where the goods are handed over to a transporter for transportation by road,</a:t>
            </a:r>
          </a:p>
          <a:p>
            <a:pPr marL="441325" indent="-441325" algn="just">
              <a:buFont typeface="Wingdings" pitchFamily="2" charset="2"/>
              <a:buChar char="Ø"/>
            </a:pPr>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Registered person shall furnish the information relating to the transporter in Part B of FORM GST EWB-01 on the common portal and </a:t>
            </a:r>
          </a:p>
          <a:p>
            <a:pPr marL="441325" indent="-441325" algn="just">
              <a:buFont typeface="Wingdings" pitchFamily="2" charset="2"/>
              <a:buChar char="Ø"/>
            </a:pPr>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E-way bill shall be generated by the transporter on the said portal on the basis of the information furnished by the registered person in Part A of FORM GST EWB-01</a:t>
            </a: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0" y="0"/>
            <a:ext cx="9144000" cy="1285860"/>
          </a:xfrm>
          <a:prstGeom prst="rect">
            <a:avLst/>
          </a:prstGeom>
          <a:solidFill>
            <a:srgbClr val="0070C0"/>
          </a:solidFill>
          <a:ln>
            <a:noFill/>
          </a:ln>
        </p:spPr>
        <p:txBody>
          <a:bodyPr spcFirstLastPara="1" wrap="square" lIns="91425" tIns="45700" rIns="91425" bIns="45700" anchor="ctr" anchorCtr="0">
            <a:noAutofit/>
          </a:bodyPr>
          <a:lstStyle/>
          <a:p>
            <a:pPr algn="ctr">
              <a:buClr>
                <a:srgbClr val="002060"/>
              </a:buClr>
              <a:buSzPts val="6000"/>
            </a:pPr>
            <a:r>
              <a:rPr lang="en-IN" sz="4400" u="none" dirty="0" smtClean="0">
                <a:ea typeface="Georgia"/>
                <a:cs typeface="Georgia"/>
                <a:sym typeface="Georgia"/>
              </a:rPr>
              <a:t>Case 3</a:t>
            </a:r>
            <a:endParaRPr sz="4400" i="0" u="none" strike="noStrike" cap="none">
              <a:ea typeface="Georgia"/>
              <a:cs typeface="Georgia"/>
              <a:sym typeface="Georgia"/>
            </a:endParaRPr>
          </a:p>
        </p:txBody>
      </p:sp>
      <p:sp>
        <p:nvSpPr>
          <p:cNvPr id="5" name="Text Placeholder 5"/>
          <p:cNvSpPr txBox="1">
            <a:spLocks/>
          </p:cNvSpPr>
          <p:nvPr/>
        </p:nvSpPr>
        <p:spPr>
          <a:xfrm>
            <a:off x="428596" y="1214423"/>
            <a:ext cx="8410604" cy="4500594"/>
          </a:xfrm>
          <a:prstGeom prst="rect">
            <a:avLst/>
          </a:prstGeom>
          <a:noFill/>
          <a:ln>
            <a:noFill/>
          </a:ln>
        </p:spPr>
        <p:txBody>
          <a:bodyPr spcFirstLastPara="1" wrap="square" lIns="91425" tIns="91425" rIns="91425" bIns="91425" anchor="t" anchorCtr="0"/>
          <a:lstStyle/>
          <a:p>
            <a:pPr algn="just"/>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Where the movement is caused by an unregistered person</a:t>
            </a:r>
          </a:p>
          <a:p>
            <a:pPr marL="441325" indent="-441325" algn="just">
              <a:buFont typeface="Wingdings" pitchFamily="2" charset="2"/>
              <a:buChar char="Ø"/>
            </a:pPr>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Either in his own conveyance or a hired one or through a transporter,</a:t>
            </a:r>
          </a:p>
          <a:p>
            <a:pPr marL="441325" indent="-441325" algn="just">
              <a:buFont typeface="Wingdings" pitchFamily="2" charset="2"/>
              <a:buChar char="Ø"/>
            </a:pPr>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He or the transporter may, at their option, generate the e-way bill in FORM GST EWB-01 on the common portal in the manner specified in this rule.</a:t>
            </a: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0" y="0"/>
            <a:ext cx="9144000" cy="1285860"/>
          </a:xfrm>
          <a:prstGeom prst="rect">
            <a:avLst/>
          </a:prstGeom>
          <a:solidFill>
            <a:srgbClr val="0070C0"/>
          </a:solidFill>
          <a:ln>
            <a:noFill/>
          </a:ln>
        </p:spPr>
        <p:txBody>
          <a:bodyPr spcFirstLastPara="1" wrap="square" lIns="91425" tIns="45700" rIns="91425" bIns="45700" anchor="ctr" anchorCtr="0">
            <a:noAutofit/>
          </a:bodyPr>
          <a:lstStyle/>
          <a:p>
            <a:pPr algn="ctr">
              <a:buClr>
                <a:srgbClr val="002060"/>
              </a:buClr>
              <a:buSzPts val="6000"/>
            </a:pPr>
            <a:r>
              <a:rPr lang="en-IN" sz="4400" u="none" dirty="0" smtClean="0">
                <a:ea typeface="Georgia"/>
                <a:cs typeface="Georgia"/>
                <a:sym typeface="Georgia"/>
              </a:rPr>
              <a:t>Case 3 (</a:t>
            </a:r>
            <a:r>
              <a:rPr lang="en-IN" sz="4400" u="none" dirty="0" err="1" smtClean="0">
                <a:ea typeface="Georgia"/>
                <a:cs typeface="Georgia"/>
                <a:sym typeface="Georgia"/>
              </a:rPr>
              <a:t>Contd</a:t>
            </a:r>
            <a:r>
              <a:rPr lang="en-IN" sz="4400" u="none" dirty="0" smtClean="0">
                <a:ea typeface="Georgia"/>
                <a:cs typeface="Georgia"/>
                <a:sym typeface="Georgia"/>
              </a:rPr>
              <a:t>)</a:t>
            </a:r>
            <a:endParaRPr sz="4400" i="0" u="none" strike="noStrike" cap="none">
              <a:ea typeface="Georgia"/>
              <a:cs typeface="Georgia"/>
              <a:sym typeface="Georgia"/>
            </a:endParaRPr>
          </a:p>
        </p:txBody>
      </p:sp>
      <p:sp>
        <p:nvSpPr>
          <p:cNvPr id="5" name="Text Placeholder 5"/>
          <p:cNvSpPr txBox="1">
            <a:spLocks/>
          </p:cNvSpPr>
          <p:nvPr/>
        </p:nvSpPr>
        <p:spPr>
          <a:xfrm>
            <a:off x="428596" y="1214423"/>
            <a:ext cx="8410604" cy="4500594"/>
          </a:xfrm>
          <a:prstGeom prst="rect">
            <a:avLst/>
          </a:prstGeom>
          <a:noFill/>
          <a:ln>
            <a:noFill/>
          </a:ln>
        </p:spPr>
        <p:txBody>
          <a:bodyPr spcFirstLastPara="1" wrap="square" lIns="91425" tIns="91425" rIns="91425" bIns="91425" anchor="t" anchorCtr="0"/>
          <a:lstStyle/>
          <a:p>
            <a:pPr algn="just"/>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Where the goods are supplied by an unregistered supplier to a recipient who is registered,</a:t>
            </a:r>
          </a:p>
          <a:p>
            <a:pPr marL="441325" indent="-441325" algn="just"/>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The movement shall be said to be caused by such recipient, if the recipient is known at the time of commencement of the movement of goods.</a:t>
            </a: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0" y="0"/>
            <a:ext cx="9144000" cy="1285860"/>
          </a:xfrm>
          <a:prstGeom prst="rect">
            <a:avLst/>
          </a:prstGeom>
          <a:solidFill>
            <a:srgbClr val="0070C0"/>
          </a:solidFill>
          <a:ln>
            <a:noFill/>
          </a:ln>
        </p:spPr>
        <p:txBody>
          <a:bodyPr spcFirstLastPara="1" wrap="square" lIns="91425" tIns="45700" rIns="91425" bIns="45700" anchor="ctr" anchorCtr="0">
            <a:noAutofit/>
          </a:bodyPr>
          <a:lstStyle/>
          <a:p>
            <a:pPr algn="ctr">
              <a:buClr>
                <a:srgbClr val="002060"/>
              </a:buClr>
              <a:buSzPts val="6000"/>
            </a:pPr>
            <a:r>
              <a:rPr lang="en-IN" sz="4400" u="none" dirty="0" smtClean="0">
                <a:ea typeface="Georgia"/>
                <a:cs typeface="Georgia"/>
                <a:sym typeface="Georgia"/>
              </a:rPr>
              <a:t>Case 4</a:t>
            </a:r>
            <a:endParaRPr sz="4400" i="0" u="none" strike="noStrike" cap="none">
              <a:ea typeface="Georgia"/>
              <a:cs typeface="Georgia"/>
              <a:sym typeface="Georgia"/>
            </a:endParaRPr>
          </a:p>
        </p:txBody>
      </p:sp>
      <p:sp>
        <p:nvSpPr>
          <p:cNvPr id="5" name="Text Placeholder 5"/>
          <p:cNvSpPr txBox="1">
            <a:spLocks/>
          </p:cNvSpPr>
          <p:nvPr/>
        </p:nvSpPr>
        <p:spPr>
          <a:xfrm>
            <a:off x="428596" y="1214423"/>
            <a:ext cx="8410604" cy="4500594"/>
          </a:xfrm>
          <a:prstGeom prst="rect">
            <a:avLst/>
          </a:prstGeom>
          <a:noFill/>
          <a:ln>
            <a:noFill/>
          </a:ln>
        </p:spPr>
        <p:txBody>
          <a:bodyPr spcFirstLastPara="1" wrap="square" lIns="91425" tIns="91425" rIns="91425" bIns="91425" anchor="t" anchorCtr="0"/>
          <a:lstStyle/>
          <a:p>
            <a:pPr algn="just"/>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Where the goods are transported for a distance of less than 50km within the State or Union territory</a:t>
            </a:r>
          </a:p>
          <a:p>
            <a:pPr marL="441325" indent="-441325" algn="just">
              <a:buFont typeface="Wingdings" pitchFamily="2" charset="2"/>
              <a:buChar char="Ø"/>
            </a:pPr>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From the place of business of the consignor to the place of business of the transporter</a:t>
            </a:r>
          </a:p>
          <a:p>
            <a:pPr marL="441325" indent="-441325" algn="just">
              <a:buFont typeface="Wingdings" pitchFamily="2" charset="2"/>
              <a:buChar char="Ø"/>
            </a:pPr>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For further transportation,</a:t>
            </a:r>
          </a:p>
          <a:p>
            <a:pPr marL="441325" indent="-441325" algn="just">
              <a:buFont typeface="Wingdings" pitchFamily="2" charset="2"/>
              <a:buChar char="Ø"/>
            </a:pPr>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The supplier or the transporter may not furnish the details of conveyance in Part B of FORM GST EWB-01.</a:t>
            </a:r>
            <a:endParaRPr lang="en-IN"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prstGeom prst="rect">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2060"/>
              </a:buClr>
              <a:buSzPts val="6000"/>
              <a:buFont typeface="Georgia"/>
              <a:buNone/>
            </a:pPr>
            <a:r>
              <a:rPr lang="en-US" sz="4400" i="0" u="none" strike="noStrike" cap="none" dirty="0" smtClean="0">
                <a:ea typeface="Georgia"/>
                <a:cs typeface="Georgia"/>
                <a:sym typeface="Georgia"/>
              </a:rPr>
              <a:t>Basics of E Way Bill</a:t>
            </a:r>
            <a:endParaRPr sz="4400" i="0" u="none" strike="noStrike" cap="none">
              <a:ea typeface="Georgia"/>
              <a:cs typeface="Georgia"/>
              <a:sym typeface="Georgia"/>
            </a:endParaRPr>
          </a:p>
        </p:txBody>
      </p:sp>
      <p:pic>
        <p:nvPicPr>
          <p:cNvPr id="92" name="Shape 92" descr="C:\Users\dell\AppData\Local\Microsoft\Windows\INetCache\IE\5C8LCIQU\6-trouble-spots-of-indian-economy[1].jpg"/>
          <p:cNvPicPr preferRelativeResize="0"/>
          <p:nvPr/>
        </p:nvPicPr>
        <p:blipFill>
          <a:blip r:embed="rId3"/>
          <a:stretch>
            <a:fillRect/>
          </a:stretch>
        </p:blipFill>
        <p:spPr>
          <a:xfrm>
            <a:off x="1571604" y="1643050"/>
            <a:ext cx="5857916" cy="3929089"/>
          </a:xfrm>
          <a:prstGeom prst="rect">
            <a:avLst/>
          </a:prstGeom>
          <a:noFill/>
          <a:ln w="66675" cap="flat" cmpd="dbl">
            <a:solidFill>
              <a:srgbClr val="E36C09"/>
            </a:solidFill>
            <a:prstDash val="solid"/>
            <a:round/>
            <a:headEnd type="none" w="med" len="med"/>
            <a:tailEnd type="none" w="med" len="me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2"/>
                                        </p:tgtEl>
                                        <p:attrNameLst>
                                          <p:attrName>style.visibility</p:attrName>
                                        </p:attrNameLst>
                                      </p:cBhvr>
                                      <p:to>
                                        <p:strVal val="visible"/>
                                      </p:to>
                                    </p:set>
                                    <p:animEffect transition="in" filter="fade">
                                      <p:cBhvr>
                                        <p:cTn id="11"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0" y="0"/>
            <a:ext cx="9144000" cy="1285860"/>
          </a:xfrm>
          <a:prstGeom prst="rect">
            <a:avLst/>
          </a:prstGeom>
          <a:solidFill>
            <a:srgbClr val="0070C0"/>
          </a:solidFill>
          <a:ln>
            <a:noFill/>
          </a:ln>
        </p:spPr>
        <p:txBody>
          <a:bodyPr spcFirstLastPara="1" wrap="square" lIns="91425" tIns="45700" rIns="91425" bIns="45700" anchor="ctr" anchorCtr="0">
            <a:noAutofit/>
          </a:bodyPr>
          <a:lstStyle/>
          <a:p>
            <a:pPr algn="ctr">
              <a:buClr>
                <a:srgbClr val="002060"/>
              </a:buClr>
              <a:buSzPts val="6000"/>
            </a:pPr>
            <a:r>
              <a:rPr lang="en-IN" sz="4400" u="none" dirty="0" smtClean="0">
                <a:ea typeface="Georgia"/>
                <a:cs typeface="Georgia"/>
                <a:sym typeface="Georgia"/>
              </a:rPr>
              <a:t>Unique E Way Bill Number</a:t>
            </a:r>
            <a:endParaRPr sz="4400" i="0" u="none" strike="noStrike" cap="none">
              <a:ea typeface="Georgia"/>
              <a:cs typeface="Georgia"/>
              <a:sym typeface="Georgia"/>
            </a:endParaRPr>
          </a:p>
        </p:txBody>
      </p:sp>
      <p:sp>
        <p:nvSpPr>
          <p:cNvPr id="5" name="Text Placeholder 5"/>
          <p:cNvSpPr txBox="1">
            <a:spLocks/>
          </p:cNvSpPr>
          <p:nvPr/>
        </p:nvSpPr>
        <p:spPr>
          <a:xfrm>
            <a:off x="428596" y="1142984"/>
            <a:ext cx="8410604" cy="4500594"/>
          </a:xfrm>
          <a:prstGeom prst="rect">
            <a:avLst/>
          </a:prstGeom>
          <a:noFill/>
          <a:ln>
            <a:noFill/>
          </a:ln>
        </p:spPr>
        <p:txBody>
          <a:bodyPr spcFirstLastPara="1" wrap="square" lIns="91425" tIns="91425" rIns="91425" bIns="91425" anchor="t" anchorCtr="0"/>
          <a:lstStyle/>
          <a:p>
            <a:pPr algn="just"/>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Every generated EWB will have unique EBN Number. Below is analysis of said provision.</a:t>
            </a:r>
          </a:p>
          <a:p>
            <a:pPr marL="441325" indent="-441325" algn="just">
              <a:buFont typeface="Wingdings" pitchFamily="2" charset="2"/>
              <a:buChar char="Ø"/>
            </a:pPr>
            <a:endParaRPr lang="en-IN" sz="2400" dirty="0" smtClean="0">
              <a:latin typeface="Palatino Linotype" pitchFamily="18" charset="0"/>
            </a:endParaRPr>
          </a:p>
          <a:p>
            <a:pPr marL="441325" indent="-441325" algn="just"/>
            <a:r>
              <a:rPr lang="en-IN" sz="2400" dirty="0" smtClean="0">
                <a:latin typeface="Palatino Linotype" pitchFamily="18" charset="0"/>
              </a:rPr>
              <a:t>	▪ Upon generation of the e-way bill on the common portal,</a:t>
            </a:r>
          </a:p>
          <a:p>
            <a:pPr marL="441325" indent="-441325" algn="just"/>
            <a:r>
              <a:rPr lang="en-IN" sz="2400" dirty="0" smtClean="0">
                <a:latin typeface="Palatino Linotype" pitchFamily="18" charset="0"/>
              </a:rPr>
              <a:t>	</a:t>
            </a:r>
          </a:p>
          <a:p>
            <a:pPr marL="441325" indent="-441325" algn="just"/>
            <a:r>
              <a:rPr lang="en-IN" sz="2400" dirty="0" smtClean="0">
                <a:latin typeface="Palatino Linotype" pitchFamily="18" charset="0"/>
              </a:rPr>
              <a:t>	▪ A unique e-way bill number (EBN) generated by the common portal and</a:t>
            </a:r>
          </a:p>
          <a:p>
            <a:pPr marL="441325" indent="-441325" algn="just"/>
            <a:r>
              <a:rPr lang="en-IN" sz="2400" dirty="0" smtClean="0">
                <a:latin typeface="Palatino Linotype" pitchFamily="18" charset="0"/>
              </a:rPr>
              <a:t>	</a:t>
            </a:r>
          </a:p>
          <a:p>
            <a:pPr marL="441325" indent="-441325" algn="just"/>
            <a:r>
              <a:rPr lang="en-IN" sz="2400" dirty="0" smtClean="0">
                <a:latin typeface="Palatino Linotype" pitchFamily="18" charset="0"/>
              </a:rPr>
              <a:t>	▪ Same shall be made available to the supplier, the recipient and the transporter on the common portal</a:t>
            </a:r>
          </a:p>
          <a:p>
            <a:pPr marL="441325" indent="-441325" algn="just"/>
            <a:endParaRPr lang="en-IN" sz="2400" dirty="0" smtClean="0">
              <a:latin typeface="Palatino Linotype" pitchFamily="18" charset="0"/>
            </a:endParaRPr>
          </a:p>
          <a:p>
            <a:pPr marL="898525" lvl="1" indent="-441325" algn="just">
              <a:buFont typeface="Arial" pitchFamily="34" charset="0"/>
              <a:buChar char="•"/>
            </a:pPr>
            <a:r>
              <a:rPr lang="en-US" sz="2400" dirty="0" smtClean="0">
                <a:latin typeface="Palatino Linotype" pitchFamily="18" charset="0"/>
              </a:rPr>
              <a:t>Valid for 15 days</a:t>
            </a:r>
            <a:endParaRPr lang="en-IN" sz="2400" dirty="0" smtClean="0">
              <a:latin typeface="Palatino Linotype" pitchFamily="18" charset="0"/>
            </a:endParaRPr>
          </a:p>
          <a:p>
            <a:pPr marL="441325" indent="-441325" algn="just"/>
            <a:endParaRPr lang="en-IN" sz="2400" kern="0" dirty="0" smtClean="0">
              <a:latin typeface="Palatino Linotype" pitchFamily="18" charset="0"/>
              <a:ea typeface="Georgia"/>
              <a:cs typeface="Georgia"/>
              <a:sym typeface="Georg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0" y="0"/>
            <a:ext cx="9144000" cy="1285860"/>
          </a:xfrm>
          <a:prstGeom prst="rect">
            <a:avLst/>
          </a:prstGeom>
          <a:solidFill>
            <a:srgbClr val="0070C0"/>
          </a:solidFill>
          <a:ln>
            <a:noFill/>
          </a:ln>
        </p:spPr>
        <p:txBody>
          <a:bodyPr spcFirstLastPara="1" wrap="square" lIns="91425" tIns="45700" rIns="91425" bIns="45700" anchor="ctr" anchorCtr="0">
            <a:noAutofit/>
          </a:bodyPr>
          <a:lstStyle/>
          <a:p>
            <a:pPr algn="ctr">
              <a:buClr>
                <a:srgbClr val="002060"/>
              </a:buClr>
              <a:buSzPts val="6000"/>
            </a:pPr>
            <a:r>
              <a:rPr lang="en-IN" sz="4400" u="none" dirty="0" err="1" smtClean="0">
                <a:ea typeface="Georgia"/>
                <a:cs typeface="Georgia"/>
                <a:sym typeface="Georgia"/>
              </a:rPr>
              <a:t>Updation</a:t>
            </a:r>
            <a:r>
              <a:rPr lang="en-IN" sz="4400" u="none" dirty="0" smtClean="0">
                <a:ea typeface="Georgia"/>
                <a:cs typeface="Georgia"/>
                <a:sym typeface="Georgia"/>
              </a:rPr>
              <a:t> of Vehicle Number</a:t>
            </a:r>
            <a:endParaRPr sz="4400" i="0" u="none" strike="noStrike" cap="none">
              <a:ea typeface="Georgia"/>
              <a:cs typeface="Georgia"/>
              <a:sym typeface="Georgia"/>
            </a:endParaRPr>
          </a:p>
        </p:txBody>
      </p:sp>
      <p:sp>
        <p:nvSpPr>
          <p:cNvPr id="5" name="Text Placeholder 5"/>
          <p:cNvSpPr txBox="1">
            <a:spLocks/>
          </p:cNvSpPr>
          <p:nvPr/>
        </p:nvSpPr>
        <p:spPr>
          <a:xfrm>
            <a:off x="428596" y="1214423"/>
            <a:ext cx="8410604" cy="4500594"/>
          </a:xfrm>
          <a:prstGeom prst="rect">
            <a:avLst/>
          </a:prstGeom>
          <a:noFill/>
          <a:ln>
            <a:noFill/>
          </a:ln>
        </p:spPr>
        <p:txBody>
          <a:bodyPr spcFirstLastPara="1" wrap="square" lIns="91425" tIns="91425" rIns="91425" bIns="91425" anchor="t" anchorCtr="0"/>
          <a:lstStyle/>
          <a:p>
            <a:pPr algn="just"/>
            <a:endParaRPr lang="en-IN" sz="2400" dirty="0" smtClean="0">
              <a:latin typeface="Palatino Linotype" pitchFamily="18" charset="0"/>
            </a:endParaRPr>
          </a:p>
          <a:p>
            <a:pPr marL="441325" indent="-441325" algn="just">
              <a:buFont typeface="Wingdings" pitchFamily="2" charset="2"/>
              <a:buChar char="Ø"/>
            </a:pPr>
            <a:r>
              <a:rPr lang="en-IN" sz="2400" b="1" dirty="0" smtClean="0">
                <a:latin typeface="Palatino Linotype" pitchFamily="18" charset="0"/>
              </a:rPr>
              <a:t>Goods are transferred from one conveyance to another : </a:t>
            </a:r>
          </a:p>
          <a:p>
            <a:pPr marL="441325" indent="-441325" algn="just"/>
            <a:endParaRPr lang="en-IN" sz="2400" dirty="0" smtClean="0">
              <a:latin typeface="Palatino Linotype" pitchFamily="18" charset="0"/>
            </a:endParaRPr>
          </a:p>
          <a:p>
            <a:pPr marL="441325" indent="-441325" algn="just"/>
            <a:r>
              <a:rPr lang="en-IN" sz="2400" dirty="0" smtClean="0">
                <a:latin typeface="Palatino Linotype" pitchFamily="18" charset="0"/>
              </a:rPr>
              <a:t>	Before such transfer and further movement of goods, update the details of conveyance in the e-way bill on the common portal in Part B of FORM GST EWB-01:  </a:t>
            </a:r>
          </a:p>
          <a:p>
            <a:pPr marL="441325" indent="-441325" algn="just"/>
            <a:endParaRPr lang="en-US" sz="2400" kern="0" dirty="0" smtClean="0">
              <a:latin typeface="Palatino Linotype" pitchFamily="18" charset="0"/>
              <a:ea typeface="Georgia"/>
              <a:cs typeface="Georgia"/>
              <a:sym typeface="Georgia"/>
            </a:endParaRPr>
          </a:p>
          <a:p>
            <a:pPr marL="441325" indent="-441325" algn="just">
              <a:buFont typeface="Wingdings" pitchFamily="2" charset="2"/>
              <a:buChar char="Ø"/>
            </a:pPr>
            <a:r>
              <a:rPr lang="en-IN" sz="2400" b="1" dirty="0" smtClean="0">
                <a:latin typeface="Palatino Linotype" pitchFamily="18" charset="0"/>
              </a:rPr>
              <a:t>Exception: </a:t>
            </a:r>
            <a:r>
              <a:rPr lang="en-IN" sz="2400" dirty="0" smtClean="0">
                <a:latin typeface="Palatino Linotype" pitchFamily="18" charset="0"/>
              </a:rPr>
              <a:t> where the goods are transported for a distance of </a:t>
            </a:r>
            <a:r>
              <a:rPr lang="en-IN" sz="2400" dirty="0" err="1" smtClean="0">
                <a:latin typeface="Palatino Linotype" pitchFamily="18" charset="0"/>
              </a:rPr>
              <a:t>upto</a:t>
            </a:r>
            <a:r>
              <a:rPr lang="en-IN" sz="2400" dirty="0" smtClean="0">
                <a:latin typeface="Palatino Linotype" pitchFamily="18" charset="0"/>
              </a:rPr>
              <a:t> 50kms within the State or Union territory from the place of business of the transporter finally to the place of business of the consignee.</a:t>
            </a:r>
          </a:p>
          <a:p>
            <a:pPr marL="441325" indent="-441325" algn="just"/>
            <a:endParaRPr lang="en-IN" sz="2400" kern="0" dirty="0" smtClean="0">
              <a:latin typeface="Palatino Linotype" pitchFamily="18" charset="0"/>
              <a:ea typeface="Georgia"/>
              <a:cs typeface="Georgia"/>
              <a:sym typeface="Georg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0" y="0"/>
            <a:ext cx="9144000" cy="1285860"/>
          </a:xfrm>
          <a:prstGeom prst="rect">
            <a:avLst/>
          </a:prstGeom>
          <a:solidFill>
            <a:srgbClr val="0070C0"/>
          </a:solidFill>
          <a:ln>
            <a:noFill/>
          </a:ln>
        </p:spPr>
        <p:txBody>
          <a:bodyPr spcFirstLastPara="1" wrap="square" lIns="91425" tIns="45700" rIns="91425" bIns="45700" anchor="ctr" anchorCtr="0">
            <a:noAutofit/>
          </a:bodyPr>
          <a:lstStyle/>
          <a:p>
            <a:pPr algn="ctr">
              <a:buClr>
                <a:srgbClr val="002060"/>
              </a:buClr>
              <a:buSzPts val="6000"/>
            </a:pPr>
            <a:r>
              <a:rPr lang="en-IN" sz="4400" u="none" dirty="0" smtClean="0">
                <a:ea typeface="Georgia"/>
                <a:cs typeface="Georgia"/>
                <a:sym typeface="Georgia"/>
              </a:rPr>
              <a:t>Assign the E Way Bill No.</a:t>
            </a:r>
            <a:endParaRPr sz="4400" i="0" u="none" strike="noStrike" cap="none">
              <a:ea typeface="Georgia"/>
              <a:cs typeface="Georgia"/>
              <a:sym typeface="Georgia"/>
            </a:endParaRPr>
          </a:p>
        </p:txBody>
      </p:sp>
      <p:sp>
        <p:nvSpPr>
          <p:cNvPr id="5" name="Text Placeholder 5"/>
          <p:cNvSpPr txBox="1">
            <a:spLocks/>
          </p:cNvSpPr>
          <p:nvPr/>
        </p:nvSpPr>
        <p:spPr>
          <a:xfrm>
            <a:off x="428596" y="1214423"/>
            <a:ext cx="8410604" cy="4500594"/>
          </a:xfrm>
          <a:prstGeom prst="rect">
            <a:avLst/>
          </a:prstGeom>
          <a:noFill/>
          <a:ln>
            <a:noFill/>
          </a:ln>
        </p:spPr>
        <p:txBody>
          <a:bodyPr spcFirstLastPara="1" wrap="square" lIns="91425" tIns="91425" rIns="91425" bIns="91425" anchor="t" anchorCtr="0"/>
          <a:lstStyle/>
          <a:p>
            <a:pPr algn="just"/>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Consignor/recipient/the transporter, may assign the e-way bill number to another registered or enrolled transporter for updating the information in Part B of FORM GST EWB-01 for further movement of the consignment.</a:t>
            </a:r>
          </a:p>
          <a:p>
            <a:pPr marL="441325" indent="-441325" algn="just"/>
            <a:endParaRPr lang="en-US" sz="2400" kern="0" dirty="0" smtClean="0">
              <a:latin typeface="Palatino Linotype" pitchFamily="18" charset="0"/>
              <a:ea typeface="Georgia"/>
              <a:cs typeface="Georgia"/>
              <a:sym typeface="Georgia"/>
            </a:endParaRPr>
          </a:p>
          <a:p>
            <a:pPr marL="441325" indent="-441325" algn="just">
              <a:buFont typeface="Wingdings" pitchFamily="2" charset="2"/>
              <a:buChar char="Ø"/>
            </a:pPr>
            <a:r>
              <a:rPr lang="en-IN" sz="2400" dirty="0" smtClean="0">
                <a:latin typeface="Palatino Linotype" pitchFamily="18" charset="0"/>
              </a:rPr>
              <a:t>Only one time assignment.</a:t>
            </a:r>
          </a:p>
          <a:p>
            <a:pPr marL="441325" indent="-441325" algn="just"/>
            <a:endParaRPr lang="en-IN" sz="2400" kern="0" dirty="0" smtClean="0">
              <a:latin typeface="Palatino Linotype" pitchFamily="18" charset="0"/>
              <a:ea typeface="Georgia"/>
              <a:cs typeface="Georgia"/>
              <a:sym typeface="Georg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0" y="0"/>
            <a:ext cx="9144000" cy="1285860"/>
          </a:xfrm>
          <a:prstGeom prst="rect">
            <a:avLst/>
          </a:prstGeom>
          <a:solidFill>
            <a:srgbClr val="0070C0"/>
          </a:solidFill>
          <a:ln>
            <a:noFill/>
          </a:ln>
        </p:spPr>
        <p:txBody>
          <a:bodyPr spcFirstLastPara="1" wrap="square" lIns="91425" tIns="45700" rIns="91425" bIns="45700" anchor="ctr" anchorCtr="0">
            <a:noAutofit/>
          </a:bodyPr>
          <a:lstStyle/>
          <a:p>
            <a:pPr algn="ctr">
              <a:buClr>
                <a:srgbClr val="002060"/>
              </a:buClr>
              <a:buSzPts val="6000"/>
            </a:pPr>
            <a:r>
              <a:rPr lang="en-IN" sz="4400" u="none" dirty="0" smtClean="0">
                <a:ea typeface="Georgia"/>
                <a:cs typeface="Georgia"/>
                <a:sym typeface="Georgia"/>
              </a:rPr>
              <a:t>Consolidation of E Way Bill</a:t>
            </a:r>
            <a:endParaRPr sz="4400" i="0" u="none" strike="noStrike" cap="none">
              <a:ea typeface="Georgia"/>
              <a:cs typeface="Georgia"/>
              <a:sym typeface="Georgia"/>
            </a:endParaRPr>
          </a:p>
        </p:txBody>
      </p:sp>
      <p:sp>
        <p:nvSpPr>
          <p:cNvPr id="5" name="Text Placeholder 5"/>
          <p:cNvSpPr txBox="1">
            <a:spLocks/>
          </p:cNvSpPr>
          <p:nvPr/>
        </p:nvSpPr>
        <p:spPr>
          <a:xfrm>
            <a:off x="428596" y="1214423"/>
            <a:ext cx="8410604" cy="4500594"/>
          </a:xfrm>
          <a:prstGeom prst="rect">
            <a:avLst/>
          </a:prstGeom>
          <a:noFill/>
          <a:ln>
            <a:noFill/>
          </a:ln>
        </p:spPr>
        <p:txBody>
          <a:bodyPr spcFirstLastPara="1" wrap="square" lIns="91425" tIns="91425" rIns="91425" bIns="91425" anchor="t" anchorCtr="0"/>
          <a:lstStyle/>
          <a:p>
            <a:pPr algn="just"/>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Multiple consignments are intended to be transported in one conveyance, the transporter may indicate the serial number of e-way bills generated in respect of each such consignment electronically on the common portal and a consolidated e-way bill in FORM GST EWB-02 maybe generated by him on the said common portal prior to the movement of goods. .</a:t>
            </a:r>
          </a:p>
          <a:p>
            <a:pPr marL="441325" indent="-441325" algn="just"/>
            <a:endParaRPr lang="en-US" sz="2400" kern="0" dirty="0" smtClean="0">
              <a:latin typeface="Palatino Linotype" pitchFamily="18" charset="0"/>
              <a:ea typeface="Georgia"/>
              <a:cs typeface="Georgia"/>
              <a:sym typeface="Georgia"/>
            </a:endParaRPr>
          </a:p>
          <a:p>
            <a:pPr marL="441325" indent="-441325" algn="just">
              <a:buFont typeface="Wingdings" pitchFamily="2" charset="2"/>
              <a:buChar char="Ø"/>
            </a:pPr>
            <a:r>
              <a:rPr lang="en-IN" sz="2400" dirty="0" smtClean="0">
                <a:latin typeface="Palatino Linotype" pitchFamily="18" charset="0"/>
              </a:rPr>
              <a:t>Only one time assignment.</a:t>
            </a:r>
          </a:p>
          <a:p>
            <a:pPr marL="441325" indent="-441325" algn="just"/>
            <a:endParaRPr lang="en-IN" sz="2400" kern="0" dirty="0" smtClean="0">
              <a:latin typeface="Palatino Linotype" pitchFamily="18" charset="0"/>
              <a:ea typeface="Georgia"/>
              <a:cs typeface="Georgia"/>
              <a:sym typeface="Georg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0" y="0"/>
            <a:ext cx="9144000" cy="1285860"/>
          </a:xfrm>
          <a:prstGeom prst="rect">
            <a:avLst/>
          </a:prstGeom>
          <a:solidFill>
            <a:srgbClr val="0070C0"/>
          </a:solidFill>
          <a:ln>
            <a:noFill/>
          </a:ln>
        </p:spPr>
        <p:txBody>
          <a:bodyPr spcFirstLastPara="1" wrap="square" lIns="91425" tIns="45700" rIns="91425" bIns="45700" anchor="ctr" anchorCtr="0">
            <a:noAutofit/>
          </a:bodyPr>
          <a:lstStyle/>
          <a:p>
            <a:pPr algn="ctr">
              <a:buClr>
                <a:srgbClr val="002060"/>
              </a:buClr>
              <a:buSzPts val="6000"/>
            </a:pPr>
            <a:r>
              <a:rPr lang="en-IN" sz="4400" u="none" dirty="0" smtClean="0">
                <a:ea typeface="Georgia"/>
                <a:cs typeface="Georgia"/>
                <a:sym typeface="Georgia"/>
              </a:rPr>
              <a:t>Question</a:t>
            </a:r>
            <a:endParaRPr sz="4400" i="0" u="none" strike="noStrike" cap="none">
              <a:ea typeface="Georgia"/>
              <a:cs typeface="Georgia"/>
              <a:sym typeface="Georgia"/>
            </a:endParaRPr>
          </a:p>
        </p:txBody>
      </p:sp>
      <p:sp>
        <p:nvSpPr>
          <p:cNvPr id="5" name="Text Placeholder 5"/>
          <p:cNvSpPr txBox="1">
            <a:spLocks/>
          </p:cNvSpPr>
          <p:nvPr/>
        </p:nvSpPr>
        <p:spPr>
          <a:xfrm>
            <a:off x="428596" y="1214423"/>
            <a:ext cx="8410604" cy="4500594"/>
          </a:xfrm>
          <a:prstGeom prst="rect">
            <a:avLst/>
          </a:prstGeom>
          <a:noFill/>
          <a:ln>
            <a:noFill/>
          </a:ln>
        </p:spPr>
        <p:txBody>
          <a:bodyPr spcFirstLastPara="1" wrap="square" lIns="91425" tIns="91425" rIns="91425" bIns="91425" anchor="t" anchorCtr="0"/>
          <a:lstStyle/>
          <a:p>
            <a:pPr algn="just"/>
            <a:endParaRPr lang="en-IN" sz="2400" dirty="0" smtClean="0">
              <a:latin typeface="Palatino Linotype" pitchFamily="18" charset="0"/>
            </a:endParaRPr>
          </a:p>
        </p:txBody>
      </p:sp>
      <p:sp>
        <p:nvSpPr>
          <p:cNvPr id="4" name="Text Placeholder 5"/>
          <p:cNvSpPr txBox="1">
            <a:spLocks/>
          </p:cNvSpPr>
          <p:nvPr/>
        </p:nvSpPr>
        <p:spPr>
          <a:xfrm>
            <a:off x="580996" y="1366823"/>
            <a:ext cx="8410604" cy="4500594"/>
          </a:xfrm>
          <a:prstGeom prst="rect">
            <a:avLst/>
          </a:prstGeom>
          <a:noFill/>
          <a:ln>
            <a:noFill/>
          </a:ln>
        </p:spPr>
        <p:txBody>
          <a:bodyPr spcFirstLastPara="1" wrap="square" lIns="91425" tIns="91425" rIns="91425" bIns="91425" anchor="t" anchorCtr="0"/>
          <a:lstStyle/>
          <a:p>
            <a:pPr algn="just"/>
            <a:endParaRPr lang="en-IN" sz="2400" dirty="0" smtClean="0">
              <a:latin typeface="Palatino Linotype" pitchFamily="18" charset="0"/>
            </a:endParaRPr>
          </a:p>
          <a:p>
            <a:pPr marL="441325" indent="-441325" algn="just">
              <a:buFont typeface="Wingdings" pitchFamily="2" charset="2"/>
              <a:buChar char="Ø"/>
            </a:pPr>
            <a:r>
              <a:rPr lang="en-US" sz="2400" dirty="0" smtClean="0">
                <a:latin typeface="Palatino Linotype" pitchFamily="18" charset="0"/>
              </a:rPr>
              <a:t>Individual Invoice is less than Rs. 50,000/- however consignment value in the conveyance is more than Rs. 50,000/-?</a:t>
            </a:r>
          </a:p>
          <a:p>
            <a:pPr marL="441325" indent="-441325" algn="just">
              <a:buFont typeface="Wingdings" pitchFamily="2" charset="2"/>
              <a:buChar char="Ø"/>
            </a:pPr>
            <a:endParaRPr lang="en-US" sz="2400" dirty="0" smtClean="0">
              <a:latin typeface="Palatino Linotype" pitchFamily="18" charset="0"/>
            </a:endParaRPr>
          </a:p>
          <a:p>
            <a:pPr marL="441325" indent="-441325" algn="just">
              <a:buFont typeface="Wingdings" pitchFamily="2" charset="2"/>
              <a:buChar char="Ø"/>
            </a:pPr>
            <a:r>
              <a:rPr lang="en-US" sz="2400" dirty="0" smtClean="0">
                <a:latin typeface="Palatino Linotype" pitchFamily="18" charset="0"/>
              </a:rPr>
              <a:t>One invoice but multiple vehicles?</a:t>
            </a:r>
          </a:p>
          <a:p>
            <a:pPr marL="441325" indent="-441325" algn="just">
              <a:buFont typeface="Wingdings" pitchFamily="2" charset="2"/>
              <a:buChar char="Ø"/>
            </a:pPr>
            <a:endParaRPr lang="en-IN" sz="2400" kern="0" dirty="0" smtClean="0">
              <a:latin typeface="Palatino Linotype" pitchFamily="18" charset="0"/>
              <a:ea typeface="Georgia"/>
              <a:cs typeface="Georgia"/>
              <a:sym typeface="Georg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0" y="0"/>
            <a:ext cx="9144000" cy="1285860"/>
          </a:xfrm>
          <a:prstGeom prst="rect">
            <a:avLst/>
          </a:prstGeom>
          <a:solidFill>
            <a:srgbClr val="0070C0"/>
          </a:solidFill>
          <a:ln>
            <a:noFill/>
          </a:ln>
        </p:spPr>
        <p:txBody>
          <a:bodyPr spcFirstLastPara="1" wrap="square" lIns="91425" tIns="45700" rIns="91425" bIns="45700" anchor="ctr" anchorCtr="0">
            <a:noAutofit/>
          </a:bodyPr>
          <a:lstStyle/>
          <a:p>
            <a:pPr algn="ctr">
              <a:buClr>
                <a:srgbClr val="002060"/>
              </a:buClr>
              <a:buSzPts val="6000"/>
            </a:pPr>
            <a:r>
              <a:rPr lang="en-US" sz="4400" i="0" u="none" strike="noStrike" cap="none" dirty="0" smtClean="0">
                <a:ea typeface="Georgia"/>
                <a:cs typeface="Georgia"/>
                <a:sym typeface="Georgia"/>
              </a:rPr>
              <a:t>E Way Bill Vs. GSTR 1</a:t>
            </a:r>
            <a:endParaRPr sz="4400" i="0" u="none" strike="noStrike" cap="none">
              <a:ea typeface="Georgia"/>
              <a:cs typeface="Georgia"/>
              <a:sym typeface="Georgia"/>
            </a:endParaRPr>
          </a:p>
        </p:txBody>
      </p:sp>
      <p:sp>
        <p:nvSpPr>
          <p:cNvPr id="5" name="Text Placeholder 5"/>
          <p:cNvSpPr txBox="1">
            <a:spLocks/>
          </p:cNvSpPr>
          <p:nvPr/>
        </p:nvSpPr>
        <p:spPr>
          <a:xfrm>
            <a:off x="428596" y="1214423"/>
            <a:ext cx="8410604" cy="4500594"/>
          </a:xfrm>
          <a:prstGeom prst="rect">
            <a:avLst/>
          </a:prstGeom>
          <a:noFill/>
          <a:ln>
            <a:noFill/>
          </a:ln>
        </p:spPr>
        <p:txBody>
          <a:bodyPr spcFirstLastPara="1" wrap="square" lIns="91425" tIns="91425" rIns="91425" bIns="91425" anchor="t" anchorCtr="0"/>
          <a:lstStyle/>
          <a:p>
            <a:pPr algn="just"/>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The information furnished in Part A of FORM GST EWB-01</a:t>
            </a:r>
          </a:p>
          <a:p>
            <a:pPr marL="441325" indent="-441325" algn="just">
              <a:buFont typeface="Wingdings" pitchFamily="2" charset="2"/>
              <a:buChar char="Ø"/>
            </a:pPr>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Shall be made available to the registered supplier on the common portal</a:t>
            </a:r>
          </a:p>
          <a:p>
            <a:pPr marL="441325" indent="-441325" algn="just">
              <a:buFont typeface="Wingdings" pitchFamily="2" charset="2"/>
              <a:buChar char="Ø"/>
            </a:pPr>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Who may utilize the same for furnishing details in FORM GSTR-1.</a:t>
            </a:r>
            <a:endParaRPr lang="en-IN" sz="2400" kern="0" dirty="0" smtClean="0">
              <a:latin typeface="Palatino Linotype" pitchFamily="18" charset="0"/>
              <a:ea typeface="Georgia"/>
              <a:cs typeface="Georgia"/>
              <a:sym typeface="Georg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0" y="0"/>
            <a:ext cx="9144000" cy="1285860"/>
          </a:xfrm>
          <a:prstGeom prst="rect">
            <a:avLst/>
          </a:prstGeom>
          <a:solidFill>
            <a:srgbClr val="0070C0"/>
          </a:solidFill>
          <a:ln>
            <a:noFill/>
          </a:ln>
        </p:spPr>
        <p:txBody>
          <a:bodyPr spcFirstLastPara="1" wrap="square" lIns="91425" tIns="45700" rIns="91425" bIns="45700" anchor="ctr" anchorCtr="0">
            <a:noAutofit/>
          </a:bodyPr>
          <a:lstStyle/>
          <a:p>
            <a:pPr algn="ctr">
              <a:buClr>
                <a:srgbClr val="002060"/>
              </a:buClr>
              <a:buSzPts val="6000"/>
            </a:pPr>
            <a:r>
              <a:rPr lang="en-US" sz="4400" i="0" u="none" strike="noStrike" cap="none" dirty="0" smtClean="0">
                <a:ea typeface="Georgia"/>
                <a:cs typeface="Georgia"/>
                <a:sym typeface="Georgia"/>
              </a:rPr>
              <a:t>Cancellation of E Way Bill</a:t>
            </a:r>
            <a:endParaRPr sz="4400" i="0" u="none" strike="noStrike" cap="none">
              <a:ea typeface="Georgia"/>
              <a:cs typeface="Georgia"/>
              <a:sym typeface="Georgia"/>
            </a:endParaRPr>
          </a:p>
        </p:txBody>
      </p:sp>
      <p:sp>
        <p:nvSpPr>
          <p:cNvPr id="5" name="Text Placeholder 5"/>
          <p:cNvSpPr txBox="1">
            <a:spLocks/>
          </p:cNvSpPr>
          <p:nvPr/>
        </p:nvSpPr>
        <p:spPr>
          <a:xfrm>
            <a:off x="357158" y="1000108"/>
            <a:ext cx="8410604" cy="4500594"/>
          </a:xfrm>
          <a:prstGeom prst="rect">
            <a:avLst/>
          </a:prstGeom>
          <a:noFill/>
          <a:ln>
            <a:noFill/>
          </a:ln>
        </p:spPr>
        <p:txBody>
          <a:bodyPr spcFirstLastPara="1" wrap="square" lIns="91425" tIns="91425" rIns="91425" bIns="91425" anchor="t" anchorCtr="0"/>
          <a:lstStyle/>
          <a:p>
            <a:pPr marL="441325" indent="-441325" algn="just"/>
            <a:endParaRPr lang="en-IN" sz="2400" dirty="0" smtClean="0">
              <a:latin typeface="Palatino Linotype" pitchFamily="18" charset="0"/>
            </a:endParaRPr>
          </a:p>
          <a:p>
            <a:pPr marL="441325" indent="-441325" algn="just"/>
            <a:r>
              <a:rPr lang="en-IN" sz="2400" dirty="0" smtClean="0">
                <a:latin typeface="Palatino Linotype" pitchFamily="18" charset="0"/>
              </a:rPr>
              <a:t>Where an e-way bill has been generated,</a:t>
            </a:r>
          </a:p>
          <a:p>
            <a:pPr marL="441325" indent="-441325" algn="just"/>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But goods are either not transported or are not transported as per the details furnished in the e-way bill,</a:t>
            </a:r>
          </a:p>
          <a:p>
            <a:pPr marL="441325" indent="-441325" algn="just">
              <a:buFont typeface="Wingdings" pitchFamily="2" charset="2"/>
              <a:buChar char="Ø"/>
            </a:pPr>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E-way bill may be cancelled electronically on the common portal,</a:t>
            </a:r>
          </a:p>
          <a:p>
            <a:pPr marL="441325" indent="-441325" algn="just">
              <a:buFont typeface="Wingdings" pitchFamily="2" charset="2"/>
              <a:buChar char="Ø"/>
            </a:pPr>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Either directly or through a Facilitation Centre, within 24 hours of generation of the </a:t>
            </a:r>
            <a:r>
              <a:rPr lang="en-IN" sz="2400" dirty="0" err="1" smtClean="0">
                <a:latin typeface="Palatino Linotype" pitchFamily="18" charset="0"/>
              </a:rPr>
              <a:t>Eway</a:t>
            </a:r>
            <a:r>
              <a:rPr lang="en-IN" sz="2400" dirty="0" smtClean="0">
                <a:latin typeface="Palatino Linotype" pitchFamily="18" charset="0"/>
              </a:rPr>
              <a:t> bill.</a:t>
            </a:r>
          </a:p>
          <a:p>
            <a:pPr marL="441325" indent="-441325" algn="just">
              <a:buFont typeface="Wingdings" pitchFamily="2" charset="2"/>
              <a:buChar char="Ø"/>
            </a:pPr>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However, an e-way bill cannot be cancelled if it has been verified in transit in accordance with the provisions of rule 138B of the CGST Rules, 2017</a:t>
            </a:r>
            <a:endParaRPr lang="en-IN" sz="2400" kern="0" dirty="0" smtClean="0">
              <a:latin typeface="Palatino Linotype" pitchFamily="18" charset="0"/>
              <a:ea typeface="Georgia"/>
              <a:cs typeface="Georgia"/>
              <a:sym typeface="Georg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0" y="0"/>
            <a:ext cx="9144000" cy="1285860"/>
          </a:xfrm>
          <a:prstGeom prst="rect">
            <a:avLst/>
          </a:prstGeom>
          <a:solidFill>
            <a:srgbClr val="0070C0"/>
          </a:solidFill>
          <a:ln>
            <a:noFill/>
          </a:ln>
        </p:spPr>
        <p:txBody>
          <a:bodyPr spcFirstLastPara="1" wrap="square" lIns="91425" tIns="45700" rIns="91425" bIns="45700" anchor="ctr" anchorCtr="0">
            <a:noAutofit/>
          </a:bodyPr>
          <a:lstStyle/>
          <a:p>
            <a:pPr algn="ctr">
              <a:buClr>
                <a:srgbClr val="002060"/>
              </a:buClr>
              <a:buSzPts val="6000"/>
            </a:pPr>
            <a:r>
              <a:rPr lang="en-US" sz="4400" i="0" u="none" strike="noStrike" cap="none" dirty="0" smtClean="0">
                <a:ea typeface="Georgia"/>
                <a:cs typeface="Georgia"/>
                <a:sym typeface="Georgia"/>
              </a:rPr>
              <a:t>Deletion / Modification of E Way Bill</a:t>
            </a:r>
            <a:endParaRPr sz="4400" i="0" u="none" strike="noStrike" cap="none">
              <a:ea typeface="Georgia"/>
              <a:cs typeface="Georgia"/>
              <a:sym typeface="Georgia"/>
            </a:endParaRPr>
          </a:p>
        </p:txBody>
      </p:sp>
      <p:sp>
        <p:nvSpPr>
          <p:cNvPr id="5" name="Text Placeholder 5"/>
          <p:cNvSpPr txBox="1">
            <a:spLocks/>
          </p:cNvSpPr>
          <p:nvPr/>
        </p:nvSpPr>
        <p:spPr>
          <a:xfrm>
            <a:off x="357158" y="1000108"/>
            <a:ext cx="8410604" cy="4500594"/>
          </a:xfrm>
          <a:prstGeom prst="rect">
            <a:avLst/>
          </a:prstGeom>
          <a:noFill/>
          <a:ln>
            <a:noFill/>
          </a:ln>
        </p:spPr>
        <p:txBody>
          <a:bodyPr spcFirstLastPara="1" wrap="square" lIns="91425" tIns="91425" rIns="91425" bIns="91425" anchor="t" anchorCtr="0"/>
          <a:lstStyle/>
          <a:p>
            <a:pPr marL="441325" indent="-441325" algn="just"/>
            <a:endParaRPr lang="en-IN" sz="2400" dirty="0" smtClean="0">
              <a:latin typeface="Palatino Linotype" pitchFamily="18" charset="0"/>
            </a:endParaRPr>
          </a:p>
          <a:p>
            <a:pPr marL="441325" indent="-441325" algn="just">
              <a:buFont typeface="Wingdings" pitchFamily="2" charset="2"/>
              <a:buChar char="Ø"/>
            </a:pPr>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The e-way bill once generated cannot be deleted. However, it can be cancelled by the generator within 24 hours of generation.</a:t>
            </a:r>
          </a:p>
          <a:p>
            <a:pPr marL="441325" indent="-441325" algn="just">
              <a:buFont typeface="Wingdings" pitchFamily="2" charset="2"/>
              <a:buChar char="Ø"/>
            </a:pPr>
            <a:endParaRPr lang="en-US"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The e-way bill once generated, cannot be edited or modified. Only Part-B can be updated.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0" y="0"/>
            <a:ext cx="9144000" cy="1285860"/>
          </a:xfrm>
          <a:prstGeom prst="rect">
            <a:avLst/>
          </a:prstGeom>
          <a:solidFill>
            <a:srgbClr val="0070C0"/>
          </a:solidFill>
          <a:ln>
            <a:noFill/>
          </a:ln>
        </p:spPr>
        <p:txBody>
          <a:bodyPr spcFirstLastPara="1" wrap="square" lIns="91425" tIns="45700" rIns="91425" bIns="45700" anchor="ctr" anchorCtr="0">
            <a:noAutofit/>
          </a:bodyPr>
          <a:lstStyle/>
          <a:p>
            <a:pPr algn="ctr">
              <a:buClr>
                <a:srgbClr val="002060"/>
              </a:buClr>
              <a:buSzPts val="6000"/>
            </a:pPr>
            <a:r>
              <a:rPr lang="en-US" sz="4400" i="0" u="none" strike="noStrike" cap="none" dirty="0" smtClean="0">
                <a:ea typeface="Georgia"/>
                <a:cs typeface="Georgia"/>
                <a:sym typeface="Georgia"/>
              </a:rPr>
              <a:t>Validity of E Way Bill</a:t>
            </a:r>
            <a:endParaRPr sz="4400" i="0" u="none" strike="noStrike" cap="none">
              <a:ea typeface="Georgia"/>
              <a:cs typeface="Georgia"/>
              <a:sym typeface="Georgia"/>
            </a:endParaRPr>
          </a:p>
        </p:txBody>
      </p:sp>
      <p:pic>
        <p:nvPicPr>
          <p:cNvPr id="12" name="Picture 11" descr="Capture.JPG"/>
          <p:cNvPicPr>
            <a:picLocks noChangeAspect="1"/>
          </p:cNvPicPr>
          <p:nvPr/>
        </p:nvPicPr>
        <p:blipFill>
          <a:blip r:embed="rId3"/>
          <a:stretch>
            <a:fillRect/>
          </a:stretch>
        </p:blipFill>
        <p:spPr>
          <a:xfrm>
            <a:off x="214282" y="1785926"/>
            <a:ext cx="8686968" cy="3857652"/>
          </a:xfrm>
          <a:prstGeom prst="rect">
            <a:avLst/>
          </a:prstGeom>
          <a:solidFill>
            <a:srgbClr val="FFFF00"/>
          </a:solid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0" y="0"/>
            <a:ext cx="9144000" cy="1285860"/>
          </a:xfrm>
          <a:prstGeom prst="rect">
            <a:avLst/>
          </a:prstGeom>
          <a:solidFill>
            <a:srgbClr val="0070C0"/>
          </a:solidFill>
          <a:ln>
            <a:noFill/>
          </a:ln>
        </p:spPr>
        <p:txBody>
          <a:bodyPr spcFirstLastPara="1" wrap="square" lIns="91425" tIns="45700" rIns="91425" bIns="45700" anchor="ctr" anchorCtr="0">
            <a:noAutofit/>
          </a:bodyPr>
          <a:lstStyle/>
          <a:p>
            <a:pPr algn="ctr">
              <a:buClr>
                <a:srgbClr val="002060"/>
              </a:buClr>
              <a:buSzPts val="6000"/>
            </a:pPr>
            <a:r>
              <a:rPr lang="en-US" sz="4400" i="0" u="none" strike="noStrike" cap="none" dirty="0" smtClean="0">
                <a:ea typeface="Georgia"/>
                <a:cs typeface="Georgia"/>
                <a:sym typeface="Georgia"/>
              </a:rPr>
              <a:t>One Day</a:t>
            </a:r>
            <a:endParaRPr sz="4400" i="0" u="none" strike="noStrike" cap="none">
              <a:ea typeface="Georgia"/>
              <a:cs typeface="Georgia"/>
              <a:sym typeface="Georgia"/>
            </a:endParaRPr>
          </a:p>
        </p:txBody>
      </p:sp>
      <p:sp>
        <p:nvSpPr>
          <p:cNvPr id="5" name="Rectangle 4"/>
          <p:cNvSpPr/>
          <p:nvPr/>
        </p:nvSpPr>
        <p:spPr>
          <a:xfrm>
            <a:off x="500034" y="1720840"/>
            <a:ext cx="8001056" cy="1384995"/>
          </a:xfrm>
          <a:prstGeom prst="rect">
            <a:avLst/>
          </a:prstGeom>
        </p:spPr>
        <p:txBody>
          <a:bodyPr wrap="square">
            <a:spAutoFit/>
          </a:bodyPr>
          <a:lstStyle/>
          <a:p>
            <a:pPr algn="just"/>
            <a:r>
              <a:rPr lang="en-IN" sz="2800" dirty="0" smtClean="0">
                <a:latin typeface="Palatino Linotype" pitchFamily="18" charset="0"/>
              </a:rPr>
              <a:t>Each day shall be counted as the period expiring at midnight of the day immediately following the date of generation of e-way bill</a:t>
            </a:r>
            <a:endParaRPr lang="en-IN" sz="2800" dirty="0">
              <a:latin typeface="Palatino Linotyp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0" y="0"/>
            <a:ext cx="9144000" cy="1285860"/>
          </a:xfrm>
          <a:prstGeom prst="rect">
            <a:avLst/>
          </a:prstGeom>
          <a:solidFill>
            <a:srgbClr val="0070C0"/>
          </a:solidFill>
          <a:ln>
            <a:noFill/>
          </a:ln>
        </p:spPr>
        <p:txBody>
          <a:bodyPr spcFirstLastPara="1" wrap="square" lIns="91425" tIns="45700" rIns="91425" bIns="45700" anchor="ctr" anchorCtr="0">
            <a:noAutofit/>
          </a:bodyPr>
          <a:lstStyle/>
          <a:p>
            <a:pPr algn="ctr">
              <a:buClr>
                <a:srgbClr val="002060"/>
              </a:buClr>
              <a:buSzPts val="6000"/>
            </a:pPr>
            <a:r>
              <a:rPr lang="en-IN" sz="4400" u="none" dirty="0" smtClean="0">
                <a:ea typeface="Georgia"/>
                <a:cs typeface="Georgia"/>
                <a:sym typeface="Georgia"/>
              </a:rPr>
              <a:t>Benefits?</a:t>
            </a:r>
            <a:endParaRPr sz="4400" i="0" u="none" strike="noStrike" cap="none">
              <a:ea typeface="Georgia"/>
              <a:cs typeface="Georgia"/>
              <a:sym typeface="Georgia"/>
            </a:endParaRPr>
          </a:p>
        </p:txBody>
      </p:sp>
      <p:graphicFrame>
        <p:nvGraphicFramePr>
          <p:cNvPr id="4" name="Diagram 3"/>
          <p:cNvGraphicFramePr/>
          <p:nvPr/>
        </p:nvGraphicFramePr>
        <p:xfrm>
          <a:off x="0" y="1285860"/>
          <a:ext cx="8858280" cy="5143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0" y="0"/>
            <a:ext cx="9144000" cy="1285860"/>
          </a:xfrm>
          <a:prstGeom prst="rect">
            <a:avLst/>
          </a:prstGeom>
          <a:solidFill>
            <a:srgbClr val="0070C0"/>
          </a:solidFill>
          <a:ln>
            <a:noFill/>
          </a:ln>
        </p:spPr>
        <p:txBody>
          <a:bodyPr spcFirstLastPara="1" wrap="square" lIns="91425" tIns="45700" rIns="91425" bIns="45700" anchor="ctr" anchorCtr="0">
            <a:noAutofit/>
          </a:bodyPr>
          <a:lstStyle/>
          <a:p>
            <a:pPr algn="ctr">
              <a:buClr>
                <a:srgbClr val="002060"/>
              </a:buClr>
              <a:buSzPts val="6000"/>
            </a:pPr>
            <a:r>
              <a:rPr lang="en-IN" sz="4400" u="none" dirty="0" smtClean="0"/>
              <a:t>Over Dimensional Cargo</a:t>
            </a:r>
            <a:endParaRPr sz="4400" i="0" u="none" strike="noStrike" cap="none">
              <a:ea typeface="Georgia"/>
              <a:cs typeface="Georgia"/>
              <a:sym typeface="Georgia"/>
            </a:endParaRPr>
          </a:p>
        </p:txBody>
      </p:sp>
      <p:sp>
        <p:nvSpPr>
          <p:cNvPr id="5" name="Rectangle 4"/>
          <p:cNvSpPr/>
          <p:nvPr/>
        </p:nvSpPr>
        <p:spPr>
          <a:xfrm>
            <a:off x="500034" y="1720840"/>
            <a:ext cx="8001056" cy="2246769"/>
          </a:xfrm>
          <a:prstGeom prst="rect">
            <a:avLst/>
          </a:prstGeom>
        </p:spPr>
        <p:txBody>
          <a:bodyPr wrap="square">
            <a:spAutoFit/>
          </a:bodyPr>
          <a:lstStyle/>
          <a:p>
            <a:pPr algn="just"/>
            <a:r>
              <a:rPr lang="en-IN" sz="2800" dirty="0" smtClean="0">
                <a:latin typeface="Palatino Linotype" pitchFamily="18" charset="0"/>
              </a:rPr>
              <a:t>“Over Dimensional Cargo” shall mean a cargo carried as a single indivisible unit and which exceeds the dimensional limits prescribed in rule 93 of the Central Motor Vehicle Rules, 1989, made under the Motor Vehicles Act, 1988 (59 of 1988).</a:t>
            </a:r>
            <a:endParaRPr lang="en-IN" sz="2800" dirty="0">
              <a:latin typeface="Palatino Linotyp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13" name="Title 12"/>
          <p:cNvSpPr>
            <a:spLocks noGrp="1"/>
          </p:cNvSpPr>
          <p:nvPr>
            <p:ph type="title"/>
          </p:nvPr>
        </p:nvSpPr>
        <p:spPr/>
        <p:txBody>
          <a:bodyPr/>
          <a:lstStyle/>
          <a:p>
            <a:pPr algn="ctr"/>
            <a:r>
              <a:rPr lang="en-US" u="none" dirty="0" smtClean="0">
                <a:ea typeface="Georgia"/>
                <a:cs typeface="Georgia"/>
                <a:sym typeface="Georgia"/>
              </a:rPr>
              <a:t>Acceptance of E Way Bill</a:t>
            </a:r>
            <a:endParaRPr lang="en-IN" dirty="0"/>
          </a:p>
        </p:txBody>
      </p:sp>
      <p:sp>
        <p:nvSpPr>
          <p:cNvPr id="14" name="Rectangle 13"/>
          <p:cNvSpPr/>
          <p:nvPr/>
        </p:nvSpPr>
        <p:spPr>
          <a:xfrm>
            <a:off x="500034" y="1720840"/>
            <a:ext cx="8001056" cy="4154984"/>
          </a:xfrm>
          <a:prstGeom prst="rect">
            <a:avLst/>
          </a:prstGeom>
        </p:spPr>
        <p:txBody>
          <a:bodyPr wrap="square">
            <a:spAutoFit/>
          </a:bodyPr>
          <a:lstStyle/>
          <a:p>
            <a:pPr algn="just"/>
            <a:r>
              <a:rPr lang="en-IN" sz="2400" b="1" dirty="0" smtClean="0">
                <a:latin typeface="Palatino Linotype" pitchFamily="18" charset="0"/>
              </a:rPr>
              <a:t>ACCEPTANCE BY RECIPIENT</a:t>
            </a:r>
            <a:r>
              <a:rPr lang="en-IN" sz="2400" dirty="0" smtClean="0">
                <a:latin typeface="Palatino Linotype" pitchFamily="18" charset="0"/>
              </a:rPr>
              <a:t>: The details of e-way bill generated shall be made available to the recipient, if registered, on the common portal, who shall communicate his acceptance or rejection of the consignment covered by the e-way bill.</a:t>
            </a:r>
          </a:p>
          <a:p>
            <a:pPr algn="just"/>
            <a:endParaRPr lang="en-IN" sz="2400" dirty="0" smtClean="0">
              <a:latin typeface="Palatino Linotype" pitchFamily="18" charset="0"/>
            </a:endParaRPr>
          </a:p>
          <a:p>
            <a:pPr algn="just"/>
            <a:r>
              <a:rPr lang="en-IN" sz="2400" b="1" dirty="0" smtClean="0">
                <a:latin typeface="Palatino Linotype" pitchFamily="18" charset="0"/>
              </a:rPr>
              <a:t>DEEMED ACCEPTANCE</a:t>
            </a:r>
            <a:r>
              <a:rPr lang="en-IN" sz="2400" dirty="0" smtClean="0">
                <a:latin typeface="Palatino Linotype" pitchFamily="18" charset="0"/>
              </a:rPr>
              <a:t>: Where the recipient does not communicate his acceptance or rejection within 72 hours of the details being made available to him on the common portal, it shall be deemed that he has accepted the said details</a:t>
            </a:r>
            <a:endParaRPr lang="en-IN" sz="2400" dirty="0">
              <a:latin typeface="Palatino Linotype"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13" name="Title 12"/>
          <p:cNvSpPr>
            <a:spLocks noGrp="1"/>
          </p:cNvSpPr>
          <p:nvPr>
            <p:ph type="title"/>
          </p:nvPr>
        </p:nvSpPr>
        <p:spPr/>
        <p:txBody>
          <a:bodyPr/>
          <a:lstStyle/>
          <a:p>
            <a:pPr algn="ctr"/>
            <a:r>
              <a:rPr lang="en-US" u="none" dirty="0" smtClean="0">
                <a:ea typeface="Georgia"/>
                <a:cs typeface="Georgia"/>
                <a:sym typeface="Georgia"/>
              </a:rPr>
              <a:t>E Way Bill not Required</a:t>
            </a:r>
            <a:endParaRPr lang="en-IN" dirty="0"/>
          </a:p>
        </p:txBody>
      </p:sp>
      <p:sp>
        <p:nvSpPr>
          <p:cNvPr id="14" name="Rectangle 13"/>
          <p:cNvSpPr/>
          <p:nvPr/>
        </p:nvSpPr>
        <p:spPr>
          <a:xfrm>
            <a:off x="428596" y="1285860"/>
            <a:ext cx="8286808" cy="4939814"/>
          </a:xfrm>
          <a:prstGeom prst="rect">
            <a:avLst/>
          </a:prstGeom>
        </p:spPr>
        <p:txBody>
          <a:bodyPr wrap="square">
            <a:spAutoFit/>
          </a:bodyPr>
          <a:lstStyle/>
          <a:p>
            <a:pPr marL="441325" indent="-346075" algn="just">
              <a:buFont typeface="Wingdings" pitchFamily="2" charset="2"/>
              <a:buChar char="Ø"/>
            </a:pPr>
            <a:r>
              <a:rPr lang="en-IN" sz="2100" dirty="0" smtClean="0">
                <a:latin typeface="Palatino Linotype" pitchFamily="18" charset="0"/>
              </a:rPr>
              <a:t>Transport of goods as specified in Annexure to Rule 138 of the CGST Rules, 2017</a:t>
            </a:r>
          </a:p>
          <a:p>
            <a:pPr marL="441325" indent="-346075" algn="just">
              <a:buFont typeface="Wingdings" pitchFamily="2" charset="2"/>
              <a:buChar char="Ø"/>
            </a:pPr>
            <a:endParaRPr lang="en-US" sz="2100" dirty="0" smtClean="0">
              <a:latin typeface="Palatino Linotype" pitchFamily="18" charset="0"/>
            </a:endParaRPr>
          </a:p>
          <a:p>
            <a:pPr marL="441325" indent="-346075" algn="just">
              <a:buFont typeface="Wingdings" pitchFamily="2" charset="2"/>
              <a:buChar char="Ø"/>
            </a:pPr>
            <a:r>
              <a:rPr lang="en-US" sz="2100" dirty="0" smtClean="0">
                <a:latin typeface="Palatino Linotype" pitchFamily="18" charset="0"/>
              </a:rPr>
              <a:t>Transport of Goods specified in Not. 2 – CGST Rate</a:t>
            </a:r>
            <a:endParaRPr lang="en-IN" sz="2100" dirty="0" smtClean="0">
              <a:latin typeface="Palatino Linotype" pitchFamily="18" charset="0"/>
            </a:endParaRPr>
          </a:p>
          <a:p>
            <a:pPr marL="441325" indent="-346075" algn="just">
              <a:buFont typeface="Wingdings" pitchFamily="2" charset="2"/>
              <a:buChar char="Ø"/>
            </a:pPr>
            <a:endParaRPr lang="en-IN" sz="2100" dirty="0" smtClean="0">
              <a:latin typeface="Palatino Linotype" pitchFamily="18" charset="0"/>
            </a:endParaRPr>
          </a:p>
          <a:p>
            <a:pPr marL="441325" indent="-346075" algn="just">
              <a:buFont typeface="Wingdings" pitchFamily="2" charset="2"/>
              <a:buChar char="Ø"/>
            </a:pPr>
            <a:r>
              <a:rPr lang="en-IN" sz="2100" dirty="0" smtClean="0">
                <a:latin typeface="Palatino Linotype" pitchFamily="18" charset="0"/>
              </a:rPr>
              <a:t>Goods being transported by a non-motorised conveyance;</a:t>
            </a:r>
          </a:p>
          <a:p>
            <a:pPr marL="441325" indent="-346075" algn="just">
              <a:buFont typeface="Wingdings" pitchFamily="2" charset="2"/>
              <a:buChar char="Ø"/>
            </a:pPr>
            <a:endParaRPr lang="en-IN" sz="2100" dirty="0" smtClean="0">
              <a:latin typeface="Palatino Linotype" pitchFamily="18" charset="0"/>
            </a:endParaRPr>
          </a:p>
          <a:p>
            <a:pPr marL="441325" indent="-346075" algn="just">
              <a:buFont typeface="Wingdings" pitchFamily="2" charset="2"/>
              <a:buChar char="Ø"/>
            </a:pPr>
            <a:r>
              <a:rPr lang="en-IN" sz="2100" dirty="0" smtClean="0">
                <a:latin typeface="Palatino Linotype" pitchFamily="18" charset="0"/>
              </a:rPr>
              <a:t>Goods being transported from the port, airport, air cargo complex and land customs station to an inland container depot or a container freight station for clearance by Customs;</a:t>
            </a:r>
          </a:p>
          <a:p>
            <a:pPr marL="441325" indent="-346075" algn="just">
              <a:buFont typeface="Wingdings" pitchFamily="2" charset="2"/>
              <a:buChar char="Ø"/>
            </a:pPr>
            <a:endParaRPr lang="en-IN" sz="2100" dirty="0" smtClean="0">
              <a:latin typeface="Palatino Linotype" pitchFamily="18" charset="0"/>
            </a:endParaRPr>
          </a:p>
          <a:p>
            <a:pPr marL="441325" indent="-346075" algn="just">
              <a:buFont typeface="Wingdings" pitchFamily="2" charset="2"/>
              <a:buChar char="Ø"/>
            </a:pPr>
            <a:r>
              <a:rPr lang="en-IN" sz="2100" dirty="0" smtClean="0">
                <a:latin typeface="Palatino Linotype" pitchFamily="18" charset="0"/>
              </a:rPr>
              <a:t>in respect of movement of goods within such areas as are notified;</a:t>
            </a:r>
          </a:p>
          <a:p>
            <a:pPr marL="441325" indent="-346075" algn="just">
              <a:buFont typeface="Wingdings" pitchFamily="2" charset="2"/>
              <a:buChar char="Ø"/>
            </a:pPr>
            <a:endParaRPr lang="en-IN" sz="2100" dirty="0" smtClean="0">
              <a:latin typeface="Palatino Linotype" pitchFamily="18" charset="0"/>
            </a:endParaRPr>
          </a:p>
          <a:p>
            <a:pPr marL="441325" indent="-346075" algn="just">
              <a:buFont typeface="Wingdings" pitchFamily="2" charset="2"/>
              <a:buChar char="Ø"/>
            </a:pPr>
            <a:r>
              <a:rPr lang="en-IN" sz="2100" dirty="0" smtClean="0">
                <a:latin typeface="Palatino Linotype" pitchFamily="18" charset="0"/>
              </a:rPr>
              <a:t>Consignment value less than Rs. 50,000/-</a:t>
            </a:r>
            <a:endParaRPr lang="en-IN" sz="2100" dirty="0">
              <a:latin typeface="Palatino Linotype"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13" name="Title 12"/>
          <p:cNvSpPr>
            <a:spLocks noGrp="1"/>
          </p:cNvSpPr>
          <p:nvPr>
            <p:ph type="title"/>
          </p:nvPr>
        </p:nvSpPr>
        <p:spPr/>
        <p:txBody>
          <a:bodyPr/>
          <a:lstStyle/>
          <a:p>
            <a:pPr algn="ctr"/>
            <a:r>
              <a:rPr lang="en-US" u="none" dirty="0" smtClean="0">
                <a:ea typeface="Georgia"/>
                <a:cs typeface="Georgia"/>
                <a:sym typeface="Georgia"/>
              </a:rPr>
              <a:t>E Way Bill not Required</a:t>
            </a:r>
            <a:endParaRPr lang="en-IN" dirty="0"/>
          </a:p>
        </p:txBody>
      </p:sp>
      <p:sp>
        <p:nvSpPr>
          <p:cNvPr id="14" name="Rectangle 13"/>
          <p:cNvSpPr/>
          <p:nvPr/>
        </p:nvSpPr>
        <p:spPr>
          <a:xfrm>
            <a:off x="428596" y="1285860"/>
            <a:ext cx="8286808" cy="5262979"/>
          </a:xfrm>
          <a:prstGeom prst="rect">
            <a:avLst/>
          </a:prstGeom>
        </p:spPr>
        <p:txBody>
          <a:bodyPr wrap="square">
            <a:spAutoFit/>
          </a:bodyPr>
          <a:lstStyle/>
          <a:p>
            <a:pPr marL="441325" indent="-346075" algn="just">
              <a:buFont typeface="Wingdings" pitchFamily="2" charset="2"/>
              <a:buChar char="Ø"/>
            </a:pPr>
            <a:r>
              <a:rPr lang="en-IN" sz="2100" dirty="0" smtClean="0">
                <a:latin typeface="Palatino Linotype" pitchFamily="18" charset="0"/>
              </a:rPr>
              <a:t>Where the goods are being transported - </a:t>
            </a:r>
          </a:p>
          <a:p>
            <a:pPr marL="441325" indent="-346075" algn="just"/>
            <a:r>
              <a:rPr lang="en-IN" sz="2100" dirty="0" smtClean="0">
                <a:latin typeface="Palatino Linotype" pitchFamily="18" charset="0"/>
              </a:rPr>
              <a:t>	</a:t>
            </a:r>
          </a:p>
          <a:p>
            <a:pPr marL="441325" indent="-346075" algn="just"/>
            <a:r>
              <a:rPr lang="en-IN" sz="2100" dirty="0" smtClean="0">
                <a:latin typeface="Palatino Linotype" pitchFamily="18" charset="0"/>
              </a:rPr>
              <a:t>	(</a:t>
            </a:r>
            <a:r>
              <a:rPr lang="en-IN" sz="2100" dirty="0" err="1" smtClean="0">
                <a:latin typeface="Palatino Linotype" pitchFamily="18" charset="0"/>
              </a:rPr>
              <a:t>i</a:t>
            </a:r>
            <a:r>
              <a:rPr lang="en-IN" sz="2100" dirty="0" smtClean="0">
                <a:latin typeface="Palatino Linotype" pitchFamily="18" charset="0"/>
              </a:rPr>
              <a:t>)   under customs bond from an inland container depot or a container freight station to a customs port, airport, air cargo complex and land customs station, or from one customs station or customs port to another customs station or customs port, or</a:t>
            </a:r>
          </a:p>
          <a:p>
            <a:pPr marL="441325" indent="-346075" algn="just"/>
            <a:endParaRPr lang="en-IN" sz="2100" dirty="0" smtClean="0">
              <a:latin typeface="Palatino Linotype" pitchFamily="18" charset="0"/>
            </a:endParaRPr>
          </a:p>
          <a:p>
            <a:pPr marL="441325" indent="-346075" algn="just"/>
            <a:r>
              <a:rPr lang="en-IN" sz="2100" dirty="0" smtClean="0">
                <a:latin typeface="Palatino Linotype" pitchFamily="18" charset="0"/>
              </a:rPr>
              <a:t>	(ii)  under customs supervision or under customs seal; </a:t>
            </a:r>
          </a:p>
          <a:p>
            <a:pPr marL="441325" indent="-346075" algn="just"/>
            <a:endParaRPr lang="en-US" sz="2100" dirty="0" smtClean="0">
              <a:latin typeface="Palatino Linotype" pitchFamily="18" charset="0"/>
            </a:endParaRPr>
          </a:p>
          <a:p>
            <a:pPr marL="441325" indent="-346075" algn="just">
              <a:buFont typeface="Wingdings" pitchFamily="2" charset="2"/>
              <a:buChar char="Ø"/>
            </a:pPr>
            <a:r>
              <a:rPr lang="en-IN" sz="2100" dirty="0" smtClean="0">
                <a:latin typeface="Palatino Linotype" pitchFamily="18" charset="0"/>
              </a:rPr>
              <a:t>Any movement of goods caused by defence formation under Ministry of defence as a consignor or consignee;</a:t>
            </a:r>
          </a:p>
          <a:p>
            <a:pPr marL="441325" indent="-346075" algn="just">
              <a:buFont typeface="Wingdings" pitchFamily="2" charset="2"/>
              <a:buChar char="Ø"/>
            </a:pPr>
            <a:endParaRPr lang="en-US" sz="2100" dirty="0" smtClean="0">
              <a:latin typeface="Palatino Linotype" pitchFamily="18" charset="0"/>
            </a:endParaRPr>
          </a:p>
          <a:p>
            <a:pPr marL="441325" indent="-346075" algn="just">
              <a:buFont typeface="Wingdings" pitchFamily="2" charset="2"/>
              <a:buChar char="Ø"/>
            </a:pPr>
            <a:r>
              <a:rPr lang="en-US" sz="2100" dirty="0" smtClean="0">
                <a:latin typeface="Palatino Linotype" pitchFamily="18" charset="0"/>
              </a:rPr>
              <a:t>W</a:t>
            </a:r>
            <a:r>
              <a:rPr lang="en-IN" sz="2100" dirty="0" smtClean="0">
                <a:latin typeface="Palatino Linotype" pitchFamily="18" charset="0"/>
              </a:rPr>
              <a:t>here the consignor of goods is the Central Government, Government of any State or a local authority for transport of goods by rail</a:t>
            </a:r>
          </a:p>
          <a:p>
            <a:pPr marL="441325" indent="-346075" algn="just">
              <a:buFont typeface="Wingdings" pitchFamily="2" charset="2"/>
              <a:buChar char="Ø"/>
            </a:pPr>
            <a:endParaRPr lang="en-IN" sz="2100" dirty="0">
              <a:latin typeface="Palatino Linotype"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13" name="Title 12"/>
          <p:cNvSpPr>
            <a:spLocks noGrp="1"/>
          </p:cNvSpPr>
          <p:nvPr>
            <p:ph type="title"/>
          </p:nvPr>
        </p:nvSpPr>
        <p:spPr/>
        <p:txBody>
          <a:bodyPr/>
          <a:lstStyle/>
          <a:p>
            <a:pPr algn="ctr"/>
            <a:r>
              <a:rPr lang="en-US" u="none" dirty="0" smtClean="0">
                <a:ea typeface="Georgia"/>
                <a:cs typeface="Georgia"/>
                <a:sym typeface="Georgia"/>
              </a:rPr>
              <a:t>E Way Bill not Required</a:t>
            </a:r>
            <a:endParaRPr lang="en-IN" dirty="0"/>
          </a:p>
        </p:txBody>
      </p:sp>
      <p:sp>
        <p:nvSpPr>
          <p:cNvPr id="14" name="Rectangle 13"/>
          <p:cNvSpPr/>
          <p:nvPr/>
        </p:nvSpPr>
        <p:spPr>
          <a:xfrm>
            <a:off x="428596" y="1285860"/>
            <a:ext cx="8286808" cy="2677656"/>
          </a:xfrm>
          <a:prstGeom prst="rect">
            <a:avLst/>
          </a:prstGeom>
        </p:spPr>
        <p:txBody>
          <a:bodyPr wrap="square">
            <a:spAutoFit/>
          </a:bodyPr>
          <a:lstStyle/>
          <a:p>
            <a:pPr marL="441325" indent="-346075" algn="just">
              <a:buFont typeface="Wingdings" pitchFamily="2" charset="2"/>
              <a:buChar char="Ø"/>
            </a:pPr>
            <a:endParaRPr lang="en-IN" sz="2100" dirty="0" smtClean="0">
              <a:latin typeface="Palatino Linotype" pitchFamily="18" charset="0"/>
            </a:endParaRPr>
          </a:p>
          <a:p>
            <a:pPr marL="441325" indent="-346075" algn="just">
              <a:buFont typeface="Wingdings" pitchFamily="2" charset="2"/>
              <a:buChar char="Ø"/>
            </a:pPr>
            <a:r>
              <a:rPr lang="en-IN" sz="2100" dirty="0" smtClean="0">
                <a:latin typeface="Palatino Linotype" pitchFamily="18" charset="0"/>
              </a:rPr>
              <a:t>Where empty cargo containers are being transported</a:t>
            </a:r>
          </a:p>
          <a:p>
            <a:pPr marL="441325" indent="-346075" algn="just">
              <a:buFont typeface="Wingdings" pitchFamily="2" charset="2"/>
              <a:buChar char="Ø"/>
            </a:pPr>
            <a:endParaRPr lang="en-US" sz="2100" dirty="0" smtClean="0">
              <a:latin typeface="Palatino Linotype" pitchFamily="18" charset="0"/>
            </a:endParaRPr>
          </a:p>
          <a:p>
            <a:pPr marL="441325" indent="-346075" algn="just">
              <a:buFont typeface="Wingdings" pitchFamily="2" charset="2"/>
              <a:buChar char="Ø"/>
            </a:pPr>
            <a:r>
              <a:rPr lang="en-IN" sz="2100" dirty="0" err="1" smtClean="0">
                <a:latin typeface="Palatino Linotype" pitchFamily="18" charset="0"/>
              </a:rPr>
              <a:t>Upto</a:t>
            </a:r>
            <a:r>
              <a:rPr lang="en-IN" sz="2100" dirty="0" smtClean="0">
                <a:latin typeface="Palatino Linotype" pitchFamily="18" charset="0"/>
              </a:rPr>
              <a:t> a distance of 20 </a:t>
            </a:r>
            <a:r>
              <a:rPr lang="en-IN" sz="2100" dirty="0" err="1" smtClean="0">
                <a:latin typeface="Palatino Linotype" pitchFamily="18" charset="0"/>
              </a:rPr>
              <a:t>Kms</a:t>
            </a:r>
            <a:r>
              <a:rPr lang="en-IN" sz="2100" dirty="0" smtClean="0">
                <a:latin typeface="Palatino Linotype" pitchFamily="18" charset="0"/>
              </a:rPr>
              <a:t> from the place of the business of the consignor to a weighbridge for </a:t>
            </a:r>
            <a:r>
              <a:rPr lang="en-IN" sz="2100" dirty="0" err="1" smtClean="0">
                <a:latin typeface="Palatino Linotype" pitchFamily="18" charset="0"/>
              </a:rPr>
              <a:t>weighment</a:t>
            </a:r>
            <a:r>
              <a:rPr lang="en-IN" sz="2100" dirty="0" smtClean="0">
                <a:latin typeface="Palatino Linotype" pitchFamily="18" charset="0"/>
              </a:rPr>
              <a:t> or from the weighbridge back to the place of the business of the said consignor subject to the condition that the movement of goods is accompanied by a delivery </a:t>
            </a:r>
            <a:r>
              <a:rPr lang="en-IN" sz="2100" dirty="0" err="1" smtClean="0">
                <a:latin typeface="Palatino Linotype" pitchFamily="18" charset="0"/>
              </a:rPr>
              <a:t>challan</a:t>
            </a:r>
            <a:r>
              <a:rPr lang="en-IN" sz="2100" dirty="0" smtClean="0">
                <a:latin typeface="Palatino Linotype" pitchFamily="18" charset="0"/>
              </a:rPr>
              <a:t>.</a:t>
            </a:r>
            <a:endParaRPr lang="en-IN" sz="2100" dirty="0">
              <a:latin typeface="Palatino Linotype"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13" name="Title 12"/>
          <p:cNvSpPr>
            <a:spLocks noGrp="1"/>
          </p:cNvSpPr>
          <p:nvPr>
            <p:ph type="title"/>
          </p:nvPr>
        </p:nvSpPr>
        <p:spPr/>
        <p:txBody>
          <a:bodyPr/>
          <a:lstStyle/>
          <a:p>
            <a:pPr algn="ctr"/>
            <a:r>
              <a:rPr lang="en-US" u="none" dirty="0" smtClean="0">
                <a:ea typeface="Georgia"/>
                <a:cs typeface="Georgia"/>
                <a:sym typeface="Georgia"/>
              </a:rPr>
              <a:t>Documents Required with E Way Bill</a:t>
            </a:r>
            <a:endParaRPr lang="en-IN" dirty="0"/>
          </a:p>
        </p:txBody>
      </p:sp>
      <p:sp>
        <p:nvSpPr>
          <p:cNvPr id="14" name="Rectangle 13"/>
          <p:cNvSpPr/>
          <p:nvPr/>
        </p:nvSpPr>
        <p:spPr>
          <a:xfrm>
            <a:off x="428596" y="1285860"/>
            <a:ext cx="8286808" cy="4154984"/>
          </a:xfrm>
          <a:prstGeom prst="rect">
            <a:avLst/>
          </a:prstGeom>
        </p:spPr>
        <p:txBody>
          <a:bodyPr wrap="square">
            <a:spAutoFit/>
          </a:bodyPr>
          <a:lstStyle/>
          <a:p>
            <a:pPr marL="441325" indent="-346075" algn="just"/>
            <a:endParaRPr lang="en-IN" sz="2400" dirty="0" smtClean="0">
              <a:latin typeface="Palatino Linotype" pitchFamily="18" charset="0"/>
            </a:endParaRPr>
          </a:p>
          <a:p>
            <a:pPr marL="441325" indent="-346075" algn="just"/>
            <a:r>
              <a:rPr lang="en-IN" sz="2400" dirty="0" smtClean="0">
                <a:latin typeface="Palatino Linotype" pitchFamily="18" charset="0"/>
              </a:rPr>
              <a:t>The person in charge of a conveyance shall carry:</a:t>
            </a:r>
          </a:p>
          <a:p>
            <a:pPr marL="441325" indent="-346075" algn="just">
              <a:buFont typeface="Wingdings" pitchFamily="2" charset="2"/>
              <a:buChar char="Ø"/>
            </a:pPr>
            <a:endParaRPr lang="en-IN" sz="2400" dirty="0" smtClean="0">
              <a:latin typeface="Palatino Linotype" pitchFamily="18" charset="0"/>
            </a:endParaRPr>
          </a:p>
          <a:p>
            <a:pPr marL="441325" indent="-346075" algn="just">
              <a:buFont typeface="Wingdings" pitchFamily="2" charset="2"/>
              <a:buChar char="Ø"/>
            </a:pPr>
            <a:r>
              <a:rPr lang="en-IN" sz="2400" dirty="0" smtClean="0">
                <a:latin typeface="Palatino Linotype" pitchFamily="18" charset="0"/>
              </a:rPr>
              <a:t>Invoice or bill of supply or delivery </a:t>
            </a:r>
            <a:r>
              <a:rPr lang="en-IN" sz="2400" dirty="0" err="1" smtClean="0">
                <a:latin typeface="Palatino Linotype" pitchFamily="18" charset="0"/>
              </a:rPr>
              <a:t>challan</a:t>
            </a:r>
            <a:r>
              <a:rPr lang="en-IN" sz="2400" dirty="0" smtClean="0">
                <a:latin typeface="Palatino Linotype" pitchFamily="18" charset="0"/>
              </a:rPr>
              <a:t>, as the case may be; and</a:t>
            </a:r>
          </a:p>
          <a:p>
            <a:pPr marL="441325" indent="-346075" algn="just">
              <a:buFont typeface="Wingdings" pitchFamily="2" charset="2"/>
              <a:buChar char="Ø"/>
            </a:pPr>
            <a:endParaRPr lang="en-IN" sz="2400" dirty="0" smtClean="0">
              <a:latin typeface="Palatino Linotype" pitchFamily="18" charset="0"/>
            </a:endParaRPr>
          </a:p>
          <a:p>
            <a:pPr marL="441325" indent="-346075" algn="just">
              <a:buFont typeface="Wingdings" pitchFamily="2" charset="2"/>
              <a:buChar char="Ø"/>
            </a:pPr>
            <a:r>
              <a:rPr lang="en-IN" sz="2400" dirty="0" smtClean="0">
                <a:latin typeface="Palatino Linotype" pitchFamily="18" charset="0"/>
              </a:rPr>
              <a:t>Copy of the e-way bill (Form EWB- 01) or the e-way bill number (Form EWB- 02), either physically or mapped to a Radio Frequency Identification Device embedded on to the conveyance in such manner as may be notified by the Commissioner</a:t>
            </a:r>
            <a:endParaRPr lang="en-IN" sz="2400" dirty="0">
              <a:latin typeface="Palatino Linotype"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pPr algn="ctr"/>
            <a:r>
              <a:rPr lang="en-IN" u="none" dirty="0" smtClean="0">
                <a:ea typeface="Georgia"/>
                <a:cs typeface="Georgia"/>
                <a:sym typeface="Georgia"/>
              </a:rPr>
              <a:t>Requirement of RFI Devices for Transporter</a:t>
            </a:r>
            <a:endParaRPr lang="en-IN" dirty="0"/>
          </a:p>
        </p:txBody>
      </p:sp>
      <p:sp>
        <p:nvSpPr>
          <p:cNvPr id="14" name="Rectangle 13"/>
          <p:cNvSpPr/>
          <p:nvPr/>
        </p:nvSpPr>
        <p:spPr>
          <a:xfrm>
            <a:off x="428596" y="1285860"/>
            <a:ext cx="8286808" cy="4893647"/>
          </a:xfrm>
          <a:prstGeom prst="rect">
            <a:avLst/>
          </a:prstGeom>
        </p:spPr>
        <p:txBody>
          <a:bodyPr wrap="square">
            <a:spAutoFit/>
          </a:bodyPr>
          <a:lstStyle/>
          <a:p>
            <a:pPr algn="just"/>
            <a:endParaRPr lang="en-IN" sz="2400" dirty="0" smtClean="0">
              <a:latin typeface="Palatino Linotype" pitchFamily="18" charset="0"/>
            </a:endParaRPr>
          </a:p>
          <a:p>
            <a:pPr algn="just"/>
            <a:r>
              <a:rPr lang="en-IN" sz="2400" dirty="0" smtClean="0">
                <a:latin typeface="Palatino Linotype" pitchFamily="18" charset="0"/>
              </a:rPr>
              <a:t>Commissioner may, by notification, require a class of transporters </a:t>
            </a:r>
          </a:p>
          <a:p>
            <a:pPr algn="just"/>
            <a:endParaRPr lang="en-IN" sz="2400" dirty="0" smtClean="0">
              <a:latin typeface="Palatino Linotype" pitchFamily="18" charset="0"/>
            </a:endParaRPr>
          </a:p>
          <a:p>
            <a:pPr marL="898525" lvl="1" indent="-441325" algn="just">
              <a:buFont typeface="Wingdings" pitchFamily="2" charset="2"/>
              <a:buChar char="Ø"/>
            </a:pPr>
            <a:r>
              <a:rPr lang="en-IN" sz="2400" dirty="0" smtClean="0">
                <a:latin typeface="Palatino Linotype" pitchFamily="18" charset="0"/>
              </a:rPr>
              <a:t>to obtain a unique Radio Frequency Identification Device and</a:t>
            </a:r>
          </a:p>
          <a:p>
            <a:pPr marL="898525" lvl="1" indent="-441325" algn="just">
              <a:buFont typeface="Wingdings" pitchFamily="2" charset="2"/>
              <a:buChar char="Ø"/>
            </a:pPr>
            <a:endParaRPr lang="en-IN" sz="2400" dirty="0" smtClean="0">
              <a:latin typeface="Palatino Linotype" pitchFamily="18" charset="0"/>
            </a:endParaRPr>
          </a:p>
          <a:p>
            <a:pPr marL="898525" lvl="1" indent="-441325" algn="just">
              <a:buFont typeface="Wingdings" pitchFamily="2" charset="2"/>
              <a:buChar char="Ø"/>
            </a:pPr>
            <a:r>
              <a:rPr lang="en-IN" sz="2400" dirty="0" smtClean="0">
                <a:latin typeface="Palatino Linotype" pitchFamily="18" charset="0"/>
              </a:rPr>
              <a:t>Get the said device embedded on to the conveyance and</a:t>
            </a:r>
          </a:p>
          <a:p>
            <a:pPr marL="898525" lvl="1" indent="-441325" algn="just">
              <a:buFont typeface="Wingdings" pitchFamily="2" charset="2"/>
              <a:buChar char="Ø"/>
            </a:pPr>
            <a:endParaRPr lang="en-IN" sz="2400" dirty="0" smtClean="0">
              <a:latin typeface="Palatino Linotype" pitchFamily="18" charset="0"/>
            </a:endParaRPr>
          </a:p>
          <a:p>
            <a:pPr marL="898525" lvl="1" indent="-441325" algn="just">
              <a:buFont typeface="Wingdings" pitchFamily="2" charset="2"/>
              <a:buChar char="Ø"/>
            </a:pPr>
            <a:r>
              <a:rPr lang="en-IN" sz="2400" dirty="0" smtClean="0">
                <a:latin typeface="Palatino Linotype" pitchFamily="18" charset="0"/>
              </a:rPr>
              <a:t>Map the e-way bill to the Radio Frequency Identification Device prior to the movement of goods.</a:t>
            </a:r>
            <a:endParaRPr lang="en-IN" sz="2400" dirty="0">
              <a:latin typeface="Palatino Linotype"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IN" u="none" dirty="0" smtClean="0">
                <a:ea typeface="Georgia"/>
                <a:cs typeface="Georgia"/>
                <a:sym typeface="Georgia"/>
              </a:rPr>
              <a:t>Inspection &amp; Verification</a:t>
            </a:r>
            <a:endParaRPr lang="en-IN" dirty="0"/>
          </a:p>
        </p:txBody>
      </p:sp>
      <p:sp>
        <p:nvSpPr>
          <p:cNvPr id="14" name="Rectangle 13"/>
          <p:cNvSpPr/>
          <p:nvPr/>
        </p:nvSpPr>
        <p:spPr>
          <a:xfrm>
            <a:off x="428596" y="1285860"/>
            <a:ext cx="8286808" cy="4154984"/>
          </a:xfrm>
          <a:prstGeom prst="rect">
            <a:avLst/>
          </a:prstGeom>
        </p:spPr>
        <p:txBody>
          <a:bodyPr wrap="square">
            <a:spAutoFit/>
          </a:bodyPr>
          <a:lstStyle/>
          <a:p>
            <a:pPr algn="just"/>
            <a:endParaRPr lang="en-IN" sz="2400" dirty="0" smtClean="0">
              <a:latin typeface="Palatino Linotype" pitchFamily="18" charset="0"/>
            </a:endParaRPr>
          </a:p>
          <a:p>
            <a:pPr algn="just"/>
            <a:r>
              <a:rPr lang="en-IN" sz="2400" dirty="0" smtClean="0">
                <a:latin typeface="Palatino Linotype" pitchFamily="18" charset="0"/>
              </a:rPr>
              <a:t>Inspection Report of Verification:</a:t>
            </a:r>
          </a:p>
          <a:p>
            <a:pPr algn="just"/>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A summary report of every inspection of goods in transit shall be recorded online</a:t>
            </a:r>
          </a:p>
          <a:p>
            <a:pPr marL="441325" indent="-441325" algn="just">
              <a:buFont typeface="Wingdings" pitchFamily="2" charset="2"/>
              <a:buChar char="Ø"/>
            </a:pPr>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By the proper officer in Part A of FORM GST EWB-03 within 24 hours of inspection and</a:t>
            </a:r>
          </a:p>
          <a:p>
            <a:pPr marL="441325" indent="-441325" algn="just">
              <a:buFont typeface="Wingdings" pitchFamily="2" charset="2"/>
              <a:buChar char="Ø"/>
            </a:pPr>
            <a:endParaRPr lang="en-IN" sz="2400" dirty="0" smtClean="0">
              <a:latin typeface="Palatino Linotype" pitchFamily="18" charset="0"/>
            </a:endParaRPr>
          </a:p>
          <a:p>
            <a:pPr marL="441325" indent="-441325" algn="just">
              <a:buFont typeface="Wingdings" pitchFamily="2" charset="2"/>
              <a:buChar char="Ø"/>
            </a:pPr>
            <a:r>
              <a:rPr lang="en-IN" sz="2400" dirty="0" smtClean="0">
                <a:latin typeface="Palatino Linotype" pitchFamily="18" charset="0"/>
              </a:rPr>
              <a:t>The final report in Part B of FORM GST EWB-03 shall be recorded within 3 days of such inspection.</a:t>
            </a:r>
            <a:endParaRPr lang="en-IN" sz="2400" dirty="0">
              <a:latin typeface="Palatino Linotype"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IN" u="none" dirty="0" smtClean="0">
                <a:ea typeface="Georgia"/>
                <a:cs typeface="Georgia"/>
                <a:sym typeface="Georgia"/>
              </a:rPr>
              <a:t>Inspection &amp; Verification</a:t>
            </a:r>
            <a:endParaRPr lang="en-IN" dirty="0"/>
          </a:p>
        </p:txBody>
      </p:sp>
      <p:sp>
        <p:nvSpPr>
          <p:cNvPr id="14" name="Rectangle 13"/>
          <p:cNvSpPr/>
          <p:nvPr/>
        </p:nvSpPr>
        <p:spPr>
          <a:xfrm>
            <a:off x="428596" y="1285860"/>
            <a:ext cx="8286808" cy="4524315"/>
          </a:xfrm>
          <a:prstGeom prst="rect">
            <a:avLst/>
          </a:prstGeom>
        </p:spPr>
        <p:txBody>
          <a:bodyPr wrap="square">
            <a:spAutoFit/>
          </a:bodyPr>
          <a:lstStyle/>
          <a:p>
            <a:pPr algn="just"/>
            <a:endParaRPr lang="en-IN" sz="2400" dirty="0" smtClean="0">
              <a:latin typeface="Palatino Linotype" pitchFamily="18" charset="0"/>
            </a:endParaRPr>
          </a:p>
          <a:p>
            <a:pPr algn="just"/>
            <a:r>
              <a:rPr lang="en-IN" sz="2400" dirty="0" smtClean="0">
                <a:latin typeface="Palatino Linotype" pitchFamily="18" charset="0"/>
              </a:rPr>
              <a:t>No further Verification of Conveyance:</a:t>
            </a:r>
          </a:p>
          <a:p>
            <a:pPr marL="536575" indent="-536575" algn="just">
              <a:buFont typeface="Wingdings" pitchFamily="2" charset="2"/>
              <a:buChar char="Ø"/>
            </a:pPr>
            <a:endParaRPr lang="en-IN" sz="2400" dirty="0" smtClean="0">
              <a:latin typeface="Palatino Linotype" pitchFamily="18" charset="0"/>
            </a:endParaRPr>
          </a:p>
          <a:p>
            <a:pPr marL="536575" indent="-536575" algn="just">
              <a:buFont typeface="Wingdings" pitchFamily="2" charset="2"/>
              <a:buChar char="Ø"/>
            </a:pPr>
            <a:r>
              <a:rPr lang="en-IN" sz="2400" dirty="0" smtClean="0">
                <a:latin typeface="Palatino Linotype" pitchFamily="18" charset="0"/>
              </a:rPr>
              <a:t>Where the physical verification of goods being transported on any conveyance has been done during transit at one place within the State or in any other State,</a:t>
            </a:r>
          </a:p>
          <a:p>
            <a:pPr marL="536575" indent="-536575" algn="just">
              <a:buFont typeface="Wingdings" pitchFamily="2" charset="2"/>
              <a:buChar char="Ø"/>
            </a:pPr>
            <a:endParaRPr lang="en-IN" sz="2400" dirty="0" smtClean="0">
              <a:latin typeface="Palatino Linotype" pitchFamily="18" charset="0"/>
            </a:endParaRPr>
          </a:p>
          <a:p>
            <a:pPr marL="536575" indent="-536575" algn="just">
              <a:buFont typeface="Wingdings" pitchFamily="2" charset="2"/>
              <a:buChar char="Ø"/>
            </a:pPr>
            <a:r>
              <a:rPr lang="en-IN" sz="2400" dirty="0" smtClean="0">
                <a:latin typeface="Palatino Linotype" pitchFamily="18" charset="0"/>
              </a:rPr>
              <a:t>No further physical verification of the said conveyance shall be carried out again in the State, unless a specific information relating to evasion of tax is made available subsequently.</a:t>
            </a:r>
            <a:endParaRPr lang="en-IN" sz="2400" dirty="0">
              <a:latin typeface="Palatino Linotype"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IN" u="none" dirty="0" smtClean="0">
                <a:ea typeface="Georgia"/>
                <a:cs typeface="Georgia"/>
                <a:sym typeface="Georgia"/>
              </a:rPr>
              <a:t>Information on Detained Vehicles</a:t>
            </a:r>
            <a:endParaRPr lang="en-IN" dirty="0"/>
          </a:p>
        </p:txBody>
      </p:sp>
      <p:sp>
        <p:nvSpPr>
          <p:cNvPr id="14" name="Rectangle 13"/>
          <p:cNvSpPr/>
          <p:nvPr/>
        </p:nvSpPr>
        <p:spPr>
          <a:xfrm>
            <a:off x="428596" y="1285860"/>
            <a:ext cx="8286808" cy="2308324"/>
          </a:xfrm>
          <a:prstGeom prst="rect">
            <a:avLst/>
          </a:prstGeom>
        </p:spPr>
        <p:txBody>
          <a:bodyPr wrap="square">
            <a:spAutoFit/>
          </a:bodyPr>
          <a:lstStyle/>
          <a:p>
            <a:pPr algn="just"/>
            <a:endParaRPr lang="en-IN" sz="2400" dirty="0" smtClean="0">
              <a:latin typeface="Palatino Linotype" pitchFamily="18" charset="0"/>
            </a:endParaRPr>
          </a:p>
          <a:p>
            <a:pPr marL="536575" indent="-536575" algn="just">
              <a:buFont typeface="Wingdings" pitchFamily="2" charset="2"/>
              <a:buChar char="Ø"/>
            </a:pPr>
            <a:r>
              <a:rPr lang="en-IN" sz="2400" dirty="0" smtClean="0">
                <a:latin typeface="Palatino Linotype" pitchFamily="18" charset="0"/>
              </a:rPr>
              <a:t>Where a vehicle has been intercepted and detained for a period exceeding 30 minutes,</a:t>
            </a:r>
          </a:p>
          <a:p>
            <a:pPr marL="536575" indent="-536575" algn="just">
              <a:buFont typeface="Wingdings" pitchFamily="2" charset="2"/>
              <a:buChar char="Ø"/>
            </a:pPr>
            <a:endParaRPr lang="en-IN" sz="2400" dirty="0" smtClean="0">
              <a:latin typeface="Palatino Linotype" pitchFamily="18" charset="0"/>
            </a:endParaRPr>
          </a:p>
          <a:p>
            <a:pPr marL="536575" indent="-536575" algn="just">
              <a:buFont typeface="Wingdings" pitchFamily="2" charset="2"/>
              <a:buChar char="Ø"/>
            </a:pPr>
            <a:r>
              <a:rPr lang="en-IN" sz="2400" dirty="0" smtClean="0">
                <a:latin typeface="Palatino Linotype" pitchFamily="18" charset="0"/>
              </a:rPr>
              <a:t>The transporter may upload the said information in FORM GST EWB-04 on the common portal.</a:t>
            </a:r>
            <a:endParaRPr lang="en-IN" sz="2400" dirty="0">
              <a:latin typeface="Palatino Linotyp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0" y="0"/>
            <a:ext cx="9144000" cy="1285860"/>
          </a:xfrm>
          <a:prstGeom prst="rect">
            <a:avLst/>
          </a:prstGeom>
          <a:solidFill>
            <a:srgbClr val="0070C0"/>
          </a:solidFill>
          <a:ln>
            <a:noFill/>
          </a:ln>
        </p:spPr>
        <p:txBody>
          <a:bodyPr spcFirstLastPara="1" wrap="square" lIns="91425" tIns="45700" rIns="91425" bIns="45700" anchor="ctr" anchorCtr="0">
            <a:noAutofit/>
          </a:bodyPr>
          <a:lstStyle/>
          <a:p>
            <a:pPr algn="ctr">
              <a:buClr>
                <a:srgbClr val="002060"/>
              </a:buClr>
              <a:buSzPts val="6000"/>
            </a:pPr>
            <a:r>
              <a:rPr lang="en-IN" sz="4400" u="none" dirty="0" smtClean="0">
                <a:ea typeface="Georgia"/>
                <a:cs typeface="Georgia"/>
                <a:sym typeface="Georgia"/>
              </a:rPr>
              <a:t>What?</a:t>
            </a:r>
            <a:endParaRPr sz="4400" i="0" u="none" strike="noStrike" cap="none">
              <a:ea typeface="Georgia"/>
              <a:cs typeface="Georgia"/>
              <a:sym typeface="Georgia"/>
            </a:endParaRPr>
          </a:p>
        </p:txBody>
      </p:sp>
      <p:sp>
        <p:nvSpPr>
          <p:cNvPr id="5" name="Text Placeholder 5"/>
          <p:cNvSpPr txBox="1">
            <a:spLocks/>
          </p:cNvSpPr>
          <p:nvPr/>
        </p:nvSpPr>
        <p:spPr>
          <a:xfrm>
            <a:off x="428596" y="1214423"/>
            <a:ext cx="8410604" cy="4500594"/>
          </a:xfrm>
          <a:prstGeom prst="rect">
            <a:avLst/>
          </a:prstGeom>
          <a:noFill/>
          <a:ln>
            <a:noFill/>
          </a:ln>
        </p:spPr>
        <p:txBody>
          <a:bodyPr spcFirstLastPara="1" wrap="square" lIns="91425" tIns="91425" rIns="91425" bIns="91425" anchor="t" anchorCtr="0"/>
          <a:lstStyle/>
          <a:p>
            <a:pPr marL="361950" indent="-361950" algn="just">
              <a:buFont typeface="Wingdings" pitchFamily="2" charset="2"/>
              <a:buChar char="Ø"/>
            </a:pPr>
            <a:endParaRPr lang="en-IN" sz="2400" dirty="0" smtClean="0">
              <a:latin typeface="Palatino Linotype" pitchFamily="18" charset="0"/>
            </a:endParaRPr>
          </a:p>
          <a:p>
            <a:pPr marL="361950" indent="-361950" algn="just">
              <a:buFont typeface="Wingdings" pitchFamily="2" charset="2"/>
              <a:buChar char="Ø"/>
            </a:pPr>
            <a:r>
              <a:rPr lang="en-IN" sz="2400" dirty="0" smtClean="0">
                <a:latin typeface="Palatino Linotype" pitchFamily="18" charset="0"/>
              </a:rPr>
              <a:t>Electronic Way Bill (E-Way Bill) is basically a compliance mechanism</a:t>
            </a:r>
          </a:p>
          <a:p>
            <a:pPr marL="361950" indent="-361950" algn="just"/>
            <a:endParaRPr lang="en-IN" sz="2400" dirty="0" smtClean="0">
              <a:latin typeface="Palatino Linotype" pitchFamily="18" charset="0"/>
            </a:endParaRPr>
          </a:p>
          <a:p>
            <a:pPr marL="819150" lvl="1" indent="-361950" algn="just">
              <a:buFont typeface="Wingdings" pitchFamily="2" charset="2"/>
              <a:buChar char="§"/>
            </a:pPr>
            <a:r>
              <a:rPr lang="en-IN" sz="2400" dirty="0" smtClean="0">
                <a:latin typeface="Palatino Linotype" pitchFamily="18" charset="0"/>
              </a:rPr>
              <a:t>Wherein by way of a digital interface</a:t>
            </a:r>
          </a:p>
          <a:p>
            <a:pPr marL="819150" lvl="1" indent="-361950" algn="just">
              <a:buFont typeface="Wingdings" pitchFamily="2" charset="2"/>
              <a:buChar char="§"/>
            </a:pPr>
            <a:r>
              <a:rPr lang="en-IN" sz="2400" dirty="0" smtClean="0">
                <a:latin typeface="Palatino Linotype" pitchFamily="18" charset="0"/>
              </a:rPr>
              <a:t>The person causing the movement of goods uploads the relevant information</a:t>
            </a:r>
          </a:p>
          <a:p>
            <a:pPr marL="819150" lvl="1" indent="-361950" algn="just">
              <a:buFont typeface="Wingdings" pitchFamily="2" charset="2"/>
              <a:buChar char="§"/>
            </a:pPr>
            <a:r>
              <a:rPr lang="en-IN" sz="2400" dirty="0" smtClean="0">
                <a:latin typeface="Palatino Linotype" pitchFamily="18" charset="0"/>
              </a:rPr>
              <a:t>Prior to the commencement of movement of goods and</a:t>
            </a:r>
          </a:p>
          <a:p>
            <a:pPr marL="819150" lvl="1" indent="-361950" algn="just">
              <a:buFont typeface="Wingdings" pitchFamily="2" charset="2"/>
              <a:buChar char="§"/>
            </a:pPr>
            <a:r>
              <a:rPr lang="en-IN" sz="2400" dirty="0" smtClean="0">
                <a:latin typeface="Palatino Linotype" pitchFamily="18" charset="0"/>
              </a:rPr>
              <a:t>Generates e-way bill on the GST portal</a:t>
            </a:r>
          </a:p>
          <a:p>
            <a:pPr marL="819150" lvl="1" indent="-361950" algn="just">
              <a:buFont typeface="Wingdings" pitchFamily="2" charset="2"/>
              <a:buChar char="§"/>
            </a:pPr>
            <a:r>
              <a:rPr lang="en-IN" sz="2400" dirty="0" smtClean="0">
                <a:latin typeface="Palatino Linotype" pitchFamily="18" charset="0"/>
              </a:rPr>
              <a:t>E-way bill is a document required to be carried by a person in charge of the conveyance carrying any consignment of goods of value exceeding Rs 50,000.</a:t>
            </a:r>
          </a:p>
          <a:p>
            <a:pPr marL="361950" indent="-361950" algn="just"/>
            <a:endParaRPr lang="en-US" sz="2400" dirty="0" smtClean="0">
              <a:latin typeface="Palatino Linotype" pitchFamily="18" charset="0"/>
            </a:endParaRPr>
          </a:p>
          <a:p>
            <a:pPr marL="361950" indent="-361950" algn="just">
              <a:buFont typeface="Wingdings" pitchFamily="2" charset="2"/>
              <a:buChar char="Ø"/>
            </a:pPr>
            <a:endParaRPr lang="en-US" sz="2400" dirty="0" smtClean="0">
              <a:latin typeface="Palatino Linotype" pitchFamily="18" charset="0"/>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Penalty for Non Compliance</a:t>
            </a:r>
            <a:endParaRPr lang="en-US" dirty="0"/>
          </a:p>
        </p:txBody>
      </p:sp>
      <p:sp>
        <p:nvSpPr>
          <p:cNvPr id="8" name="Rectangle 12"/>
          <p:cNvSpPr>
            <a:spLocks noChangeArrowheads="1"/>
          </p:cNvSpPr>
          <p:nvPr/>
        </p:nvSpPr>
        <p:spPr bwMode="auto">
          <a:xfrm>
            <a:off x="428596" y="1857364"/>
            <a:ext cx="8153400" cy="708025"/>
          </a:xfrm>
          <a:prstGeom prst="rect">
            <a:avLst/>
          </a:prstGeom>
          <a:noFill/>
          <a:ln w="9525">
            <a:noFill/>
            <a:miter lim="800000"/>
            <a:headEnd/>
            <a:tailEnd/>
          </a:ln>
        </p:spPr>
        <p:txBody>
          <a:bodyPr>
            <a:spAutoFit/>
          </a:bodyPr>
          <a:lstStyle/>
          <a:p>
            <a:pPr algn="just"/>
            <a:r>
              <a:rPr lang="en-IN" sz="2000" dirty="0">
                <a:latin typeface="Palatino Linotype" pitchFamily="18" charset="0"/>
              </a:rPr>
              <a:t>E-way bills shall be as per the provision of the rule, otherwise it will be an contravention of the rule .</a:t>
            </a:r>
          </a:p>
        </p:txBody>
      </p:sp>
      <p:sp>
        <p:nvSpPr>
          <p:cNvPr id="9" name="Snip Diagonal Corner Rectangle 8"/>
          <p:cNvSpPr/>
          <p:nvPr/>
        </p:nvSpPr>
        <p:spPr>
          <a:xfrm>
            <a:off x="580996" y="4295764"/>
            <a:ext cx="4038600" cy="2133600"/>
          </a:xfrm>
          <a:prstGeom prst="snip2DiagRect">
            <a:avLst/>
          </a:prstGeom>
          <a:ln/>
        </p:spPr>
        <p:style>
          <a:lnRef idx="2">
            <a:schemeClr val="accent1"/>
          </a:lnRef>
          <a:fillRef idx="1">
            <a:schemeClr val="lt1"/>
          </a:fillRef>
          <a:effectRef idx="0">
            <a:schemeClr val="accent1"/>
          </a:effectRef>
          <a:fontRef idx="minor">
            <a:schemeClr val="dk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0" name="Snip Diagonal Corner Rectangle 9"/>
          <p:cNvSpPr/>
          <p:nvPr/>
        </p:nvSpPr>
        <p:spPr>
          <a:xfrm>
            <a:off x="4390996" y="2390764"/>
            <a:ext cx="4038600" cy="2133600"/>
          </a:xfrm>
          <a:prstGeom prst="snip2DiagRect">
            <a:avLst/>
          </a:prstGeom>
          <a:ln/>
        </p:spPr>
        <p:style>
          <a:lnRef idx="2">
            <a:schemeClr val="accent1"/>
          </a:lnRef>
          <a:fillRef idx="1">
            <a:schemeClr val="lt1"/>
          </a:fillRef>
          <a:effectRef idx="0">
            <a:schemeClr val="accent1"/>
          </a:effectRef>
          <a:fontRef idx="minor">
            <a:schemeClr val="dk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4" name="TextBox 15"/>
          <p:cNvSpPr txBox="1">
            <a:spLocks noChangeArrowheads="1"/>
          </p:cNvSpPr>
          <p:nvPr/>
        </p:nvSpPr>
        <p:spPr bwMode="auto">
          <a:xfrm>
            <a:off x="490534" y="4533896"/>
            <a:ext cx="3862388" cy="1938338"/>
          </a:xfrm>
          <a:prstGeom prst="rect">
            <a:avLst/>
          </a:prstGeom>
          <a:noFill/>
          <a:ln w="9525">
            <a:noFill/>
            <a:miter lim="800000"/>
            <a:headEnd/>
            <a:tailEnd/>
          </a:ln>
        </p:spPr>
        <p:txBody>
          <a:bodyPr wrap="none">
            <a:spAutoFit/>
          </a:bodyPr>
          <a:lstStyle/>
          <a:p>
            <a:pPr algn="ctr"/>
            <a:r>
              <a:rPr lang="en-IN" sz="2400" dirty="0">
                <a:latin typeface="Palatino Linotype" pitchFamily="18" charset="0"/>
              </a:rPr>
              <a:t>Penalty of Rs.10,000/- </a:t>
            </a:r>
          </a:p>
          <a:p>
            <a:pPr algn="ctr"/>
            <a:r>
              <a:rPr lang="en-IN" sz="2400" dirty="0">
                <a:latin typeface="Palatino Linotype" pitchFamily="18" charset="0"/>
              </a:rPr>
              <a:t>or tax sought to be evaded </a:t>
            </a:r>
          </a:p>
          <a:p>
            <a:pPr algn="ctr"/>
            <a:r>
              <a:rPr lang="en-IN" sz="2400" dirty="0">
                <a:latin typeface="Palatino Linotype" pitchFamily="18" charset="0"/>
              </a:rPr>
              <a:t>(wherever applicable) </a:t>
            </a:r>
          </a:p>
          <a:p>
            <a:pPr algn="ctr"/>
            <a:r>
              <a:rPr lang="en-IN" sz="2400" dirty="0">
                <a:latin typeface="Palatino Linotype" pitchFamily="18" charset="0"/>
              </a:rPr>
              <a:t>whichever is greater.</a:t>
            </a:r>
          </a:p>
          <a:p>
            <a:pPr algn="ctr"/>
            <a:endParaRPr lang="en-IN" sz="2400" dirty="0"/>
          </a:p>
        </p:txBody>
      </p:sp>
      <p:sp>
        <p:nvSpPr>
          <p:cNvPr id="15" name="Rectangle 20"/>
          <p:cNvSpPr>
            <a:spLocks noChangeArrowheads="1"/>
          </p:cNvSpPr>
          <p:nvPr/>
        </p:nvSpPr>
        <p:spPr bwMode="auto">
          <a:xfrm>
            <a:off x="4071934" y="2857496"/>
            <a:ext cx="4572000" cy="830263"/>
          </a:xfrm>
          <a:prstGeom prst="rect">
            <a:avLst/>
          </a:prstGeom>
          <a:noFill/>
          <a:ln w="9525">
            <a:noFill/>
            <a:miter lim="800000"/>
            <a:headEnd/>
            <a:tailEnd/>
          </a:ln>
        </p:spPr>
        <p:txBody>
          <a:bodyPr>
            <a:spAutoFit/>
          </a:bodyPr>
          <a:lstStyle/>
          <a:p>
            <a:pPr algn="ctr"/>
            <a:r>
              <a:rPr lang="en-IN" sz="2400" dirty="0">
                <a:latin typeface="Palatino Linotype" pitchFamily="18" charset="0"/>
              </a:rPr>
              <a:t>Detention or seizure of </a:t>
            </a:r>
          </a:p>
          <a:p>
            <a:pPr algn="ctr"/>
            <a:r>
              <a:rPr lang="en-IN" sz="2400" dirty="0">
                <a:latin typeface="Palatino Linotype" pitchFamily="18" charset="0"/>
              </a:rPr>
              <a:t>such goods and conveyance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US" u="none" dirty="0" smtClean="0">
                <a:sym typeface="Georgia"/>
              </a:rPr>
              <a:t>Questions</a:t>
            </a:r>
            <a:endParaRPr lang="en-IN" dirty="0"/>
          </a:p>
        </p:txBody>
      </p:sp>
      <p:sp>
        <p:nvSpPr>
          <p:cNvPr id="14" name="Rectangle 13"/>
          <p:cNvSpPr/>
          <p:nvPr/>
        </p:nvSpPr>
        <p:spPr>
          <a:xfrm>
            <a:off x="428596" y="1285860"/>
            <a:ext cx="8286808" cy="6001643"/>
          </a:xfrm>
          <a:prstGeom prst="rect">
            <a:avLst/>
          </a:prstGeom>
        </p:spPr>
        <p:txBody>
          <a:bodyPr wrap="square">
            <a:spAutoFit/>
          </a:bodyPr>
          <a:lstStyle/>
          <a:p>
            <a:pPr algn="just"/>
            <a:endParaRPr lang="en-IN" sz="2400" dirty="0" smtClean="0">
              <a:latin typeface="Palatino Linotype" pitchFamily="18" charset="0"/>
            </a:endParaRPr>
          </a:p>
          <a:p>
            <a:pPr marL="536575" indent="-536575" algn="just">
              <a:buFont typeface="+mj-lt"/>
              <a:buAutoNum type="arabicPeriod"/>
            </a:pPr>
            <a:r>
              <a:rPr lang="en-IN" sz="2400" dirty="0" smtClean="0">
                <a:latin typeface="Palatino Linotype" pitchFamily="18" charset="0"/>
              </a:rPr>
              <a:t>Whether E-way bill may be generated if the consignment value is less than Rs. 50,000/-?</a:t>
            </a:r>
          </a:p>
          <a:p>
            <a:pPr marL="536575" indent="-536575" algn="just">
              <a:buFont typeface="+mj-lt"/>
              <a:buAutoNum type="arabicPeriod"/>
            </a:pPr>
            <a:endParaRPr lang="en-US" sz="2400" dirty="0" smtClean="0">
              <a:latin typeface="Palatino Linotype" pitchFamily="18" charset="0"/>
            </a:endParaRPr>
          </a:p>
          <a:p>
            <a:pPr marL="536575" indent="-536575" algn="just">
              <a:buFont typeface="+mj-lt"/>
              <a:buAutoNum type="arabicPeriod"/>
            </a:pPr>
            <a:r>
              <a:rPr lang="en-IN" sz="2400" dirty="0" smtClean="0">
                <a:latin typeface="Palatino Linotype" pitchFamily="18" charset="0"/>
              </a:rPr>
              <a:t>What is meaning of the term consignment value to determine the threshold of Rs. 50,000/- and whether the same needs to be computed with taxes or without taxes?</a:t>
            </a:r>
          </a:p>
          <a:p>
            <a:pPr marL="536575" indent="-536575" algn="just">
              <a:buFont typeface="+mj-lt"/>
              <a:buAutoNum type="arabicPeriod"/>
            </a:pPr>
            <a:endParaRPr lang="en-US" sz="2400" dirty="0" smtClean="0">
              <a:latin typeface="Palatino Linotype" pitchFamily="18" charset="0"/>
            </a:endParaRPr>
          </a:p>
          <a:p>
            <a:pPr marL="536575" indent="-536575" algn="just">
              <a:buFont typeface="+mj-lt"/>
              <a:buAutoNum type="arabicPeriod"/>
            </a:pPr>
            <a:r>
              <a:rPr lang="en-IN" sz="2400" dirty="0" smtClean="0">
                <a:latin typeface="Palatino Linotype" pitchFamily="18" charset="0"/>
              </a:rPr>
              <a:t>What is the treatment of E way bill for Stock Transfer - Interstate---Intrastate transfers?</a:t>
            </a:r>
          </a:p>
          <a:p>
            <a:pPr marL="536575" indent="-536575" algn="just">
              <a:buFont typeface="+mj-lt"/>
              <a:buAutoNum type="arabicPeriod"/>
            </a:pPr>
            <a:endParaRPr lang="en-US" sz="2400" dirty="0" smtClean="0">
              <a:latin typeface="Palatino Linotype" pitchFamily="18" charset="0"/>
            </a:endParaRPr>
          </a:p>
          <a:p>
            <a:pPr marL="536575" indent="-536575" algn="just">
              <a:buFont typeface="+mj-lt"/>
              <a:buAutoNum type="arabicPeriod"/>
            </a:pPr>
            <a:r>
              <a:rPr lang="en-IN" sz="2400" dirty="0" smtClean="0">
                <a:latin typeface="Palatino Linotype" pitchFamily="18" charset="0"/>
              </a:rPr>
              <a:t>How many times can Part-B or Vehicle number be updated for an e-way bill?</a:t>
            </a:r>
            <a:endParaRPr lang="en-US" sz="2400" dirty="0" smtClean="0">
              <a:latin typeface="Palatino Linotype" pitchFamily="18" charset="0"/>
            </a:endParaRPr>
          </a:p>
          <a:p>
            <a:pPr marL="536575" indent="-536575" algn="just">
              <a:buFont typeface="Wingdings" pitchFamily="2" charset="2"/>
              <a:buChar char="Ø"/>
            </a:pPr>
            <a:endParaRPr lang="en-US" sz="2400" dirty="0" smtClean="0">
              <a:latin typeface="Palatino Linotype" pitchFamily="18" charset="0"/>
            </a:endParaRPr>
          </a:p>
          <a:p>
            <a:pPr marL="536575" indent="-536575" algn="just">
              <a:buFont typeface="Wingdings" pitchFamily="2" charset="2"/>
              <a:buChar char="Ø"/>
            </a:pPr>
            <a:endParaRPr lang="en-IN" sz="2400" dirty="0">
              <a:latin typeface="Palatino Linotype"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US" u="none" dirty="0" smtClean="0">
                <a:sym typeface="Georgia"/>
              </a:rPr>
              <a:t>Questions</a:t>
            </a:r>
            <a:endParaRPr lang="en-IN" dirty="0"/>
          </a:p>
        </p:txBody>
      </p:sp>
      <p:sp>
        <p:nvSpPr>
          <p:cNvPr id="14" name="Rectangle 13"/>
          <p:cNvSpPr/>
          <p:nvPr/>
        </p:nvSpPr>
        <p:spPr>
          <a:xfrm>
            <a:off x="428596" y="1285860"/>
            <a:ext cx="8286808" cy="5632311"/>
          </a:xfrm>
          <a:prstGeom prst="rect">
            <a:avLst/>
          </a:prstGeom>
        </p:spPr>
        <p:txBody>
          <a:bodyPr wrap="square">
            <a:spAutoFit/>
          </a:bodyPr>
          <a:lstStyle/>
          <a:p>
            <a:pPr algn="just"/>
            <a:endParaRPr lang="en-IN" sz="2400" dirty="0" smtClean="0">
              <a:latin typeface="Palatino Linotype" pitchFamily="18" charset="0"/>
            </a:endParaRPr>
          </a:p>
          <a:p>
            <a:pPr marL="536575" indent="-536575" algn="just">
              <a:buFont typeface="+mj-lt"/>
              <a:buAutoNum type="arabicPeriod"/>
            </a:pPr>
            <a:r>
              <a:rPr lang="en-IN" sz="2400" dirty="0" smtClean="0">
                <a:latin typeface="Palatino Linotype" pitchFamily="18" charset="0"/>
              </a:rPr>
              <a:t>Whether any other document needs to be provided to the transporter in addition to E-Way Bill, for movement of goods?</a:t>
            </a:r>
          </a:p>
          <a:p>
            <a:pPr marL="536575" indent="-536575" algn="just">
              <a:buFont typeface="+mj-lt"/>
              <a:buAutoNum type="arabicPeriod"/>
            </a:pPr>
            <a:endParaRPr lang="en-US" sz="2400" dirty="0" smtClean="0">
              <a:latin typeface="Palatino Linotype" pitchFamily="18" charset="0"/>
            </a:endParaRPr>
          </a:p>
          <a:p>
            <a:pPr marL="536575" indent="-536575" algn="just">
              <a:buFont typeface="+mj-lt"/>
              <a:buAutoNum type="arabicPeriod"/>
            </a:pPr>
            <a:r>
              <a:rPr lang="en-IN" sz="2400" dirty="0" smtClean="0">
                <a:latin typeface="Palatino Linotype" pitchFamily="18" charset="0"/>
              </a:rPr>
              <a:t>Whether e-way bill needs to be generated for sales returns, rejection etc.?</a:t>
            </a:r>
          </a:p>
          <a:p>
            <a:pPr marL="536575" indent="-536575" algn="just">
              <a:buFont typeface="+mj-lt"/>
              <a:buAutoNum type="arabicPeriod"/>
            </a:pPr>
            <a:endParaRPr lang="en-US" sz="2400" dirty="0" smtClean="0">
              <a:latin typeface="Palatino Linotype" pitchFamily="18" charset="0"/>
            </a:endParaRPr>
          </a:p>
          <a:p>
            <a:pPr marL="536575" indent="-536575" algn="just">
              <a:buFont typeface="+mj-lt"/>
              <a:buAutoNum type="arabicPeriod"/>
            </a:pPr>
            <a:r>
              <a:rPr lang="en-IN" sz="2400" dirty="0" smtClean="0">
                <a:latin typeface="Palatino Linotype" pitchFamily="18" charset="0"/>
              </a:rPr>
              <a:t>How to enter invoice having different states for “Bill to” and “Ship to” places and what will be the tax rates?</a:t>
            </a:r>
          </a:p>
          <a:p>
            <a:pPr marL="536575" indent="-536575" algn="just">
              <a:buFont typeface="+mj-lt"/>
              <a:buAutoNum type="arabicPeriod"/>
            </a:pPr>
            <a:endParaRPr lang="en-US" sz="2400" dirty="0" smtClean="0">
              <a:latin typeface="Palatino Linotype" pitchFamily="18" charset="0"/>
            </a:endParaRPr>
          </a:p>
          <a:p>
            <a:pPr marL="536575" indent="-536575" algn="just">
              <a:buFont typeface="+mj-lt"/>
              <a:buAutoNum type="arabicPeriod"/>
            </a:pPr>
            <a:r>
              <a:rPr lang="en-US" sz="2400" dirty="0" smtClean="0">
                <a:latin typeface="Palatino Linotype" pitchFamily="18" charset="0"/>
              </a:rPr>
              <a:t>Import or export of goods.</a:t>
            </a:r>
          </a:p>
          <a:p>
            <a:pPr marL="536575" indent="-536575" algn="just">
              <a:buFont typeface="+mj-lt"/>
              <a:buAutoNum type="arabicPeriod"/>
            </a:pPr>
            <a:endParaRPr lang="en-US" sz="2400" dirty="0" smtClean="0">
              <a:latin typeface="Palatino Linotype" pitchFamily="18" charset="0"/>
            </a:endParaRPr>
          </a:p>
          <a:p>
            <a:pPr marL="536575" indent="-536575" algn="just">
              <a:buFont typeface="+mj-lt"/>
              <a:buAutoNum type="arabicPeriod"/>
            </a:pPr>
            <a:endParaRPr lang="en-US" sz="2400" dirty="0" smtClean="0">
              <a:latin typeface="Palatino Linotype" pitchFamily="18" charset="0"/>
            </a:endParaRPr>
          </a:p>
          <a:p>
            <a:pPr marL="536575" indent="-536575" algn="just">
              <a:buFont typeface="+mj-lt"/>
              <a:buAutoNum type="arabicPeriod"/>
            </a:pPr>
            <a:endParaRPr lang="en-US" sz="2400" dirty="0" smtClean="0">
              <a:latin typeface="Palatino Linotype"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US" u="none" dirty="0" smtClean="0">
                <a:sym typeface="Georgia"/>
              </a:rPr>
              <a:t>Questions</a:t>
            </a:r>
            <a:endParaRPr lang="en-IN" dirty="0"/>
          </a:p>
        </p:txBody>
      </p:sp>
      <p:sp>
        <p:nvSpPr>
          <p:cNvPr id="14" name="Rectangle 13"/>
          <p:cNvSpPr/>
          <p:nvPr/>
        </p:nvSpPr>
        <p:spPr>
          <a:xfrm>
            <a:off x="428596" y="1285860"/>
            <a:ext cx="8286808" cy="5262979"/>
          </a:xfrm>
          <a:prstGeom prst="rect">
            <a:avLst/>
          </a:prstGeom>
        </p:spPr>
        <p:txBody>
          <a:bodyPr wrap="square">
            <a:spAutoFit/>
          </a:bodyPr>
          <a:lstStyle/>
          <a:p>
            <a:pPr algn="just"/>
            <a:endParaRPr lang="en-IN" sz="2400" dirty="0" smtClean="0">
              <a:latin typeface="Palatino Linotype" pitchFamily="18" charset="0"/>
            </a:endParaRPr>
          </a:p>
          <a:p>
            <a:pPr marL="536575" indent="-536575" algn="just">
              <a:buFont typeface="+mj-lt"/>
              <a:buAutoNum type="arabicPeriod"/>
            </a:pPr>
            <a:r>
              <a:rPr lang="en-US" sz="2400" dirty="0" smtClean="0">
                <a:latin typeface="Palatino Linotype" pitchFamily="18" charset="0"/>
              </a:rPr>
              <a:t>How to calculate validity in case of a consolidated E Way Bill?</a:t>
            </a:r>
          </a:p>
          <a:p>
            <a:pPr marL="536575" indent="-536575" algn="just">
              <a:buFont typeface="+mj-lt"/>
              <a:buAutoNum type="arabicPeriod"/>
            </a:pPr>
            <a:endParaRPr lang="en-US" sz="2400" dirty="0" smtClean="0">
              <a:latin typeface="Palatino Linotype" pitchFamily="18" charset="0"/>
            </a:endParaRPr>
          </a:p>
          <a:p>
            <a:pPr marL="536575" indent="-536575" algn="just">
              <a:buFont typeface="+mj-lt"/>
              <a:buAutoNum type="arabicPeriod"/>
            </a:pPr>
            <a:r>
              <a:rPr lang="en-US" sz="2400" dirty="0" smtClean="0">
                <a:latin typeface="Palatino Linotype" pitchFamily="18" charset="0"/>
              </a:rPr>
              <a:t>Whether E Way Bill is required to be generated by a seller of High Sea Sales?</a:t>
            </a:r>
          </a:p>
          <a:p>
            <a:pPr marL="536575" indent="-536575" algn="just">
              <a:buFont typeface="+mj-lt"/>
              <a:buAutoNum type="arabicPeriod"/>
            </a:pPr>
            <a:endParaRPr lang="en-US" sz="2400" dirty="0" smtClean="0">
              <a:latin typeface="Palatino Linotype" pitchFamily="18" charset="0"/>
            </a:endParaRPr>
          </a:p>
          <a:p>
            <a:pPr marL="536575" indent="-536575" algn="just">
              <a:buFont typeface="+mj-lt"/>
              <a:buAutoNum type="arabicPeriod"/>
            </a:pPr>
            <a:r>
              <a:rPr lang="en-US" sz="2400" dirty="0" smtClean="0">
                <a:latin typeface="Palatino Linotype" pitchFamily="18" charset="0"/>
              </a:rPr>
              <a:t>Whether E Way Bill is required for Supply to SEZ?</a:t>
            </a:r>
          </a:p>
          <a:p>
            <a:pPr marL="536575" indent="-536575" algn="just">
              <a:buFont typeface="+mj-lt"/>
              <a:buAutoNum type="arabicPeriod"/>
            </a:pPr>
            <a:endParaRPr lang="en-US" sz="2400" dirty="0" smtClean="0">
              <a:latin typeface="Palatino Linotype" pitchFamily="18" charset="0"/>
            </a:endParaRPr>
          </a:p>
          <a:p>
            <a:pPr marL="536575" indent="-536575" algn="just">
              <a:buFont typeface="+mj-lt"/>
              <a:buAutoNum type="arabicPeriod"/>
            </a:pPr>
            <a:r>
              <a:rPr lang="en-IN" sz="2400" dirty="0" smtClean="0">
                <a:latin typeface="Palatino Linotype" pitchFamily="18" charset="0"/>
              </a:rPr>
              <a:t>Whether fresh e-way bill could be generated for the consignment on expiring of earlier issued e-way bill, if yes the how these both e-way bills will appear in the portal?</a:t>
            </a:r>
            <a:endParaRPr lang="en-US" sz="2400" dirty="0" smtClean="0">
              <a:latin typeface="Palatino Linotype" pitchFamily="18" charset="0"/>
            </a:endParaRPr>
          </a:p>
          <a:p>
            <a:pPr marL="536575" indent="-536575" algn="just">
              <a:buFont typeface="+mj-lt"/>
              <a:buAutoNum type="arabicPeriod"/>
            </a:pPr>
            <a:endParaRPr lang="en-US" sz="2400" dirty="0" smtClean="0">
              <a:latin typeface="Palatino Linotype"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US" u="none" dirty="0" smtClean="0">
                <a:sym typeface="Georgia"/>
              </a:rPr>
              <a:t>Questions</a:t>
            </a:r>
            <a:endParaRPr lang="en-IN" dirty="0"/>
          </a:p>
        </p:txBody>
      </p:sp>
      <p:sp>
        <p:nvSpPr>
          <p:cNvPr id="14" name="Rectangle 13"/>
          <p:cNvSpPr/>
          <p:nvPr/>
        </p:nvSpPr>
        <p:spPr>
          <a:xfrm>
            <a:off x="428596" y="1285860"/>
            <a:ext cx="8286808" cy="3785652"/>
          </a:xfrm>
          <a:prstGeom prst="rect">
            <a:avLst/>
          </a:prstGeom>
        </p:spPr>
        <p:txBody>
          <a:bodyPr wrap="square">
            <a:spAutoFit/>
          </a:bodyPr>
          <a:lstStyle/>
          <a:p>
            <a:pPr algn="just"/>
            <a:endParaRPr lang="en-IN" sz="2400" dirty="0" smtClean="0">
              <a:latin typeface="Palatino Linotype" pitchFamily="18" charset="0"/>
            </a:endParaRPr>
          </a:p>
          <a:p>
            <a:pPr marL="536575" indent="-536575" algn="just">
              <a:buFont typeface="+mj-lt"/>
              <a:buAutoNum type="arabicPeriod"/>
            </a:pPr>
            <a:r>
              <a:rPr lang="en-US" sz="2400" dirty="0" smtClean="0">
                <a:latin typeface="Palatino Linotype" pitchFamily="18" charset="0"/>
              </a:rPr>
              <a:t>What will happen in case of a traffic jam / accident etc?</a:t>
            </a:r>
          </a:p>
          <a:p>
            <a:pPr marL="536575" indent="-536575" algn="just">
              <a:buFont typeface="+mj-lt"/>
              <a:buAutoNum type="arabicPeriod"/>
            </a:pPr>
            <a:endParaRPr lang="en-US" sz="2400" dirty="0" smtClean="0">
              <a:latin typeface="Palatino Linotype" pitchFamily="18" charset="0"/>
            </a:endParaRPr>
          </a:p>
          <a:p>
            <a:pPr marL="536575" indent="-536575" algn="just">
              <a:buFont typeface="+mj-lt"/>
              <a:buAutoNum type="arabicPeriod"/>
            </a:pPr>
            <a:r>
              <a:rPr lang="en-IN" sz="2400" dirty="0" smtClean="0">
                <a:latin typeface="Palatino Linotype" pitchFamily="18" charset="0"/>
              </a:rPr>
              <a:t>Normally, it happens that the goods are transported from the place of supplier to the transporter’s hub where these are sorted out based on the destination and goods are loaded on the vehicle for single destination. This process could take 5-7 days at the transporter’s warehouse and the validity of E-way bill may expire during this period. How to take care of such situation?</a:t>
            </a:r>
            <a:endParaRPr lang="en-US" sz="2400" dirty="0" smtClean="0">
              <a:latin typeface="Palatino Linotype"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US" u="none" dirty="0" smtClean="0">
                <a:sym typeface="Georgia"/>
              </a:rPr>
              <a:t>Case Laws</a:t>
            </a:r>
            <a:endParaRPr lang="en-IN" dirty="0"/>
          </a:p>
        </p:txBody>
      </p:sp>
      <p:sp>
        <p:nvSpPr>
          <p:cNvPr id="14" name="Rectangle 13"/>
          <p:cNvSpPr/>
          <p:nvPr/>
        </p:nvSpPr>
        <p:spPr>
          <a:xfrm>
            <a:off x="428596" y="1285860"/>
            <a:ext cx="8286808" cy="4524315"/>
          </a:xfrm>
          <a:prstGeom prst="rect">
            <a:avLst/>
          </a:prstGeom>
        </p:spPr>
        <p:txBody>
          <a:bodyPr wrap="square">
            <a:spAutoFit/>
          </a:bodyPr>
          <a:lstStyle/>
          <a:p>
            <a:pPr marL="457200" indent="-457200" algn="just">
              <a:buFont typeface="+mj-lt"/>
              <a:buAutoNum type="arabicPeriod"/>
            </a:pPr>
            <a:r>
              <a:rPr lang="en-IN" sz="2400" b="1" dirty="0" smtClean="0"/>
              <a:t>2018 (1) TMI 1116 - KERALA HIGH COURT Age Industries (P.) Ltd. Versus Assistant State tax Officer:</a:t>
            </a:r>
          </a:p>
          <a:p>
            <a:pPr algn="just"/>
            <a:endParaRPr lang="en-US" sz="2400" b="1" dirty="0" smtClean="0">
              <a:latin typeface="Palatino Linotype" pitchFamily="18" charset="0"/>
            </a:endParaRPr>
          </a:p>
          <a:p>
            <a:pPr algn="just"/>
            <a:r>
              <a:rPr lang="en-IN" sz="2400" dirty="0" smtClean="0"/>
              <a:t>the power of detention contemplated under Section 129 of the SGST Act can be exercised only in respect of goods which are liable to be confiscated under Section 130 of the SGST Act; that there is no taxable supply when goods are transported on delivery </a:t>
            </a:r>
            <a:r>
              <a:rPr lang="en-IN" sz="2400" dirty="0" err="1" smtClean="0"/>
              <a:t>chalans</a:t>
            </a:r>
            <a:r>
              <a:rPr lang="en-IN" sz="2400" dirty="0" smtClean="0"/>
              <a:t> so long as the authenticity of the delivery </a:t>
            </a:r>
            <a:r>
              <a:rPr lang="en-IN" sz="2400" dirty="0" err="1" smtClean="0"/>
              <a:t>chalan</a:t>
            </a:r>
            <a:r>
              <a:rPr lang="en-IN" sz="2400" dirty="0" smtClean="0"/>
              <a:t> is not doubted and that therefore, such goods cannot be detained merely for infraction of Rule 138(2) of the State SGST Rules.</a:t>
            </a:r>
            <a:endParaRPr lang="en-IN" sz="2400" dirty="0" smtClean="0">
              <a:latin typeface="Palatino Linotype"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US" u="none" dirty="0" smtClean="0">
                <a:sym typeface="Georgia"/>
              </a:rPr>
              <a:t>Case Laws</a:t>
            </a:r>
            <a:endParaRPr lang="en-IN" dirty="0"/>
          </a:p>
        </p:txBody>
      </p:sp>
      <p:sp>
        <p:nvSpPr>
          <p:cNvPr id="14" name="Rectangle 13"/>
          <p:cNvSpPr/>
          <p:nvPr/>
        </p:nvSpPr>
        <p:spPr>
          <a:xfrm>
            <a:off x="428596" y="1285860"/>
            <a:ext cx="8286808" cy="3785652"/>
          </a:xfrm>
          <a:prstGeom prst="rect">
            <a:avLst/>
          </a:prstGeom>
        </p:spPr>
        <p:txBody>
          <a:bodyPr wrap="square">
            <a:spAutoFit/>
          </a:bodyPr>
          <a:lstStyle/>
          <a:p>
            <a:pPr marL="457200" indent="-457200">
              <a:buFont typeface="+mj-lt"/>
              <a:buAutoNum type="arabicPeriod"/>
            </a:pPr>
            <a:r>
              <a:rPr lang="en-IN" sz="2400" b="1" dirty="0" smtClean="0"/>
              <a:t>2018 (1) TMI 1313 - KERALA HIGH COURT M/s Indus Towers Limited Versus The Assistant State Tax Officer :</a:t>
            </a:r>
          </a:p>
          <a:p>
            <a:pPr algn="just"/>
            <a:endParaRPr lang="en-US" sz="2400" b="1" dirty="0" smtClean="0">
              <a:latin typeface="Palatino Linotype" pitchFamily="18" charset="0"/>
            </a:endParaRPr>
          </a:p>
          <a:p>
            <a:pPr marL="536575" algn="just"/>
            <a:r>
              <a:rPr lang="en-IN" sz="2400" dirty="0" smtClean="0"/>
              <a:t>Mere infraction of the procedural Rules like Rules 55 and 138 of the State GST Rules cannot result in detention of goods, though they may result in imposition of penalty. The detention of goods merely for infraction of the procedural Rules in transactions which do not amount to taxable supply, is without jurisdiction.</a:t>
            </a:r>
            <a:endParaRPr lang="en-US" sz="2400" b="1" dirty="0" smtClean="0">
              <a:latin typeface="Palatino Linotype"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US" u="none" dirty="0" smtClean="0">
                <a:sym typeface="Georgia"/>
              </a:rPr>
              <a:t>Case Laws</a:t>
            </a:r>
            <a:endParaRPr lang="en-IN" dirty="0"/>
          </a:p>
        </p:txBody>
      </p:sp>
      <p:sp>
        <p:nvSpPr>
          <p:cNvPr id="14" name="Rectangle 13"/>
          <p:cNvSpPr/>
          <p:nvPr/>
        </p:nvSpPr>
        <p:spPr>
          <a:xfrm>
            <a:off x="428596" y="1285860"/>
            <a:ext cx="8286808" cy="3785652"/>
          </a:xfrm>
          <a:prstGeom prst="rect">
            <a:avLst/>
          </a:prstGeom>
        </p:spPr>
        <p:txBody>
          <a:bodyPr wrap="square">
            <a:spAutoFit/>
          </a:bodyPr>
          <a:lstStyle/>
          <a:p>
            <a:r>
              <a:rPr lang="en-IN" sz="2400" b="1" dirty="0" smtClean="0"/>
              <a:t>2017 (12) TMI 342 - ALLAHABAD HIGH COURT M/s M.K. Enterprises Thru' Its Prop. </a:t>
            </a:r>
            <a:r>
              <a:rPr lang="en-IN" sz="2400" b="1" dirty="0" err="1" smtClean="0"/>
              <a:t>Mukesh</a:t>
            </a:r>
            <a:r>
              <a:rPr lang="en-IN" sz="2400" b="1" dirty="0" smtClean="0"/>
              <a:t> Kumar Versus State of U.P. &amp; 3 Others :</a:t>
            </a:r>
          </a:p>
          <a:p>
            <a:endParaRPr lang="en-IN" sz="2400" b="1" dirty="0" smtClean="0"/>
          </a:p>
          <a:p>
            <a:r>
              <a:rPr lang="en-IN" sz="2400" dirty="0" smtClean="0"/>
              <a:t>Inasmuch as the petitioner had no notice or opportunity to explain his conduct with respect to the discrepancy in the Tax Invoice alleged in the seizure order, we consider it proper to set aside the orders passed u/s 129(1) and 129(3) of the Act - matter remanded for </a:t>
            </a:r>
            <a:r>
              <a:rPr lang="en-IN" sz="2400" dirty="0" err="1" smtClean="0"/>
              <a:t>reexamination</a:t>
            </a:r>
            <a:r>
              <a:rPr lang="en-IN" sz="2400" dirty="0" smtClean="0"/>
              <a:t> - appeal allowed by way of remand.</a:t>
            </a:r>
            <a:endParaRPr lang="en-US" sz="2400" b="1" dirty="0" smtClean="0">
              <a:latin typeface="Palatino Linotype"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US" u="none" dirty="0" smtClean="0">
                <a:sym typeface="Georgia"/>
              </a:rPr>
              <a:t>Case Laws</a:t>
            </a:r>
            <a:endParaRPr lang="en-IN" dirty="0"/>
          </a:p>
        </p:txBody>
      </p:sp>
      <p:sp>
        <p:nvSpPr>
          <p:cNvPr id="14" name="Rectangle 13"/>
          <p:cNvSpPr/>
          <p:nvPr/>
        </p:nvSpPr>
        <p:spPr>
          <a:xfrm>
            <a:off x="428596" y="1285860"/>
            <a:ext cx="8286808" cy="3785652"/>
          </a:xfrm>
          <a:prstGeom prst="rect">
            <a:avLst/>
          </a:prstGeom>
        </p:spPr>
        <p:txBody>
          <a:bodyPr wrap="square">
            <a:spAutoFit/>
          </a:bodyPr>
          <a:lstStyle/>
          <a:p>
            <a:r>
              <a:rPr lang="en-IN" sz="2400" b="1" dirty="0" smtClean="0"/>
              <a:t>2017 (12) TMI 342 - ALLAHABAD HIGH COURT M/s M.K. Enterprises Thru' Its Prop. </a:t>
            </a:r>
            <a:r>
              <a:rPr lang="en-IN" sz="2400" b="1" dirty="0" err="1" smtClean="0"/>
              <a:t>Mukesh</a:t>
            </a:r>
            <a:r>
              <a:rPr lang="en-IN" sz="2400" b="1" dirty="0" smtClean="0"/>
              <a:t> Kumar Versus State of U.P. &amp; 3 Others :</a:t>
            </a:r>
          </a:p>
          <a:p>
            <a:endParaRPr lang="en-IN" sz="2400" b="1" dirty="0" smtClean="0"/>
          </a:p>
          <a:p>
            <a:r>
              <a:rPr lang="en-IN" sz="2400" dirty="0" smtClean="0"/>
              <a:t>Inasmuch as the petitioner had no notice or opportunity to explain his conduct with respect to the discrepancy in the Tax Invoice alleged in the seizure order, we consider it proper to set aside the orders passed u/s 129(1) and 129(3) of the Act - matter remanded for </a:t>
            </a:r>
            <a:r>
              <a:rPr lang="en-IN" sz="2400" dirty="0" err="1" smtClean="0"/>
              <a:t>reexamination</a:t>
            </a:r>
            <a:r>
              <a:rPr lang="en-IN" sz="2400" dirty="0" smtClean="0"/>
              <a:t> - appeal allowed by way of remand.</a:t>
            </a:r>
            <a:endParaRPr lang="en-US" sz="2400" b="1" dirty="0" smtClean="0">
              <a:latin typeface="Palatino Linotype"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US" u="none" dirty="0" smtClean="0">
                <a:sym typeface="Georgia"/>
              </a:rPr>
              <a:t>Case Laws</a:t>
            </a:r>
            <a:endParaRPr lang="en-IN" dirty="0"/>
          </a:p>
        </p:txBody>
      </p:sp>
      <p:sp>
        <p:nvSpPr>
          <p:cNvPr id="14" name="Rectangle 13"/>
          <p:cNvSpPr/>
          <p:nvPr/>
        </p:nvSpPr>
        <p:spPr>
          <a:xfrm>
            <a:off x="428596" y="1285860"/>
            <a:ext cx="8286808" cy="4154984"/>
          </a:xfrm>
          <a:prstGeom prst="rect">
            <a:avLst/>
          </a:prstGeom>
        </p:spPr>
        <p:txBody>
          <a:bodyPr wrap="square">
            <a:spAutoFit/>
          </a:bodyPr>
          <a:lstStyle/>
          <a:p>
            <a:r>
              <a:rPr lang="en-IN" sz="2400" b="1" dirty="0" smtClean="0"/>
              <a:t>2018 (2) TMI 608 - ALLAHABAD HIGH COURT M/s R.R. Agro Industries Through Its Prop. Versus State Of U.P. Through Its Secy. And 3 Others :</a:t>
            </a:r>
          </a:p>
          <a:p>
            <a:endParaRPr lang="en-US" sz="2400" b="1" dirty="0" smtClean="0"/>
          </a:p>
          <a:p>
            <a:r>
              <a:rPr lang="en-IN" sz="2400" b="1" dirty="0" smtClean="0"/>
              <a:t>2018 (2) TMI 663 - ALLAHABAD HIGH COURT Proactive </a:t>
            </a:r>
            <a:r>
              <a:rPr lang="en-IN" sz="2400" b="1" dirty="0" err="1" smtClean="0"/>
              <a:t>Plast</a:t>
            </a:r>
            <a:r>
              <a:rPr lang="en-IN" sz="2400" b="1" dirty="0" smtClean="0"/>
              <a:t> Pvt. Ltd. Versus State of U.P. And 2 Others</a:t>
            </a:r>
          </a:p>
          <a:p>
            <a:endParaRPr lang="en-IN" sz="2400" b="1" dirty="0" smtClean="0"/>
          </a:p>
          <a:p>
            <a:pPr algn="just"/>
            <a:r>
              <a:rPr lang="en-IN" sz="2400" dirty="0" smtClean="0"/>
              <a:t>The goods and the vehicle seized are directed to be released on furnishing indemnity bond as well as security other than cash and bank guarantee of the taxable amount of the seized goods.</a:t>
            </a:r>
            <a:endParaRPr lang="en-US" sz="2400" b="1" dirty="0" smtClean="0">
              <a:latin typeface="Palatino Linotype"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0" y="0"/>
            <a:ext cx="9144000" cy="1285860"/>
          </a:xfrm>
          <a:prstGeom prst="rect">
            <a:avLst/>
          </a:prstGeom>
          <a:solidFill>
            <a:srgbClr val="0070C0"/>
          </a:solidFill>
          <a:ln>
            <a:noFill/>
          </a:ln>
        </p:spPr>
        <p:txBody>
          <a:bodyPr spcFirstLastPara="1" wrap="square" lIns="91425" tIns="45700" rIns="91425" bIns="45700" anchor="ctr" anchorCtr="0">
            <a:noAutofit/>
          </a:bodyPr>
          <a:lstStyle/>
          <a:p>
            <a:pPr algn="ctr">
              <a:buClr>
                <a:srgbClr val="002060"/>
              </a:buClr>
              <a:buSzPts val="6000"/>
            </a:pPr>
            <a:r>
              <a:rPr lang="en-IN" sz="4400" u="none" dirty="0" smtClean="0">
                <a:ea typeface="Georgia"/>
                <a:cs typeface="Georgia"/>
                <a:sym typeface="Georgia"/>
              </a:rPr>
              <a:t>What is consignment Value?</a:t>
            </a:r>
            <a:endParaRPr sz="4400" i="0" u="none" strike="noStrike" cap="none">
              <a:ea typeface="Georgia"/>
              <a:cs typeface="Georgia"/>
              <a:sym typeface="Georgia"/>
            </a:endParaRPr>
          </a:p>
        </p:txBody>
      </p:sp>
      <p:sp>
        <p:nvSpPr>
          <p:cNvPr id="5" name="Text Placeholder 5"/>
          <p:cNvSpPr txBox="1">
            <a:spLocks/>
          </p:cNvSpPr>
          <p:nvPr/>
        </p:nvSpPr>
        <p:spPr>
          <a:xfrm>
            <a:off x="428596" y="1214423"/>
            <a:ext cx="8410604" cy="4500594"/>
          </a:xfrm>
          <a:prstGeom prst="rect">
            <a:avLst/>
          </a:prstGeom>
          <a:noFill/>
          <a:ln>
            <a:noFill/>
          </a:ln>
        </p:spPr>
        <p:txBody>
          <a:bodyPr spcFirstLastPara="1" wrap="square" lIns="91425" tIns="91425" rIns="91425" bIns="91425" anchor="t" anchorCtr="0"/>
          <a:lstStyle/>
          <a:p>
            <a:pPr marL="361950" indent="-361950" algn="just">
              <a:buFont typeface="Wingdings" pitchFamily="2" charset="2"/>
              <a:buChar char="Ø"/>
            </a:pPr>
            <a:endParaRPr lang="en-IN" sz="2400" dirty="0" smtClean="0">
              <a:latin typeface="Palatino Linotype" pitchFamily="18" charset="0"/>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p:txBody>
      </p:sp>
      <p:sp>
        <p:nvSpPr>
          <p:cNvPr id="4" name="TextBox 3"/>
          <p:cNvSpPr txBox="1"/>
          <p:nvPr/>
        </p:nvSpPr>
        <p:spPr>
          <a:xfrm>
            <a:off x="571472" y="2143116"/>
            <a:ext cx="7715304" cy="1446550"/>
          </a:xfrm>
          <a:prstGeom prst="rect">
            <a:avLst/>
          </a:prstGeom>
          <a:noFill/>
        </p:spPr>
        <p:txBody>
          <a:bodyPr wrap="square" rtlCol="0">
            <a:spAutoFit/>
          </a:bodyPr>
          <a:lstStyle/>
          <a:p>
            <a:r>
              <a:rPr lang="en-US" sz="4400" dirty="0" smtClean="0">
                <a:latin typeface="Book Antiqua" pitchFamily="18" charset="0"/>
              </a:rPr>
              <a:t>Value  = Transaction Value + Taxes</a:t>
            </a:r>
            <a:endParaRPr lang="en-IN" sz="4400" dirty="0">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US" u="none" dirty="0" smtClean="0">
                <a:sym typeface="Georgia"/>
              </a:rPr>
              <a:t>Portal</a:t>
            </a:r>
            <a:endParaRPr lang="en-IN" dirty="0"/>
          </a:p>
        </p:txBody>
      </p:sp>
      <p:sp>
        <p:nvSpPr>
          <p:cNvPr id="14" name="Rectangle 13"/>
          <p:cNvSpPr/>
          <p:nvPr/>
        </p:nvSpPr>
        <p:spPr>
          <a:xfrm>
            <a:off x="428596" y="1285860"/>
            <a:ext cx="8286808" cy="2677656"/>
          </a:xfrm>
          <a:prstGeom prst="rect">
            <a:avLst/>
          </a:prstGeom>
        </p:spPr>
        <p:txBody>
          <a:bodyPr wrap="square">
            <a:spAutoFit/>
          </a:bodyPr>
          <a:lstStyle/>
          <a:p>
            <a:pPr marL="457200" indent="-457200">
              <a:buFont typeface="+mj-lt"/>
              <a:buAutoNum type="arabicPeriod"/>
            </a:pPr>
            <a:r>
              <a:rPr lang="en-IN" sz="2400" dirty="0" smtClean="0">
                <a:latin typeface="Palatino Linotype" pitchFamily="18" charset="0"/>
              </a:rPr>
              <a:t>Address: www.ewaybill.nic.in </a:t>
            </a:r>
          </a:p>
          <a:p>
            <a:pPr marL="457200" indent="-457200">
              <a:buFont typeface="+mj-lt"/>
              <a:buAutoNum type="arabicPeriod"/>
            </a:pPr>
            <a:endParaRPr lang="en-US" sz="2400" dirty="0" smtClean="0">
              <a:latin typeface="Palatino Linotype" pitchFamily="18" charset="0"/>
            </a:endParaRPr>
          </a:p>
          <a:p>
            <a:pPr marL="457200" indent="-457200">
              <a:buFont typeface="+mj-lt"/>
              <a:buAutoNum type="arabicPeriod"/>
            </a:pPr>
            <a:r>
              <a:rPr lang="en-US" sz="2400" dirty="0" smtClean="0">
                <a:latin typeface="Palatino Linotype" pitchFamily="18" charset="0"/>
              </a:rPr>
              <a:t>Who can register: Registered person, URP/Citizen, Transporter (registered or unregistered).</a:t>
            </a:r>
          </a:p>
          <a:p>
            <a:pPr marL="457200" indent="-457200">
              <a:buFont typeface="+mj-lt"/>
              <a:buAutoNum type="arabicPeriod"/>
            </a:pPr>
            <a:endParaRPr lang="en-US" sz="2400" dirty="0" smtClean="0">
              <a:latin typeface="Palatino Linotype" pitchFamily="18" charset="0"/>
            </a:endParaRPr>
          </a:p>
          <a:p>
            <a:pPr marL="457200" indent="-457200">
              <a:buFont typeface="+mj-lt"/>
              <a:buAutoNum type="arabicPeriod"/>
            </a:pPr>
            <a:endParaRPr lang="en-IN" sz="2400" dirty="0" smtClean="0">
              <a:latin typeface="Palatino Linotype" pitchFamily="18" charset="0"/>
            </a:endParaRPr>
          </a:p>
          <a:p>
            <a:endParaRPr lang="en-US" sz="2400" b="1" dirty="0" smtClean="0">
              <a:latin typeface="Palatino Linotype"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US" u="none" dirty="0" smtClean="0">
                <a:sym typeface="Georgia"/>
              </a:rPr>
              <a:t>Registration - Regular</a:t>
            </a:r>
            <a:endParaRPr lang="en-IN" dirty="0"/>
          </a:p>
        </p:txBody>
      </p:sp>
      <p:pic>
        <p:nvPicPr>
          <p:cNvPr id="4" name="Picture 3" descr="Capture.JPG"/>
          <p:cNvPicPr>
            <a:picLocks noChangeAspect="1"/>
          </p:cNvPicPr>
          <p:nvPr/>
        </p:nvPicPr>
        <p:blipFill>
          <a:blip r:embed="rId3"/>
          <a:stretch>
            <a:fillRect/>
          </a:stretch>
        </p:blipFill>
        <p:spPr>
          <a:xfrm>
            <a:off x="214282" y="2000240"/>
            <a:ext cx="8702975" cy="3786214"/>
          </a:xfrm>
          <a:prstGeom prst="rect">
            <a:avLst/>
          </a:prstGeom>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US" u="none" dirty="0" smtClean="0">
                <a:sym typeface="Georgia"/>
              </a:rPr>
              <a:t>Registration - Transporter</a:t>
            </a:r>
            <a:endParaRPr lang="en-IN" dirty="0"/>
          </a:p>
        </p:txBody>
      </p:sp>
      <p:pic>
        <p:nvPicPr>
          <p:cNvPr id="5" name="Picture 4" descr="Capture.JPG"/>
          <p:cNvPicPr>
            <a:picLocks noChangeAspect="1"/>
          </p:cNvPicPr>
          <p:nvPr/>
        </p:nvPicPr>
        <p:blipFill>
          <a:blip r:embed="rId3"/>
          <a:stretch>
            <a:fillRect/>
          </a:stretch>
        </p:blipFill>
        <p:spPr>
          <a:xfrm>
            <a:off x="0" y="1571612"/>
            <a:ext cx="9144000" cy="4071966"/>
          </a:xfrm>
          <a:prstGeom prst="rect">
            <a:avLst/>
          </a:prstGeom>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US" u="none" dirty="0" smtClean="0">
                <a:sym typeface="Georgia"/>
              </a:rPr>
              <a:t>Registration - Transporter</a:t>
            </a:r>
            <a:endParaRPr lang="en-IN" dirty="0"/>
          </a:p>
        </p:txBody>
      </p:sp>
      <p:pic>
        <p:nvPicPr>
          <p:cNvPr id="4" name="Picture 3" descr="Capture.JPG"/>
          <p:cNvPicPr>
            <a:picLocks noChangeAspect="1"/>
          </p:cNvPicPr>
          <p:nvPr/>
        </p:nvPicPr>
        <p:blipFill>
          <a:blip r:embed="rId3"/>
          <a:stretch>
            <a:fillRect/>
          </a:stretch>
        </p:blipFill>
        <p:spPr>
          <a:xfrm>
            <a:off x="1" y="2000240"/>
            <a:ext cx="9144000" cy="3286148"/>
          </a:xfrm>
          <a:prstGeom prst="rect">
            <a:avLst/>
          </a:prstGeom>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600" dirty="0" smtClean="0">
                <a:latin typeface="Palatino Linotype" pitchFamily="18" charset="0"/>
              </a:rPr>
              <a:t>GST – Developments</a:t>
            </a:r>
            <a:endParaRPr lang="en-US" sz="6600" dirty="0">
              <a:latin typeface="Palatino Linotype"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0" y="0"/>
            <a:ext cx="9144000" cy="1417638"/>
          </a:xfrm>
          <a:prstGeom prst="rect">
            <a:avLst/>
          </a:prstGeom>
          <a:solidFill>
            <a:srgbClr val="0070C0"/>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dirty="0">
                <a:solidFill>
                  <a:schemeClr val="bg1"/>
                </a:solidFill>
                <a:latin typeface="Palatino Linotype" pitchFamily="18" charset="0"/>
              </a:rPr>
              <a:t/>
            </a:r>
            <a:br>
              <a:rPr lang="en-US" sz="4000" dirty="0">
                <a:solidFill>
                  <a:schemeClr val="bg1"/>
                </a:solidFill>
                <a:latin typeface="Palatino Linotype" pitchFamily="18" charset="0"/>
              </a:rPr>
            </a:br>
            <a:r>
              <a:rPr lang="en-US" sz="4000" dirty="0" smtClean="0">
                <a:solidFill>
                  <a:schemeClr val="bg1"/>
                </a:solidFill>
                <a:latin typeface="Palatino Linotype" pitchFamily="18" charset="0"/>
              </a:rPr>
              <a:t>Recent Clarifications</a:t>
            </a:r>
            <a:endParaRPr kumimoji="0" lang="en-IN" sz="4000" b="0" i="0" u="none" strike="noStrike" kern="1200" cap="none" spc="0" normalizeH="0" baseline="0" noProof="0" dirty="0">
              <a:ln>
                <a:noFill/>
              </a:ln>
              <a:solidFill>
                <a:schemeClr val="bg1"/>
              </a:solidFill>
              <a:effectLst/>
              <a:uLnTx/>
              <a:uFillTx/>
              <a:latin typeface="Palatino Linotype" pitchFamily="18" charset="0"/>
              <a:ea typeface="+mj-ea"/>
              <a:cs typeface="+mj-cs"/>
            </a:endParaRPr>
          </a:p>
        </p:txBody>
      </p:sp>
      <p:sp>
        <p:nvSpPr>
          <p:cNvPr id="5" name="Content Placeholder 4"/>
          <p:cNvSpPr>
            <a:spLocks noGrp="1"/>
          </p:cNvSpPr>
          <p:nvPr>
            <p:ph idx="1"/>
          </p:nvPr>
        </p:nvSpPr>
        <p:spPr/>
        <p:txBody>
          <a:bodyPr>
            <a:normAutofit/>
          </a:bodyPr>
          <a:lstStyle/>
          <a:p>
            <a:r>
              <a:rPr lang="en-US" dirty="0" err="1" smtClean="0">
                <a:latin typeface="Palatino Linotype" pitchFamily="18" charset="0"/>
              </a:rPr>
              <a:t>Condonement</a:t>
            </a:r>
            <a:r>
              <a:rPr lang="en-US" dirty="0" smtClean="0">
                <a:latin typeface="Palatino Linotype" pitchFamily="18" charset="0"/>
              </a:rPr>
              <a:t> of delay in LUT</a:t>
            </a:r>
          </a:p>
          <a:p>
            <a:endParaRPr lang="en-US" dirty="0" smtClean="0">
              <a:latin typeface="Palatino Linotype" pitchFamily="18" charset="0"/>
            </a:endParaRPr>
          </a:p>
          <a:p>
            <a:r>
              <a:rPr lang="en-US" dirty="0" smtClean="0">
                <a:latin typeface="Palatino Linotype" pitchFamily="18" charset="0"/>
              </a:rPr>
              <a:t>Correction in Table 9 corrections</a:t>
            </a:r>
          </a:p>
          <a:p>
            <a:endParaRPr lang="en-US" dirty="0" smtClean="0">
              <a:latin typeface="Palatino Linotype" pitchFamily="18" charset="0"/>
            </a:endParaRPr>
          </a:p>
          <a:p>
            <a:r>
              <a:rPr lang="en-US" dirty="0" smtClean="0">
                <a:latin typeface="Palatino Linotype" pitchFamily="18" charset="0"/>
              </a:rPr>
              <a:t>Customs officer to intervene</a:t>
            </a:r>
          </a:p>
          <a:p>
            <a:endParaRPr lang="en-US" dirty="0" smtClean="0">
              <a:latin typeface="Palatino Linotype" pitchFamily="18" charset="0"/>
            </a:endParaRPr>
          </a:p>
          <a:p>
            <a:r>
              <a:rPr lang="en-US" dirty="0" smtClean="0">
                <a:latin typeface="Palatino Linotype" pitchFamily="18" charset="0"/>
              </a:rPr>
              <a:t>Meaning of Net ITC – TRAN 1 Credit</a:t>
            </a:r>
          </a:p>
          <a:p>
            <a:endParaRPr lang="en-US" dirty="0" smtClean="0">
              <a:latin typeface="Palatino Linotype" pitchFamily="18" charset="0"/>
            </a:endParaRPr>
          </a:p>
          <a:p>
            <a:endParaRPr lang="en-US" dirty="0" smtClean="0">
              <a:latin typeface="Palatino Linotype" pitchFamily="18" charset="0"/>
            </a:endParaRPr>
          </a:p>
          <a:p>
            <a:endParaRPr lang="en-US" dirty="0" smtClean="0">
              <a:latin typeface="Palatino Linotype" pitchFamily="18" charset="0"/>
            </a:endParaRPr>
          </a:p>
          <a:p>
            <a:endParaRPr lang="en-US" dirty="0" smtClean="0">
              <a:latin typeface="Palatino Linotype" pitchFamily="18" charset="0"/>
            </a:endParaRPr>
          </a:p>
          <a:p>
            <a:endParaRPr lang="en-US" dirty="0" smtClean="0">
              <a:latin typeface="Palatino Linotype" pitchFamily="18" charset="0"/>
            </a:endParaRPr>
          </a:p>
          <a:p>
            <a:endParaRPr lang="en-IN" dirty="0">
              <a:latin typeface="Palatino Linotype" pitchFamily="18" charset="0"/>
            </a:endParaRPr>
          </a:p>
        </p:txBody>
      </p:sp>
    </p:spTree>
    <p:extLst>
      <p:ext uri="{BB962C8B-B14F-4D97-AF65-F5344CB8AC3E}">
        <p14:creationId xmlns:p14="http://schemas.microsoft.com/office/powerpoint/2010/main" xmlns="" val="138581996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0" y="0"/>
            <a:ext cx="9144000" cy="1417638"/>
          </a:xfrm>
          <a:prstGeom prst="rect">
            <a:avLst/>
          </a:prstGeom>
          <a:solidFill>
            <a:srgbClr val="0070C0"/>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dirty="0">
                <a:solidFill>
                  <a:schemeClr val="bg1"/>
                </a:solidFill>
                <a:latin typeface="Palatino Linotype" pitchFamily="18" charset="0"/>
              </a:rPr>
              <a:t/>
            </a:r>
            <a:br>
              <a:rPr lang="en-US" sz="4000" dirty="0">
                <a:solidFill>
                  <a:schemeClr val="bg1"/>
                </a:solidFill>
                <a:latin typeface="Palatino Linotype" pitchFamily="18" charset="0"/>
              </a:rPr>
            </a:br>
            <a:r>
              <a:rPr lang="en-US" sz="4000" dirty="0" smtClean="0">
                <a:solidFill>
                  <a:schemeClr val="bg1"/>
                </a:solidFill>
                <a:latin typeface="Palatino Linotype" pitchFamily="18" charset="0"/>
              </a:rPr>
              <a:t>Basics of Refund</a:t>
            </a:r>
            <a:endParaRPr kumimoji="0" lang="en-IN" sz="4000" b="0" i="0" u="none" strike="noStrike" kern="1200" cap="none" spc="0" normalizeH="0" baseline="0" noProof="0" dirty="0">
              <a:ln>
                <a:noFill/>
              </a:ln>
              <a:solidFill>
                <a:schemeClr val="bg1"/>
              </a:solidFill>
              <a:effectLst/>
              <a:uLnTx/>
              <a:uFillTx/>
              <a:latin typeface="Palatino Linotype" pitchFamily="18" charset="0"/>
              <a:ea typeface="+mj-ea"/>
              <a:cs typeface="+mj-cs"/>
            </a:endParaRPr>
          </a:p>
        </p:txBody>
      </p:sp>
      <p:sp>
        <p:nvSpPr>
          <p:cNvPr id="5" name="Content Placeholder 4"/>
          <p:cNvSpPr>
            <a:spLocks noGrp="1"/>
          </p:cNvSpPr>
          <p:nvPr>
            <p:ph idx="1"/>
          </p:nvPr>
        </p:nvSpPr>
        <p:spPr/>
        <p:txBody>
          <a:bodyPr>
            <a:normAutofit/>
          </a:bodyPr>
          <a:lstStyle/>
          <a:p>
            <a:pPr algn="just"/>
            <a:r>
              <a:rPr lang="en-US" dirty="0" smtClean="0">
                <a:latin typeface="Palatino Linotype" pitchFamily="18" charset="0"/>
              </a:rPr>
              <a:t>Cases where refund applications can be filed: Cash &amp; Credit.</a:t>
            </a:r>
          </a:p>
          <a:p>
            <a:pPr algn="just"/>
            <a:endParaRPr lang="en-US" dirty="0" smtClean="0">
              <a:latin typeface="Palatino Linotype" pitchFamily="18" charset="0"/>
            </a:endParaRPr>
          </a:p>
          <a:p>
            <a:pPr algn="just"/>
            <a:r>
              <a:rPr lang="en-US" dirty="0" smtClean="0">
                <a:latin typeface="Palatino Linotype" pitchFamily="18" charset="0"/>
              </a:rPr>
              <a:t>What is zero rated supply, export of goods, export of service, Deemed Export</a:t>
            </a:r>
          </a:p>
          <a:p>
            <a:pPr algn="just"/>
            <a:endParaRPr lang="en-US" dirty="0" smtClean="0">
              <a:latin typeface="Palatino Linotype" pitchFamily="18" charset="0"/>
            </a:endParaRPr>
          </a:p>
          <a:p>
            <a:pPr algn="just"/>
            <a:r>
              <a:rPr lang="en-US" dirty="0" smtClean="0">
                <a:latin typeface="Palatino Linotype" pitchFamily="18" charset="0"/>
              </a:rPr>
              <a:t>Procedure for refunds</a:t>
            </a:r>
          </a:p>
          <a:p>
            <a:pPr algn="just"/>
            <a:endParaRPr lang="en-US" dirty="0" smtClean="0">
              <a:latin typeface="Palatino Linotype" pitchFamily="18" charset="0"/>
            </a:endParaRPr>
          </a:p>
          <a:p>
            <a:pPr algn="just"/>
            <a:endParaRPr lang="en-US" dirty="0" smtClean="0">
              <a:latin typeface="Palatino Linotype" pitchFamily="18" charset="0"/>
            </a:endParaRPr>
          </a:p>
          <a:p>
            <a:pPr algn="just"/>
            <a:endParaRPr lang="en-US" dirty="0" smtClean="0">
              <a:latin typeface="Palatino Linotype" pitchFamily="18" charset="0"/>
            </a:endParaRPr>
          </a:p>
          <a:p>
            <a:pPr algn="just"/>
            <a:endParaRPr lang="en-IN" dirty="0">
              <a:latin typeface="Palatino Linotype" pitchFamily="18" charset="0"/>
            </a:endParaRPr>
          </a:p>
        </p:txBody>
      </p:sp>
    </p:spTree>
    <p:extLst>
      <p:ext uri="{BB962C8B-B14F-4D97-AF65-F5344CB8AC3E}">
        <p14:creationId xmlns:p14="http://schemas.microsoft.com/office/powerpoint/2010/main" xmlns="" val="138581996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0" y="0"/>
            <a:ext cx="9144000" cy="1417638"/>
          </a:xfrm>
          <a:prstGeom prst="rect">
            <a:avLst/>
          </a:prstGeom>
          <a:solidFill>
            <a:srgbClr val="0070C0"/>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dirty="0">
                <a:solidFill>
                  <a:schemeClr val="bg1"/>
                </a:solidFill>
                <a:latin typeface="Palatino Linotype" pitchFamily="18" charset="0"/>
              </a:rPr>
              <a:t/>
            </a:r>
            <a:br>
              <a:rPr lang="en-US" sz="4000" dirty="0">
                <a:solidFill>
                  <a:schemeClr val="bg1"/>
                </a:solidFill>
                <a:latin typeface="Palatino Linotype" pitchFamily="18" charset="0"/>
              </a:rPr>
            </a:br>
            <a:r>
              <a:rPr lang="en-US" sz="4000" dirty="0" smtClean="0">
                <a:solidFill>
                  <a:schemeClr val="bg1"/>
                </a:solidFill>
                <a:latin typeface="Palatino Linotype" pitchFamily="18" charset="0"/>
              </a:rPr>
              <a:t>Recent Clarifications</a:t>
            </a:r>
            <a:endParaRPr kumimoji="0" lang="en-IN" sz="4000" b="0" i="0" u="none" strike="noStrike" kern="1200" cap="none" spc="0" normalizeH="0" baseline="0" noProof="0" dirty="0">
              <a:ln>
                <a:noFill/>
              </a:ln>
              <a:solidFill>
                <a:schemeClr val="bg1"/>
              </a:solidFill>
              <a:effectLst/>
              <a:uLnTx/>
              <a:uFillTx/>
              <a:latin typeface="Palatino Linotype" pitchFamily="18" charset="0"/>
              <a:ea typeface="+mj-ea"/>
              <a:cs typeface="+mj-cs"/>
            </a:endParaRPr>
          </a:p>
        </p:txBody>
      </p:sp>
      <p:sp>
        <p:nvSpPr>
          <p:cNvPr id="5" name="Content Placeholder 4"/>
          <p:cNvSpPr>
            <a:spLocks noGrp="1"/>
          </p:cNvSpPr>
          <p:nvPr>
            <p:ph idx="1"/>
          </p:nvPr>
        </p:nvSpPr>
        <p:spPr/>
        <p:txBody>
          <a:bodyPr>
            <a:normAutofit fontScale="85000" lnSpcReduction="10000"/>
          </a:bodyPr>
          <a:lstStyle/>
          <a:p>
            <a:r>
              <a:rPr lang="en-US" dirty="0" smtClean="0">
                <a:latin typeface="Palatino Linotype" pitchFamily="18" charset="0"/>
              </a:rPr>
              <a:t>Meaning of relevant period</a:t>
            </a:r>
          </a:p>
          <a:p>
            <a:endParaRPr lang="en-US" dirty="0" smtClean="0">
              <a:latin typeface="Palatino Linotype" pitchFamily="18" charset="0"/>
            </a:endParaRPr>
          </a:p>
          <a:p>
            <a:r>
              <a:rPr lang="en-US" dirty="0" smtClean="0">
                <a:latin typeface="Palatino Linotype" pitchFamily="18" charset="0"/>
              </a:rPr>
              <a:t>Refund in case of supplies to </a:t>
            </a:r>
            <a:r>
              <a:rPr lang="en-US" dirty="0" err="1" smtClean="0">
                <a:latin typeface="Palatino Linotype" pitchFamily="18" charset="0"/>
              </a:rPr>
              <a:t>Merchart</a:t>
            </a:r>
            <a:r>
              <a:rPr lang="en-US" dirty="0" smtClean="0">
                <a:latin typeface="Palatino Linotype" pitchFamily="18" charset="0"/>
              </a:rPr>
              <a:t> Exporters</a:t>
            </a:r>
          </a:p>
          <a:p>
            <a:endParaRPr lang="en-US" dirty="0" smtClean="0">
              <a:latin typeface="Palatino Linotype" pitchFamily="18" charset="0"/>
            </a:endParaRPr>
          </a:p>
          <a:p>
            <a:r>
              <a:rPr lang="en-US" dirty="0" smtClean="0">
                <a:latin typeface="Palatino Linotype" pitchFamily="18" charset="0"/>
              </a:rPr>
              <a:t>Difference in value of invoice and shipping bill: lower of the two</a:t>
            </a:r>
          </a:p>
          <a:p>
            <a:endParaRPr lang="en-US" dirty="0" smtClean="0">
              <a:latin typeface="Palatino Linotype" pitchFamily="18" charset="0"/>
            </a:endParaRPr>
          </a:p>
          <a:p>
            <a:r>
              <a:rPr lang="en-US" dirty="0" smtClean="0">
                <a:latin typeface="Palatino Linotype" pitchFamily="18" charset="0"/>
              </a:rPr>
              <a:t>FIRC/BRC for export of goods</a:t>
            </a:r>
          </a:p>
          <a:p>
            <a:endParaRPr lang="en-US" dirty="0" smtClean="0">
              <a:latin typeface="Palatino Linotype" pitchFamily="18" charset="0"/>
            </a:endParaRPr>
          </a:p>
          <a:p>
            <a:r>
              <a:rPr lang="en-US" dirty="0" smtClean="0">
                <a:latin typeface="Palatino Linotype" pitchFamily="18" charset="0"/>
              </a:rPr>
              <a:t>SEZ flag </a:t>
            </a:r>
          </a:p>
          <a:p>
            <a:endParaRPr lang="en-US" dirty="0" smtClean="0">
              <a:latin typeface="Palatino Linotype" pitchFamily="18" charset="0"/>
            </a:endParaRPr>
          </a:p>
          <a:p>
            <a:endParaRPr lang="en-US" dirty="0" smtClean="0">
              <a:latin typeface="Palatino Linotype" pitchFamily="18" charset="0"/>
            </a:endParaRPr>
          </a:p>
          <a:p>
            <a:endParaRPr lang="en-US" dirty="0" smtClean="0">
              <a:latin typeface="Palatino Linotype" pitchFamily="18" charset="0"/>
            </a:endParaRPr>
          </a:p>
          <a:p>
            <a:endParaRPr lang="en-US" dirty="0" smtClean="0">
              <a:latin typeface="Palatino Linotype" pitchFamily="18" charset="0"/>
            </a:endParaRPr>
          </a:p>
          <a:p>
            <a:endParaRPr lang="en-IN" dirty="0">
              <a:latin typeface="Palatino Linotype" pitchFamily="18" charset="0"/>
            </a:endParaRPr>
          </a:p>
        </p:txBody>
      </p:sp>
    </p:spTree>
    <p:extLst>
      <p:ext uri="{BB962C8B-B14F-4D97-AF65-F5344CB8AC3E}">
        <p14:creationId xmlns:p14="http://schemas.microsoft.com/office/powerpoint/2010/main" xmlns="" val="138581996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0" y="0"/>
            <a:ext cx="9144000" cy="1417638"/>
          </a:xfrm>
          <a:prstGeom prst="rect">
            <a:avLst/>
          </a:prstGeom>
          <a:solidFill>
            <a:srgbClr val="0070C0"/>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dirty="0">
                <a:solidFill>
                  <a:schemeClr val="bg1"/>
                </a:solidFill>
                <a:latin typeface="Palatino Linotype" pitchFamily="18" charset="0"/>
              </a:rPr>
              <a:t/>
            </a:r>
            <a:br>
              <a:rPr lang="en-US" sz="4000" dirty="0">
                <a:solidFill>
                  <a:schemeClr val="bg1"/>
                </a:solidFill>
                <a:latin typeface="Palatino Linotype" pitchFamily="18" charset="0"/>
              </a:rPr>
            </a:br>
            <a:r>
              <a:rPr lang="en-US" sz="4000" dirty="0" smtClean="0">
                <a:solidFill>
                  <a:schemeClr val="bg1"/>
                </a:solidFill>
                <a:latin typeface="Palatino Linotype" pitchFamily="18" charset="0"/>
              </a:rPr>
              <a:t>Recent Clarifications</a:t>
            </a:r>
            <a:endParaRPr kumimoji="0" lang="en-IN" sz="4000" b="0" i="0" u="none" strike="noStrike" kern="1200" cap="none" spc="0" normalizeH="0" baseline="0" noProof="0" dirty="0">
              <a:ln>
                <a:noFill/>
              </a:ln>
              <a:solidFill>
                <a:schemeClr val="bg1"/>
              </a:solidFill>
              <a:effectLst/>
              <a:uLnTx/>
              <a:uFillTx/>
              <a:latin typeface="Palatino Linotype" pitchFamily="18" charset="0"/>
              <a:ea typeface="+mj-ea"/>
              <a:cs typeface="+mj-cs"/>
            </a:endParaRPr>
          </a:p>
        </p:txBody>
      </p:sp>
      <p:sp>
        <p:nvSpPr>
          <p:cNvPr id="5" name="Content Placeholder 4"/>
          <p:cNvSpPr>
            <a:spLocks noGrp="1"/>
          </p:cNvSpPr>
          <p:nvPr>
            <p:ph idx="1"/>
          </p:nvPr>
        </p:nvSpPr>
        <p:spPr/>
        <p:txBody>
          <a:bodyPr>
            <a:normAutofit fontScale="92500" lnSpcReduction="20000"/>
          </a:bodyPr>
          <a:lstStyle/>
          <a:p>
            <a:r>
              <a:rPr lang="en-US" dirty="0" smtClean="0">
                <a:latin typeface="Palatino Linotype" pitchFamily="18" charset="0"/>
              </a:rPr>
              <a:t>Online Filing of LUT</a:t>
            </a:r>
          </a:p>
          <a:p>
            <a:endParaRPr lang="en-US" dirty="0" smtClean="0">
              <a:latin typeface="Palatino Linotype" pitchFamily="18" charset="0"/>
            </a:endParaRPr>
          </a:p>
          <a:p>
            <a:r>
              <a:rPr lang="en-US" dirty="0" smtClean="0">
                <a:latin typeface="Palatino Linotype" pitchFamily="18" charset="0"/>
              </a:rPr>
              <a:t>TRAN 02 last Date : 31</a:t>
            </a:r>
            <a:r>
              <a:rPr lang="en-US" baseline="30000" dirty="0" smtClean="0">
                <a:latin typeface="Palatino Linotype" pitchFamily="18" charset="0"/>
              </a:rPr>
              <a:t>st</a:t>
            </a:r>
            <a:r>
              <a:rPr lang="en-US" dirty="0" smtClean="0">
                <a:latin typeface="Palatino Linotype" pitchFamily="18" charset="0"/>
              </a:rPr>
              <a:t> March 2018</a:t>
            </a:r>
          </a:p>
          <a:p>
            <a:endParaRPr lang="en-US" dirty="0" smtClean="0">
              <a:latin typeface="Palatino Linotype" pitchFamily="18" charset="0"/>
            </a:endParaRPr>
          </a:p>
          <a:p>
            <a:r>
              <a:rPr lang="en-IN" dirty="0" smtClean="0">
                <a:latin typeface="Palatino Linotype" pitchFamily="18" charset="0"/>
              </a:rPr>
              <a:t>Extension of Form GSTR 3B till 2018</a:t>
            </a:r>
          </a:p>
          <a:p>
            <a:endParaRPr lang="en-US" dirty="0" smtClean="0">
              <a:latin typeface="Palatino Linotype" pitchFamily="18" charset="0"/>
            </a:endParaRPr>
          </a:p>
          <a:p>
            <a:r>
              <a:rPr lang="en-US" dirty="0" smtClean="0">
                <a:latin typeface="Palatino Linotype" pitchFamily="18" charset="0"/>
              </a:rPr>
              <a:t>Extension of exemption for RCM u/s. 9(4) till June 2018</a:t>
            </a:r>
          </a:p>
          <a:p>
            <a:endParaRPr lang="en-US" dirty="0" smtClean="0">
              <a:latin typeface="Palatino Linotype" pitchFamily="18" charset="0"/>
            </a:endParaRPr>
          </a:p>
          <a:p>
            <a:r>
              <a:rPr lang="en-US" dirty="0" smtClean="0">
                <a:latin typeface="Palatino Linotype" pitchFamily="18" charset="0"/>
              </a:rPr>
              <a:t>TDS/TCS extended till June 2018</a:t>
            </a:r>
            <a:endParaRPr lang="en-IN" dirty="0">
              <a:latin typeface="Palatino Linotype" pitchFamily="18" charset="0"/>
            </a:endParaRPr>
          </a:p>
        </p:txBody>
      </p:sp>
    </p:spTree>
    <p:extLst>
      <p:ext uri="{BB962C8B-B14F-4D97-AF65-F5344CB8AC3E}">
        <p14:creationId xmlns:p14="http://schemas.microsoft.com/office/powerpoint/2010/main" xmlns="" val="138581996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0" y="0"/>
            <a:ext cx="9144000" cy="1417638"/>
          </a:xfrm>
          <a:prstGeom prst="rect">
            <a:avLst/>
          </a:prstGeom>
          <a:solidFill>
            <a:srgbClr val="0070C0"/>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dirty="0">
                <a:solidFill>
                  <a:schemeClr val="bg1"/>
                </a:solidFill>
                <a:latin typeface="Palatino Linotype" pitchFamily="18" charset="0"/>
              </a:rPr>
              <a:t/>
            </a:r>
            <a:br>
              <a:rPr lang="en-US" sz="4000" dirty="0">
                <a:solidFill>
                  <a:schemeClr val="bg1"/>
                </a:solidFill>
                <a:latin typeface="Palatino Linotype" pitchFamily="18" charset="0"/>
              </a:rPr>
            </a:br>
            <a:r>
              <a:rPr lang="en-US" sz="4000" dirty="0" smtClean="0">
                <a:solidFill>
                  <a:schemeClr val="bg1"/>
                </a:solidFill>
                <a:latin typeface="Palatino Linotype" pitchFamily="18" charset="0"/>
              </a:rPr>
              <a:t>Recent Clarifications</a:t>
            </a:r>
            <a:endParaRPr kumimoji="0" lang="en-IN" sz="4000" b="0" i="0" u="none" strike="noStrike" kern="1200" cap="none" spc="0" normalizeH="0" baseline="0" noProof="0" dirty="0">
              <a:ln>
                <a:noFill/>
              </a:ln>
              <a:solidFill>
                <a:schemeClr val="bg1"/>
              </a:solidFill>
              <a:effectLst/>
              <a:uLnTx/>
              <a:uFillTx/>
              <a:latin typeface="Palatino Linotype" pitchFamily="18" charset="0"/>
              <a:ea typeface="+mj-ea"/>
              <a:cs typeface="+mj-cs"/>
            </a:endParaRPr>
          </a:p>
        </p:txBody>
      </p:sp>
      <p:sp>
        <p:nvSpPr>
          <p:cNvPr id="5" name="Content Placeholder 4"/>
          <p:cNvSpPr>
            <a:spLocks noGrp="1"/>
          </p:cNvSpPr>
          <p:nvPr>
            <p:ph idx="1"/>
          </p:nvPr>
        </p:nvSpPr>
        <p:spPr/>
        <p:txBody>
          <a:bodyPr>
            <a:normAutofit/>
          </a:bodyPr>
          <a:lstStyle/>
          <a:p>
            <a:r>
              <a:rPr lang="en-US" dirty="0" smtClean="0">
                <a:latin typeface="Palatino Linotype" pitchFamily="18" charset="0"/>
              </a:rPr>
              <a:t>Data Analytics – GSTR 3B Vs. GSTR 01</a:t>
            </a:r>
          </a:p>
          <a:p>
            <a:endParaRPr lang="en-US" dirty="0" smtClean="0">
              <a:latin typeface="Palatino Linotype" pitchFamily="18" charset="0"/>
            </a:endParaRPr>
          </a:p>
          <a:p>
            <a:r>
              <a:rPr lang="en-US" dirty="0" smtClean="0">
                <a:latin typeface="Palatino Linotype" pitchFamily="18" charset="0"/>
              </a:rPr>
              <a:t>Amendment Table is now updated in GSTR 04</a:t>
            </a:r>
          </a:p>
          <a:p>
            <a:endParaRPr lang="en-US" dirty="0" smtClean="0">
              <a:latin typeface="Palatino Linotype" pitchFamily="18" charset="0"/>
            </a:endParaRPr>
          </a:p>
          <a:p>
            <a:endParaRPr lang="en-IN" dirty="0">
              <a:latin typeface="Palatino Linotype" pitchFamily="18" charset="0"/>
            </a:endParaRPr>
          </a:p>
        </p:txBody>
      </p:sp>
    </p:spTree>
    <p:extLst>
      <p:ext uri="{BB962C8B-B14F-4D97-AF65-F5344CB8AC3E}">
        <p14:creationId xmlns:p14="http://schemas.microsoft.com/office/powerpoint/2010/main" xmlns="" val="1385819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A8667A-E58C-4FBB-80C8-3784A93BCF67}"/>
              </a:ext>
            </a:extLst>
          </p:cNvPr>
          <p:cNvSpPr>
            <a:spLocks noGrp="1"/>
          </p:cNvSpPr>
          <p:nvPr>
            <p:ph type="title"/>
          </p:nvPr>
        </p:nvSpPr>
        <p:spPr>
          <a:xfrm>
            <a:off x="628650" y="365125"/>
            <a:ext cx="7886700" cy="1325563"/>
          </a:xfrm>
        </p:spPr>
        <p:txBody>
          <a:bodyPr>
            <a:normAutofit/>
          </a:bodyPr>
          <a:lstStyle/>
          <a:p>
            <a:r>
              <a:rPr lang="en-IN" b="1" dirty="0" smtClean="0"/>
              <a:t>Time </a:t>
            </a:r>
            <a:r>
              <a:rPr lang="en-IN" b="1" dirty="0"/>
              <a:t>Lines</a:t>
            </a:r>
          </a:p>
        </p:txBody>
      </p:sp>
      <p:graphicFrame>
        <p:nvGraphicFramePr>
          <p:cNvPr id="5" name="Content Placeholder 2"/>
          <p:cNvGraphicFramePr>
            <a:graphicFrameLocks noGrp="1"/>
          </p:cNvGraphicFramePr>
          <p:nvPr>
            <p:ph idx="1"/>
            <p:extLst>
              <p:ext uri="{D42A27DB-BD31-4B8C-83A1-F6EECF244321}">
                <p14:modId xmlns="" xmlns:p14="http://schemas.microsoft.com/office/powerpoint/2010/main" val="2707639495"/>
              </p:ext>
            </p:extLst>
          </p:nvPr>
        </p:nvGraphicFramePr>
        <p:xfrm>
          <a:off x="324264" y="1690688"/>
          <a:ext cx="8495472" cy="45370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lide Number Placeholder 3">
            <a:extLst>
              <a:ext uri="{FF2B5EF4-FFF2-40B4-BE49-F238E27FC236}">
                <a16:creationId xmlns="" xmlns:a16="http://schemas.microsoft.com/office/drawing/2014/main" id="{F33D3CFB-35E5-482B-BA56-39EF34E7400F}"/>
              </a:ext>
            </a:extLst>
          </p:cNvPr>
          <p:cNvSpPr>
            <a:spLocks noGrp="1"/>
          </p:cNvSpPr>
          <p:nvPr>
            <p:ph type="sldNum" sz="quarter" idx="12"/>
          </p:nvPr>
        </p:nvSpPr>
        <p:spPr>
          <a:xfrm>
            <a:off x="6457950" y="6356351"/>
            <a:ext cx="2057400" cy="365125"/>
          </a:xfrm>
        </p:spPr>
        <p:txBody>
          <a:bodyPr/>
          <a:lstStyle/>
          <a:p>
            <a:endParaRPr lang="en-IN" dirty="0"/>
          </a:p>
        </p:txBody>
      </p:sp>
      <p:pic>
        <p:nvPicPr>
          <p:cNvPr id="121858" name="Picture 2" descr="Image result for Cancel"/>
          <p:cNvPicPr>
            <a:picLocks noChangeAspect="1" noChangeArrowheads="1"/>
          </p:cNvPicPr>
          <p:nvPr/>
        </p:nvPicPr>
        <p:blipFill>
          <a:blip r:embed="rId6" cstate="print"/>
          <a:srcRect/>
          <a:stretch>
            <a:fillRect/>
          </a:stretch>
        </p:blipFill>
        <p:spPr bwMode="auto">
          <a:xfrm>
            <a:off x="3357554" y="285728"/>
            <a:ext cx="1643074" cy="1643075"/>
          </a:xfrm>
          <a:prstGeom prst="rect">
            <a:avLst/>
          </a:prstGeom>
          <a:noFill/>
        </p:spPr>
      </p:pic>
    </p:spTree>
    <p:extLst>
      <p:ext uri="{BB962C8B-B14F-4D97-AF65-F5344CB8AC3E}">
        <p14:creationId xmlns="" xmlns:p14="http://schemas.microsoft.com/office/powerpoint/2010/main" val="41044808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600" dirty="0" smtClean="0">
                <a:latin typeface="Palatino Linotype" pitchFamily="18" charset="0"/>
              </a:rPr>
              <a:t>GST – Finalization of books of accounts</a:t>
            </a:r>
            <a:endParaRPr lang="en-US" sz="6600" dirty="0">
              <a:latin typeface="Palatino Linotype" pitchFamily="18"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latin typeface="Palatino Linotype" pitchFamily="18" charset="0"/>
              </a:rPr>
              <a:t>Important Concepts</a:t>
            </a:r>
            <a:endParaRPr lang="en-US" sz="6600" dirty="0">
              <a:latin typeface="Palatino Linotype" pitchFamily="18"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0" y="0"/>
            <a:ext cx="9144000" cy="857232"/>
          </a:xfrm>
          <a:prstGeom prst="rect">
            <a:avLst/>
          </a:prstGeom>
          <a:solidFill>
            <a:schemeClr val="accent6">
              <a:lumMod val="75000"/>
            </a:schemeClr>
          </a:solidFill>
        </p:spPr>
        <p:txBody>
          <a:bodyPr lIns="91425" tIns="91425" rIns="91425" bIns="91425" anchor="b" anchorCtr="0">
            <a:noAutofit/>
          </a:bodyPr>
          <a:lstStyle/>
          <a:p>
            <a:pPr lvl="0">
              <a:spcBef>
                <a:spcPts val="0"/>
              </a:spcBef>
              <a:buNone/>
            </a:pPr>
            <a:endParaRPr lang="en" b="1" dirty="0">
              <a:solidFill>
                <a:schemeClr val="bg1"/>
              </a:solidFill>
            </a:endParaRPr>
          </a:p>
        </p:txBody>
      </p:sp>
      <p:sp>
        <p:nvSpPr>
          <p:cNvPr id="4" name="Shape 164"/>
          <p:cNvSpPr/>
          <p:nvPr/>
        </p:nvSpPr>
        <p:spPr>
          <a:xfrm>
            <a:off x="3190800" y="1928802"/>
            <a:ext cx="2809960" cy="2724300"/>
          </a:xfrm>
          <a:prstGeom prst="ellipse">
            <a:avLst/>
          </a:prstGeom>
          <a:ln/>
        </p:spPr>
        <p:style>
          <a:lnRef idx="2">
            <a:schemeClr val="dk1"/>
          </a:lnRef>
          <a:fillRef idx="1">
            <a:schemeClr val="lt1"/>
          </a:fillRef>
          <a:effectRef idx="0">
            <a:schemeClr val="dk1"/>
          </a:effectRef>
          <a:fontRef idx="minor">
            <a:schemeClr val="dk1"/>
          </a:fontRef>
        </p:style>
        <p:txBody>
          <a:bodyPr lIns="91425" tIns="91425" rIns="91425" bIns="91425" anchor="ctr" anchorCtr="0">
            <a:noAutofit/>
          </a:bodyPr>
          <a:lstStyle/>
          <a:p>
            <a:pPr algn="ctr"/>
            <a:r>
              <a:rPr lang="en-IN" sz="2800" b="1" dirty="0" smtClean="0">
                <a:solidFill>
                  <a:schemeClr val="tx1"/>
                </a:solidFill>
                <a:latin typeface="Palatino Linotype" pitchFamily="18" charset="0"/>
                <a:ea typeface="Lato"/>
                <a:cs typeface="Lato"/>
                <a:sym typeface="Lato"/>
              </a:rPr>
              <a:t>Which are used or intended to be used</a:t>
            </a:r>
            <a:endParaRPr lang="en" sz="2800" b="1" dirty="0">
              <a:solidFill>
                <a:schemeClr val="tx1"/>
              </a:solidFill>
              <a:latin typeface="Palatino Linotype" pitchFamily="18" charset="0"/>
              <a:ea typeface="Lato"/>
              <a:cs typeface="Lato"/>
              <a:sym typeface="Lato"/>
            </a:endParaRPr>
          </a:p>
        </p:txBody>
      </p:sp>
      <p:sp>
        <p:nvSpPr>
          <p:cNvPr id="5" name="Shape 165"/>
          <p:cNvSpPr/>
          <p:nvPr/>
        </p:nvSpPr>
        <p:spPr>
          <a:xfrm>
            <a:off x="642910" y="1857364"/>
            <a:ext cx="2814741" cy="2795738"/>
          </a:xfrm>
          <a:prstGeom prst="ellipse">
            <a:avLst/>
          </a:prstGeom>
          <a:ln/>
        </p:spPr>
        <p:style>
          <a:lnRef idx="2">
            <a:schemeClr val="dk1"/>
          </a:lnRef>
          <a:fillRef idx="1">
            <a:schemeClr val="lt1"/>
          </a:fillRef>
          <a:effectRef idx="0">
            <a:schemeClr val="dk1"/>
          </a:effectRef>
          <a:fontRef idx="minor">
            <a:schemeClr val="dk1"/>
          </a:fontRef>
        </p:style>
        <p:txBody>
          <a:bodyPr lIns="91425" tIns="91425" rIns="91425" bIns="91425" anchor="ctr" anchorCtr="0">
            <a:noAutofit/>
          </a:bodyPr>
          <a:lstStyle/>
          <a:p>
            <a:pPr lvl="0" algn="ctr"/>
            <a:r>
              <a:rPr lang="en-IN" sz="2800" b="1" dirty="0" smtClean="0">
                <a:solidFill>
                  <a:schemeClr val="tx1"/>
                </a:solidFill>
                <a:latin typeface="Palatino Linotype" pitchFamily="18" charset="0"/>
                <a:ea typeface="Lato"/>
                <a:cs typeface="Lato"/>
                <a:sym typeface="Lato"/>
              </a:rPr>
              <a:t>Value of which is capitalised in the books of account</a:t>
            </a:r>
            <a:endParaRPr lang="en" sz="2800" b="1" dirty="0">
              <a:solidFill>
                <a:schemeClr val="tx1"/>
              </a:solidFill>
              <a:latin typeface="Palatino Linotype" pitchFamily="18" charset="0"/>
              <a:ea typeface="Lato"/>
              <a:cs typeface="Lato"/>
              <a:sym typeface="Lato"/>
            </a:endParaRPr>
          </a:p>
        </p:txBody>
      </p:sp>
      <p:sp>
        <p:nvSpPr>
          <p:cNvPr id="6" name="Shape 166"/>
          <p:cNvSpPr/>
          <p:nvPr/>
        </p:nvSpPr>
        <p:spPr>
          <a:xfrm>
            <a:off x="5686350" y="1928802"/>
            <a:ext cx="2957616" cy="2724300"/>
          </a:xfrm>
          <a:prstGeom prst="ellipse">
            <a:avLst/>
          </a:prstGeom>
          <a:ln/>
        </p:spPr>
        <p:style>
          <a:lnRef idx="2">
            <a:schemeClr val="dk1"/>
          </a:lnRef>
          <a:fillRef idx="1">
            <a:schemeClr val="lt1"/>
          </a:fillRef>
          <a:effectRef idx="0">
            <a:schemeClr val="dk1"/>
          </a:effectRef>
          <a:fontRef idx="minor">
            <a:schemeClr val="dk1"/>
          </a:fontRef>
        </p:style>
        <p:txBody>
          <a:bodyPr lIns="91425" tIns="91425" rIns="91425" bIns="91425" anchor="ctr" anchorCtr="0">
            <a:noAutofit/>
          </a:bodyPr>
          <a:lstStyle/>
          <a:p>
            <a:pPr algn="ctr"/>
            <a:r>
              <a:rPr lang="en-IN" sz="2800" b="1" dirty="0" smtClean="0">
                <a:solidFill>
                  <a:schemeClr val="tx1"/>
                </a:solidFill>
                <a:latin typeface="Palatino Linotype" pitchFamily="18" charset="0"/>
                <a:ea typeface="Lato"/>
                <a:cs typeface="Lato"/>
                <a:sym typeface="Lato"/>
              </a:rPr>
              <a:t>In the course or </a:t>
            </a:r>
            <a:r>
              <a:rPr lang="en-IN" sz="2800" b="1" dirty="0" smtClean="0">
                <a:solidFill>
                  <a:srgbClr val="FF0000"/>
                </a:solidFill>
                <a:latin typeface="Palatino Linotype" pitchFamily="18" charset="0"/>
                <a:ea typeface="Lato"/>
                <a:cs typeface="Lato"/>
                <a:sym typeface="Lato"/>
              </a:rPr>
              <a:t>furtherance</a:t>
            </a:r>
            <a:r>
              <a:rPr lang="en-IN" sz="2800" b="1" dirty="0" smtClean="0">
                <a:solidFill>
                  <a:schemeClr val="tx1"/>
                </a:solidFill>
                <a:latin typeface="Palatino Linotype" pitchFamily="18" charset="0"/>
                <a:ea typeface="Lato"/>
                <a:cs typeface="Lato"/>
                <a:sym typeface="Lato"/>
              </a:rPr>
              <a:t> of business</a:t>
            </a:r>
            <a:endParaRPr lang="en" sz="2800" b="1" dirty="0">
              <a:solidFill>
                <a:schemeClr val="tx1"/>
              </a:solidFill>
              <a:latin typeface="Palatino Linotype" pitchFamily="18" charset="0"/>
              <a:ea typeface="Lato"/>
              <a:cs typeface="Lato"/>
              <a:sym typeface="Lato"/>
            </a:endParaRPr>
          </a:p>
        </p:txBody>
      </p:sp>
      <p:sp>
        <p:nvSpPr>
          <p:cNvPr id="7" name="Rectangle 6"/>
          <p:cNvSpPr/>
          <p:nvPr/>
        </p:nvSpPr>
        <p:spPr>
          <a:xfrm>
            <a:off x="571473" y="1142984"/>
            <a:ext cx="4939173" cy="523220"/>
          </a:xfrm>
          <a:prstGeom prst="rect">
            <a:avLst/>
          </a:prstGeom>
        </p:spPr>
        <p:txBody>
          <a:bodyPr wrap="none">
            <a:spAutoFit/>
          </a:bodyPr>
          <a:lstStyle/>
          <a:p>
            <a:r>
              <a:rPr lang="en-IN" sz="2800" dirty="0" smtClean="0">
                <a:solidFill>
                  <a:schemeClr val="tx1"/>
                </a:solidFill>
                <a:latin typeface="Palatino Linotype" pitchFamily="18" charset="0"/>
              </a:rPr>
              <a:t>“</a:t>
            </a:r>
            <a:r>
              <a:rPr lang="en-IN" sz="2800" dirty="0" smtClean="0">
                <a:solidFill>
                  <a:schemeClr val="tx1"/>
                </a:solidFill>
                <a:latin typeface="Palatino Linotype" pitchFamily="18" charset="0"/>
                <a:sym typeface="Lato"/>
              </a:rPr>
              <a:t>C</a:t>
            </a:r>
            <a:r>
              <a:rPr lang="en-IN" sz="2800" dirty="0" smtClean="0">
                <a:solidFill>
                  <a:schemeClr val="tx1"/>
                </a:solidFill>
                <a:latin typeface="Palatino Linotype" pitchFamily="18" charset="0"/>
                <a:ea typeface="Lato"/>
                <a:cs typeface="Lato"/>
                <a:sym typeface="Lato"/>
              </a:rPr>
              <a:t>apital goods” means </a:t>
            </a:r>
            <a:r>
              <a:rPr lang="en-IN" sz="2800" b="1" dirty="0" smtClean="0">
                <a:solidFill>
                  <a:schemeClr val="tx1"/>
                </a:solidFill>
                <a:latin typeface="Palatino Linotype" pitchFamily="18" charset="0"/>
                <a:ea typeface="Lato"/>
                <a:cs typeface="Lato"/>
                <a:sym typeface="Lato"/>
              </a:rPr>
              <a:t>goods</a:t>
            </a:r>
          </a:p>
        </p:txBody>
      </p:sp>
      <p:sp>
        <p:nvSpPr>
          <p:cNvPr id="9" name="Rectangle 8"/>
          <p:cNvSpPr/>
          <p:nvPr/>
        </p:nvSpPr>
        <p:spPr>
          <a:xfrm>
            <a:off x="857224" y="4781552"/>
            <a:ext cx="8286776" cy="1384995"/>
          </a:xfrm>
          <a:prstGeom prst="rect">
            <a:avLst/>
          </a:prstGeom>
        </p:spPr>
        <p:txBody>
          <a:bodyPr wrap="square">
            <a:spAutoFit/>
          </a:bodyPr>
          <a:lstStyle/>
          <a:p>
            <a:r>
              <a:rPr lang="en-US" sz="2800" dirty="0" smtClean="0">
                <a:solidFill>
                  <a:schemeClr val="tx1"/>
                </a:solidFill>
                <a:latin typeface="Palatino Linotype" pitchFamily="18" charset="0"/>
                <a:ea typeface="Lato"/>
                <a:cs typeface="Lato"/>
                <a:sym typeface="Lato"/>
              </a:rPr>
              <a:t>Earlier definition was based on tariff classification, </a:t>
            </a:r>
          </a:p>
          <a:p>
            <a:r>
              <a:rPr lang="en-US" sz="2800" dirty="0" smtClean="0">
                <a:solidFill>
                  <a:schemeClr val="tx1"/>
                </a:solidFill>
                <a:latin typeface="Palatino Linotype" pitchFamily="18" charset="0"/>
                <a:ea typeface="Lato"/>
                <a:cs typeface="Lato"/>
                <a:sym typeface="Lato"/>
              </a:rPr>
              <a:t>now it is based on the </a:t>
            </a:r>
            <a:r>
              <a:rPr lang="en-US" sz="2800" b="1" dirty="0" smtClean="0">
                <a:solidFill>
                  <a:schemeClr val="tx1"/>
                </a:solidFill>
                <a:latin typeface="Palatino Linotype" pitchFamily="18" charset="0"/>
                <a:ea typeface="Lato"/>
                <a:cs typeface="Lato"/>
                <a:sym typeface="Lato"/>
              </a:rPr>
              <a:t>accounting treatment</a:t>
            </a:r>
          </a:p>
          <a:p>
            <a:r>
              <a:rPr lang="en-US" sz="2800" b="1" dirty="0" smtClean="0">
                <a:solidFill>
                  <a:schemeClr val="tx1"/>
                </a:solidFill>
                <a:latin typeface="Palatino Linotype" pitchFamily="18" charset="0"/>
                <a:ea typeface="Lato"/>
                <a:cs typeface="Lato"/>
                <a:sym typeface="Lato"/>
              </a:rPr>
              <a:t>Also </a:t>
            </a:r>
            <a:r>
              <a:rPr lang="en-US" sz="2800" b="1" dirty="0" smtClean="0">
                <a:solidFill>
                  <a:srgbClr val="FF0000"/>
                </a:solidFill>
                <a:latin typeface="Palatino Linotype" pitchFamily="18" charset="0"/>
                <a:ea typeface="Lato"/>
                <a:cs typeface="Lato"/>
                <a:sym typeface="Lato"/>
              </a:rPr>
              <a:t>100% Input </a:t>
            </a:r>
            <a:r>
              <a:rPr lang="en-US" sz="2800" b="1" dirty="0" smtClean="0">
                <a:solidFill>
                  <a:schemeClr val="tx1"/>
                </a:solidFill>
                <a:latin typeface="Palatino Linotype" pitchFamily="18" charset="0"/>
                <a:ea typeface="Lato"/>
                <a:cs typeface="Lato"/>
                <a:sym typeface="Lato"/>
              </a:rPr>
              <a:t>available</a:t>
            </a:r>
            <a:endParaRPr lang="en-IN" sz="2800" b="1" dirty="0" smtClean="0">
              <a:solidFill>
                <a:schemeClr val="tx1"/>
              </a:solidFill>
              <a:latin typeface="Palatino Linotype" pitchFamily="18" charset="0"/>
              <a:ea typeface="Lato"/>
              <a:cs typeface="Lato"/>
              <a:sym typeface="Lato"/>
            </a:endParaRPr>
          </a:p>
        </p:txBody>
      </p:sp>
      <p:sp>
        <p:nvSpPr>
          <p:cNvPr id="11" name="Down Arrow 10"/>
          <p:cNvSpPr/>
          <p:nvPr/>
        </p:nvSpPr>
        <p:spPr>
          <a:xfrm>
            <a:off x="6786578" y="1285860"/>
            <a:ext cx="500066" cy="642942"/>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7358082" y="1142984"/>
            <a:ext cx="1785918" cy="954107"/>
          </a:xfrm>
          <a:prstGeom prst="rect">
            <a:avLst/>
          </a:prstGeom>
          <a:noFill/>
        </p:spPr>
        <p:txBody>
          <a:bodyPr wrap="square" rtlCol="0">
            <a:spAutoFit/>
          </a:bodyPr>
          <a:lstStyle/>
          <a:p>
            <a:r>
              <a:rPr lang="en-US" sz="2800" b="1" dirty="0" smtClean="0">
                <a:latin typeface="Palatino Linotype" pitchFamily="18" charset="0"/>
              </a:rPr>
              <a:t>Wider Scope</a:t>
            </a:r>
            <a:endParaRPr lang="en-US" sz="2800" b="1" dirty="0">
              <a:latin typeface="Palatino Linotype" pitchFamily="18" charset="0"/>
            </a:endParaRPr>
          </a:p>
        </p:txBody>
      </p:sp>
      <p:sp>
        <p:nvSpPr>
          <p:cNvPr id="10" name="Rectangle 2"/>
          <p:cNvSpPr txBox="1">
            <a:spLocks noChangeArrowheads="1"/>
          </p:cNvSpPr>
          <p:nvPr/>
        </p:nvSpPr>
        <p:spPr bwMode="auto">
          <a:xfrm>
            <a:off x="0" y="0"/>
            <a:ext cx="9144000" cy="838200"/>
          </a:xfrm>
          <a:prstGeom prst="rect">
            <a:avLst/>
          </a:prstGeom>
          <a:solidFill>
            <a:srgbClr val="0070C0"/>
          </a:solidFill>
          <a:ln w="9525">
            <a:noFill/>
            <a:miter lim="800000"/>
            <a:headEnd/>
            <a:tailEnd/>
          </a:ln>
        </p:spPr>
        <p:txBody>
          <a:bodyPr vert="horz" wrap="square" lIns="274320" tIns="228600" rIns="91440" bIns="137160" numCol="1" anchor="ctr" anchorCtr="0" compatLnSpc="1">
            <a:prstTxWarp prst="textNoShape">
              <a:avLst/>
            </a:prstTxWarp>
          </a:bodyPr>
          <a:lstStyle/>
          <a:p>
            <a:pPr lvl="0" algn="ctr" fontAlgn="base">
              <a:spcBef>
                <a:spcPct val="0"/>
              </a:spcBef>
              <a:spcAft>
                <a:spcPct val="0"/>
              </a:spcAft>
            </a:pPr>
            <a:r>
              <a:rPr lang="en-US" altLang="en-US" sz="4000" b="1" dirty="0" smtClean="0">
                <a:solidFill>
                  <a:schemeClr val="bg1"/>
                </a:solidFill>
                <a:latin typeface="Palatino Linotype" panose="02040502050505030304" pitchFamily="18" charset="0"/>
                <a:ea typeface="+mj-ea"/>
                <a:cs typeface="+mj-cs"/>
              </a:rPr>
              <a:t>Capital Goods - Section 2 (19)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80">
                                          <p:stCondLst>
                                            <p:cond delay="0"/>
                                          </p:stCondLst>
                                        </p:cTn>
                                        <p:tgtEl>
                                          <p:spTgt spid="9"/>
                                        </p:tgtEl>
                                      </p:cBhvr>
                                    </p:animEffect>
                                    <p:anim calcmode="lin" valueType="num">
                                      <p:cBhvr>
                                        <p:cTn id="3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9" dur="26">
                                          <p:stCondLst>
                                            <p:cond delay="650"/>
                                          </p:stCondLst>
                                        </p:cTn>
                                        <p:tgtEl>
                                          <p:spTgt spid="9"/>
                                        </p:tgtEl>
                                      </p:cBhvr>
                                      <p:to x="100000" y="60000"/>
                                    </p:animScale>
                                    <p:animScale>
                                      <p:cBhvr>
                                        <p:cTn id="40" dur="166" decel="50000">
                                          <p:stCondLst>
                                            <p:cond delay="676"/>
                                          </p:stCondLst>
                                        </p:cTn>
                                        <p:tgtEl>
                                          <p:spTgt spid="9"/>
                                        </p:tgtEl>
                                      </p:cBhvr>
                                      <p:to x="100000" y="100000"/>
                                    </p:animScale>
                                    <p:animScale>
                                      <p:cBhvr>
                                        <p:cTn id="41" dur="26">
                                          <p:stCondLst>
                                            <p:cond delay="1312"/>
                                          </p:stCondLst>
                                        </p:cTn>
                                        <p:tgtEl>
                                          <p:spTgt spid="9"/>
                                        </p:tgtEl>
                                      </p:cBhvr>
                                      <p:to x="100000" y="80000"/>
                                    </p:animScale>
                                    <p:animScale>
                                      <p:cBhvr>
                                        <p:cTn id="42" dur="166" decel="50000">
                                          <p:stCondLst>
                                            <p:cond delay="1338"/>
                                          </p:stCondLst>
                                        </p:cTn>
                                        <p:tgtEl>
                                          <p:spTgt spid="9"/>
                                        </p:tgtEl>
                                      </p:cBhvr>
                                      <p:to x="100000" y="100000"/>
                                    </p:animScale>
                                    <p:animScale>
                                      <p:cBhvr>
                                        <p:cTn id="43" dur="26">
                                          <p:stCondLst>
                                            <p:cond delay="1642"/>
                                          </p:stCondLst>
                                        </p:cTn>
                                        <p:tgtEl>
                                          <p:spTgt spid="9"/>
                                        </p:tgtEl>
                                      </p:cBhvr>
                                      <p:to x="100000" y="90000"/>
                                    </p:animScale>
                                    <p:animScale>
                                      <p:cBhvr>
                                        <p:cTn id="44" dur="166" decel="50000">
                                          <p:stCondLst>
                                            <p:cond delay="1668"/>
                                          </p:stCondLst>
                                        </p:cTn>
                                        <p:tgtEl>
                                          <p:spTgt spid="9"/>
                                        </p:tgtEl>
                                      </p:cBhvr>
                                      <p:to x="100000" y="100000"/>
                                    </p:animScale>
                                    <p:animScale>
                                      <p:cBhvr>
                                        <p:cTn id="45" dur="26">
                                          <p:stCondLst>
                                            <p:cond delay="1808"/>
                                          </p:stCondLst>
                                        </p:cTn>
                                        <p:tgtEl>
                                          <p:spTgt spid="9"/>
                                        </p:tgtEl>
                                      </p:cBhvr>
                                      <p:to x="100000" y="95000"/>
                                    </p:animScale>
                                    <p:animScale>
                                      <p:cBhvr>
                                        <p:cTn id="46"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p:bldP spid="11" grpId="0" animBg="1"/>
      <p:bldP spid="12"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4" name="Shape 164"/>
          <p:cNvSpPr/>
          <p:nvPr/>
        </p:nvSpPr>
        <p:spPr>
          <a:xfrm>
            <a:off x="3143241" y="2000240"/>
            <a:ext cx="2724300" cy="2724300"/>
          </a:xfrm>
          <a:prstGeom prst="ellipse">
            <a:avLst/>
          </a:prstGeom>
          <a:ln/>
        </p:spPr>
        <p:style>
          <a:lnRef idx="2">
            <a:schemeClr val="dk1"/>
          </a:lnRef>
          <a:fillRef idx="1">
            <a:schemeClr val="lt1"/>
          </a:fillRef>
          <a:effectRef idx="0">
            <a:schemeClr val="dk1"/>
          </a:effectRef>
          <a:fontRef idx="minor">
            <a:schemeClr val="dk1"/>
          </a:fontRef>
        </p:style>
        <p:txBody>
          <a:bodyPr lIns="91425" tIns="91425" rIns="91425" bIns="91425" anchor="ctr" anchorCtr="0">
            <a:noAutofit/>
          </a:bodyPr>
          <a:lstStyle/>
          <a:p>
            <a:pPr algn="ctr"/>
            <a:r>
              <a:rPr lang="en-IN" sz="2600" b="1" dirty="0" smtClean="0">
                <a:solidFill>
                  <a:schemeClr val="tx1"/>
                </a:solidFill>
                <a:latin typeface="Palatino Linotype" pitchFamily="18" charset="0"/>
                <a:ea typeface="Lato"/>
                <a:cs typeface="Lato"/>
                <a:sym typeface="Lato"/>
              </a:rPr>
              <a:t>Used or intended to be used by a supplier</a:t>
            </a:r>
            <a:endParaRPr lang="en" sz="2600" b="1" dirty="0">
              <a:solidFill>
                <a:schemeClr val="tx1"/>
              </a:solidFill>
              <a:latin typeface="Palatino Linotype" pitchFamily="18" charset="0"/>
              <a:ea typeface="Lato"/>
              <a:cs typeface="Lato"/>
              <a:sym typeface="Lato"/>
            </a:endParaRPr>
          </a:p>
        </p:txBody>
      </p:sp>
      <p:sp>
        <p:nvSpPr>
          <p:cNvPr id="5" name="Shape 165"/>
          <p:cNvSpPr/>
          <p:nvPr/>
        </p:nvSpPr>
        <p:spPr>
          <a:xfrm>
            <a:off x="685790" y="2000240"/>
            <a:ext cx="2724300" cy="2724300"/>
          </a:xfrm>
          <a:prstGeom prst="ellipse">
            <a:avLst/>
          </a:prstGeom>
          <a:ln/>
        </p:spPr>
        <p:style>
          <a:lnRef idx="2">
            <a:schemeClr val="dk1"/>
          </a:lnRef>
          <a:fillRef idx="1">
            <a:schemeClr val="lt1"/>
          </a:fillRef>
          <a:effectRef idx="0">
            <a:schemeClr val="dk1"/>
          </a:effectRef>
          <a:fontRef idx="minor">
            <a:schemeClr val="dk1"/>
          </a:fontRef>
        </p:style>
        <p:txBody>
          <a:bodyPr lIns="91425" tIns="91425" rIns="91425" bIns="91425" anchor="ctr" anchorCtr="0">
            <a:noAutofit/>
          </a:bodyPr>
          <a:lstStyle/>
          <a:p>
            <a:pPr lvl="0" algn="ctr"/>
            <a:r>
              <a:rPr lang="en-IN" sz="2600" b="1" dirty="0" smtClean="0">
                <a:solidFill>
                  <a:schemeClr val="tx1"/>
                </a:solidFill>
                <a:latin typeface="Palatino Linotype" pitchFamily="18" charset="0"/>
                <a:ea typeface="Lato"/>
                <a:cs typeface="Lato"/>
                <a:sym typeface="Lato"/>
              </a:rPr>
              <a:t>Any goods other than capital goods</a:t>
            </a:r>
            <a:endParaRPr lang="en" sz="2600" b="1" dirty="0">
              <a:solidFill>
                <a:schemeClr val="tx1"/>
              </a:solidFill>
              <a:latin typeface="Palatino Linotype" pitchFamily="18" charset="0"/>
              <a:ea typeface="Lato"/>
              <a:cs typeface="Lato"/>
              <a:sym typeface="Lato"/>
            </a:endParaRPr>
          </a:p>
        </p:txBody>
      </p:sp>
      <p:sp>
        <p:nvSpPr>
          <p:cNvPr id="6" name="Shape 166"/>
          <p:cNvSpPr/>
          <p:nvPr/>
        </p:nvSpPr>
        <p:spPr>
          <a:xfrm>
            <a:off x="5638790" y="2000240"/>
            <a:ext cx="2790862" cy="2724300"/>
          </a:xfrm>
          <a:prstGeom prst="ellipse">
            <a:avLst/>
          </a:prstGeom>
          <a:ln/>
        </p:spPr>
        <p:style>
          <a:lnRef idx="2">
            <a:schemeClr val="dk1"/>
          </a:lnRef>
          <a:fillRef idx="1">
            <a:schemeClr val="lt1"/>
          </a:fillRef>
          <a:effectRef idx="0">
            <a:schemeClr val="dk1"/>
          </a:effectRef>
          <a:fontRef idx="minor">
            <a:schemeClr val="dk1"/>
          </a:fontRef>
        </p:style>
        <p:txBody>
          <a:bodyPr lIns="91425" tIns="91425" rIns="91425" bIns="91425" anchor="ctr" anchorCtr="0">
            <a:noAutofit/>
          </a:bodyPr>
          <a:lstStyle/>
          <a:p>
            <a:pPr algn="ctr"/>
            <a:r>
              <a:rPr lang="en-IN" sz="2600" b="1" dirty="0" smtClean="0">
                <a:solidFill>
                  <a:schemeClr val="tx1"/>
                </a:solidFill>
                <a:latin typeface="Palatino Linotype" pitchFamily="18" charset="0"/>
                <a:ea typeface="Lato"/>
                <a:cs typeface="Lato"/>
                <a:sym typeface="Lato"/>
              </a:rPr>
              <a:t>In the course or </a:t>
            </a:r>
            <a:r>
              <a:rPr lang="en-IN" sz="2600" b="1" dirty="0" smtClean="0">
                <a:solidFill>
                  <a:srgbClr val="FF0000"/>
                </a:solidFill>
                <a:latin typeface="Palatino Linotype" pitchFamily="18" charset="0"/>
                <a:ea typeface="Lato"/>
                <a:cs typeface="Lato"/>
                <a:sym typeface="Lato"/>
              </a:rPr>
              <a:t>furtherance</a:t>
            </a:r>
            <a:r>
              <a:rPr lang="en-IN" sz="2600" b="1" dirty="0" smtClean="0">
                <a:solidFill>
                  <a:schemeClr val="tx1"/>
                </a:solidFill>
                <a:latin typeface="Palatino Linotype" pitchFamily="18" charset="0"/>
                <a:ea typeface="Lato"/>
                <a:cs typeface="Lato"/>
                <a:sym typeface="Lato"/>
              </a:rPr>
              <a:t> of business</a:t>
            </a:r>
            <a:endParaRPr lang="en" sz="2600" b="1" dirty="0">
              <a:solidFill>
                <a:schemeClr val="tx1"/>
              </a:solidFill>
              <a:latin typeface="Palatino Linotype" pitchFamily="18" charset="0"/>
              <a:ea typeface="Lato"/>
              <a:cs typeface="Lato"/>
              <a:sym typeface="Lato"/>
            </a:endParaRPr>
          </a:p>
        </p:txBody>
      </p:sp>
      <p:sp>
        <p:nvSpPr>
          <p:cNvPr id="7" name="Rectangle 6"/>
          <p:cNvSpPr/>
          <p:nvPr/>
        </p:nvSpPr>
        <p:spPr>
          <a:xfrm>
            <a:off x="642910" y="1142984"/>
            <a:ext cx="2608406" cy="523220"/>
          </a:xfrm>
          <a:prstGeom prst="rect">
            <a:avLst/>
          </a:prstGeom>
        </p:spPr>
        <p:txBody>
          <a:bodyPr wrap="none">
            <a:spAutoFit/>
          </a:bodyPr>
          <a:lstStyle/>
          <a:p>
            <a:r>
              <a:rPr lang="en-IN" sz="2800" b="1" dirty="0" smtClean="0">
                <a:solidFill>
                  <a:schemeClr val="tx1"/>
                </a:solidFill>
                <a:latin typeface="Palatino Linotype" pitchFamily="18" charset="0"/>
                <a:ea typeface="Lato"/>
                <a:cs typeface="Lato"/>
                <a:sym typeface="Lato"/>
              </a:rPr>
              <a:t>“Input” means</a:t>
            </a:r>
          </a:p>
        </p:txBody>
      </p:sp>
      <p:sp>
        <p:nvSpPr>
          <p:cNvPr id="9" name="Rectangle 8"/>
          <p:cNvSpPr/>
          <p:nvPr/>
        </p:nvSpPr>
        <p:spPr>
          <a:xfrm>
            <a:off x="857224" y="4786322"/>
            <a:ext cx="7572428" cy="1384995"/>
          </a:xfrm>
          <a:prstGeom prst="rect">
            <a:avLst/>
          </a:prstGeom>
        </p:spPr>
        <p:txBody>
          <a:bodyPr wrap="square">
            <a:spAutoFit/>
          </a:bodyPr>
          <a:lstStyle/>
          <a:p>
            <a:pPr algn="just"/>
            <a:r>
              <a:rPr lang="en-US" sz="2800" b="1" dirty="0" smtClean="0">
                <a:solidFill>
                  <a:schemeClr val="tx1"/>
                </a:solidFill>
                <a:latin typeface="Palatino Linotype" pitchFamily="18" charset="0"/>
                <a:ea typeface="Lato"/>
                <a:cs typeface="Lato"/>
                <a:sym typeface="Lato"/>
              </a:rPr>
              <a:t>Need not be directly or indirectly related to manufacture or service. </a:t>
            </a:r>
          </a:p>
          <a:p>
            <a:pPr algn="just"/>
            <a:r>
              <a:rPr lang="en-US" sz="2800" b="1" dirty="0" smtClean="0">
                <a:solidFill>
                  <a:schemeClr val="tx1"/>
                </a:solidFill>
                <a:latin typeface="Palatino Linotype" pitchFamily="18" charset="0"/>
                <a:ea typeface="Lato"/>
                <a:cs typeface="Lato"/>
                <a:sym typeface="Lato"/>
              </a:rPr>
              <a:t>Need not be received in factory</a:t>
            </a:r>
            <a:endParaRPr lang="en-IN" sz="2800" b="1" dirty="0" smtClean="0">
              <a:solidFill>
                <a:schemeClr val="tx1"/>
              </a:solidFill>
              <a:latin typeface="Palatino Linotype" pitchFamily="18" charset="0"/>
              <a:ea typeface="Lato"/>
              <a:cs typeface="Lato"/>
              <a:sym typeface="Lato"/>
            </a:endParaRPr>
          </a:p>
        </p:txBody>
      </p:sp>
      <p:sp>
        <p:nvSpPr>
          <p:cNvPr id="10" name="Down Arrow 9"/>
          <p:cNvSpPr/>
          <p:nvPr/>
        </p:nvSpPr>
        <p:spPr>
          <a:xfrm>
            <a:off x="6786578" y="1357298"/>
            <a:ext cx="500066" cy="642942"/>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358082" y="1214422"/>
            <a:ext cx="1643074" cy="954107"/>
          </a:xfrm>
          <a:prstGeom prst="rect">
            <a:avLst/>
          </a:prstGeom>
          <a:noFill/>
        </p:spPr>
        <p:txBody>
          <a:bodyPr wrap="square" rtlCol="0">
            <a:spAutoFit/>
          </a:bodyPr>
          <a:lstStyle/>
          <a:p>
            <a:r>
              <a:rPr lang="en-US" sz="2800" b="1" dirty="0" smtClean="0">
                <a:solidFill>
                  <a:schemeClr val="tx1"/>
                </a:solidFill>
                <a:latin typeface="Palatino Linotype" pitchFamily="18" charset="0"/>
              </a:rPr>
              <a:t>Wider Scope</a:t>
            </a:r>
            <a:endParaRPr lang="en-US" sz="2800" b="1" dirty="0">
              <a:solidFill>
                <a:schemeClr val="tx1"/>
              </a:solidFill>
              <a:latin typeface="Palatino Linotype" pitchFamily="18" charset="0"/>
            </a:endParaRPr>
          </a:p>
        </p:txBody>
      </p:sp>
      <p:sp>
        <p:nvSpPr>
          <p:cNvPr id="12" name="Rectangle 2"/>
          <p:cNvSpPr txBox="1">
            <a:spLocks noChangeArrowheads="1"/>
          </p:cNvSpPr>
          <p:nvPr/>
        </p:nvSpPr>
        <p:spPr bwMode="auto">
          <a:xfrm>
            <a:off x="0" y="0"/>
            <a:ext cx="9144000" cy="838200"/>
          </a:xfrm>
          <a:prstGeom prst="rect">
            <a:avLst/>
          </a:prstGeom>
          <a:solidFill>
            <a:srgbClr val="0070C0"/>
          </a:solidFill>
          <a:ln w="9525">
            <a:noFill/>
            <a:miter lim="800000"/>
            <a:headEnd/>
            <a:tailEnd/>
          </a:ln>
        </p:spPr>
        <p:txBody>
          <a:bodyPr vert="horz" wrap="square" lIns="274320" tIns="228600" rIns="91440" bIns="137160" numCol="1" anchor="ctr" anchorCtr="0" compatLnSpc="1">
            <a:prstTxWarp prst="textNoShape">
              <a:avLst/>
            </a:prstTxWarp>
          </a:bodyPr>
          <a:lstStyle/>
          <a:p>
            <a:pPr lvl="0" algn="ctr" fontAlgn="base">
              <a:spcBef>
                <a:spcPct val="0"/>
              </a:spcBef>
              <a:spcAft>
                <a:spcPct val="0"/>
              </a:spcAft>
            </a:pPr>
            <a:r>
              <a:rPr lang="en-US" altLang="en-US" sz="4000" b="1" dirty="0" smtClean="0">
                <a:solidFill>
                  <a:schemeClr val="bg1"/>
                </a:solidFill>
                <a:latin typeface="Palatino Linotype" panose="02040502050505030304" pitchFamily="18" charset="0"/>
                <a:ea typeface="+mj-ea"/>
                <a:cs typeface="+mj-cs"/>
              </a:rPr>
              <a:t>Input - Section 2 (59)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80">
                                          <p:stCondLst>
                                            <p:cond delay="0"/>
                                          </p:stCondLst>
                                        </p:cTn>
                                        <p:tgtEl>
                                          <p:spTgt spid="9"/>
                                        </p:tgtEl>
                                      </p:cBhvr>
                                    </p:animEffect>
                                    <p:anim calcmode="lin" valueType="num">
                                      <p:cBhvr>
                                        <p:cTn id="3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9" dur="26">
                                          <p:stCondLst>
                                            <p:cond delay="650"/>
                                          </p:stCondLst>
                                        </p:cTn>
                                        <p:tgtEl>
                                          <p:spTgt spid="9"/>
                                        </p:tgtEl>
                                      </p:cBhvr>
                                      <p:to x="100000" y="60000"/>
                                    </p:animScale>
                                    <p:animScale>
                                      <p:cBhvr>
                                        <p:cTn id="40" dur="166" decel="50000">
                                          <p:stCondLst>
                                            <p:cond delay="676"/>
                                          </p:stCondLst>
                                        </p:cTn>
                                        <p:tgtEl>
                                          <p:spTgt spid="9"/>
                                        </p:tgtEl>
                                      </p:cBhvr>
                                      <p:to x="100000" y="100000"/>
                                    </p:animScale>
                                    <p:animScale>
                                      <p:cBhvr>
                                        <p:cTn id="41" dur="26">
                                          <p:stCondLst>
                                            <p:cond delay="1312"/>
                                          </p:stCondLst>
                                        </p:cTn>
                                        <p:tgtEl>
                                          <p:spTgt spid="9"/>
                                        </p:tgtEl>
                                      </p:cBhvr>
                                      <p:to x="100000" y="80000"/>
                                    </p:animScale>
                                    <p:animScale>
                                      <p:cBhvr>
                                        <p:cTn id="42" dur="166" decel="50000">
                                          <p:stCondLst>
                                            <p:cond delay="1338"/>
                                          </p:stCondLst>
                                        </p:cTn>
                                        <p:tgtEl>
                                          <p:spTgt spid="9"/>
                                        </p:tgtEl>
                                      </p:cBhvr>
                                      <p:to x="100000" y="100000"/>
                                    </p:animScale>
                                    <p:animScale>
                                      <p:cBhvr>
                                        <p:cTn id="43" dur="26">
                                          <p:stCondLst>
                                            <p:cond delay="1642"/>
                                          </p:stCondLst>
                                        </p:cTn>
                                        <p:tgtEl>
                                          <p:spTgt spid="9"/>
                                        </p:tgtEl>
                                      </p:cBhvr>
                                      <p:to x="100000" y="90000"/>
                                    </p:animScale>
                                    <p:animScale>
                                      <p:cBhvr>
                                        <p:cTn id="44" dur="166" decel="50000">
                                          <p:stCondLst>
                                            <p:cond delay="1668"/>
                                          </p:stCondLst>
                                        </p:cTn>
                                        <p:tgtEl>
                                          <p:spTgt spid="9"/>
                                        </p:tgtEl>
                                      </p:cBhvr>
                                      <p:to x="100000" y="100000"/>
                                    </p:animScale>
                                    <p:animScale>
                                      <p:cBhvr>
                                        <p:cTn id="45" dur="26">
                                          <p:stCondLst>
                                            <p:cond delay="1808"/>
                                          </p:stCondLst>
                                        </p:cTn>
                                        <p:tgtEl>
                                          <p:spTgt spid="9"/>
                                        </p:tgtEl>
                                      </p:cBhvr>
                                      <p:to x="100000" y="95000"/>
                                    </p:animScale>
                                    <p:animScale>
                                      <p:cBhvr>
                                        <p:cTn id="46"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p:bldP spid="10" grpId="0" animBg="1"/>
      <p:bldP spid="11"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4" name="Shape 164"/>
          <p:cNvSpPr/>
          <p:nvPr/>
        </p:nvSpPr>
        <p:spPr>
          <a:xfrm>
            <a:off x="2957483" y="2076448"/>
            <a:ext cx="2724300" cy="2724300"/>
          </a:xfrm>
          <a:prstGeom prst="ellipse">
            <a:avLst/>
          </a:prstGeom>
          <a:ln/>
        </p:spPr>
        <p:style>
          <a:lnRef idx="2">
            <a:schemeClr val="dk1"/>
          </a:lnRef>
          <a:fillRef idx="1">
            <a:schemeClr val="lt1"/>
          </a:fillRef>
          <a:effectRef idx="0">
            <a:schemeClr val="dk1"/>
          </a:effectRef>
          <a:fontRef idx="minor">
            <a:schemeClr val="dk1"/>
          </a:fontRef>
        </p:style>
        <p:txBody>
          <a:bodyPr lIns="91425" tIns="91425" rIns="91425" bIns="91425" anchor="ctr" anchorCtr="0">
            <a:noAutofit/>
          </a:bodyPr>
          <a:lstStyle/>
          <a:p>
            <a:pPr algn="ctr"/>
            <a:r>
              <a:rPr lang="en-IN" sz="2800" b="1" dirty="0" smtClean="0">
                <a:solidFill>
                  <a:schemeClr val="tx1"/>
                </a:solidFill>
                <a:latin typeface="Palatino Linotype" pitchFamily="18" charset="0"/>
                <a:ea typeface="Lato"/>
                <a:cs typeface="Lato"/>
                <a:sym typeface="Lato"/>
              </a:rPr>
              <a:t>Used or intended to be used by a supplier</a:t>
            </a:r>
            <a:endParaRPr lang="en" sz="2800" b="1" dirty="0">
              <a:solidFill>
                <a:schemeClr val="tx1"/>
              </a:solidFill>
              <a:latin typeface="Palatino Linotype" pitchFamily="18" charset="0"/>
              <a:ea typeface="Lato"/>
              <a:cs typeface="Lato"/>
              <a:sym typeface="Lato"/>
            </a:endParaRPr>
          </a:p>
        </p:txBody>
      </p:sp>
      <p:sp>
        <p:nvSpPr>
          <p:cNvPr id="5" name="Shape 165"/>
          <p:cNvSpPr/>
          <p:nvPr/>
        </p:nvSpPr>
        <p:spPr>
          <a:xfrm>
            <a:off x="500034" y="2076448"/>
            <a:ext cx="2724300" cy="2724300"/>
          </a:xfrm>
          <a:prstGeom prst="ellipse">
            <a:avLst/>
          </a:prstGeom>
          <a:ln/>
        </p:spPr>
        <p:style>
          <a:lnRef idx="2">
            <a:schemeClr val="dk1"/>
          </a:lnRef>
          <a:fillRef idx="1">
            <a:schemeClr val="lt1"/>
          </a:fillRef>
          <a:effectRef idx="0">
            <a:schemeClr val="dk1"/>
          </a:effectRef>
          <a:fontRef idx="minor">
            <a:schemeClr val="dk1"/>
          </a:fontRef>
        </p:style>
        <p:txBody>
          <a:bodyPr lIns="91425" tIns="91425" rIns="91425" bIns="91425" anchor="ctr" anchorCtr="0">
            <a:noAutofit/>
          </a:bodyPr>
          <a:lstStyle/>
          <a:p>
            <a:pPr lvl="0" algn="ctr"/>
            <a:r>
              <a:rPr lang="en-IN" sz="2800" b="1" dirty="0" smtClean="0">
                <a:solidFill>
                  <a:schemeClr val="tx1"/>
                </a:solidFill>
                <a:latin typeface="Palatino Linotype" pitchFamily="18" charset="0"/>
                <a:ea typeface="Lato"/>
                <a:cs typeface="Lato"/>
                <a:sym typeface="Lato"/>
              </a:rPr>
              <a:t>Any service</a:t>
            </a:r>
            <a:endParaRPr lang="en" sz="2800" b="1" dirty="0">
              <a:solidFill>
                <a:schemeClr val="tx1"/>
              </a:solidFill>
              <a:latin typeface="Palatino Linotype" pitchFamily="18" charset="0"/>
              <a:ea typeface="Lato"/>
              <a:cs typeface="Lato"/>
              <a:sym typeface="Lato"/>
            </a:endParaRPr>
          </a:p>
        </p:txBody>
      </p:sp>
      <p:sp>
        <p:nvSpPr>
          <p:cNvPr id="6" name="Shape 166"/>
          <p:cNvSpPr/>
          <p:nvPr/>
        </p:nvSpPr>
        <p:spPr>
          <a:xfrm>
            <a:off x="5453033" y="2076448"/>
            <a:ext cx="2957616" cy="2724300"/>
          </a:xfrm>
          <a:prstGeom prst="ellipse">
            <a:avLst/>
          </a:prstGeom>
          <a:ln/>
        </p:spPr>
        <p:style>
          <a:lnRef idx="2">
            <a:schemeClr val="dk1"/>
          </a:lnRef>
          <a:fillRef idx="1">
            <a:schemeClr val="lt1"/>
          </a:fillRef>
          <a:effectRef idx="0">
            <a:schemeClr val="dk1"/>
          </a:effectRef>
          <a:fontRef idx="minor">
            <a:schemeClr val="dk1"/>
          </a:fontRef>
        </p:style>
        <p:txBody>
          <a:bodyPr lIns="91425" tIns="91425" rIns="91425" bIns="91425" anchor="ctr" anchorCtr="0">
            <a:noAutofit/>
          </a:bodyPr>
          <a:lstStyle/>
          <a:p>
            <a:pPr algn="ctr"/>
            <a:r>
              <a:rPr lang="en-IN" sz="2800" b="1" dirty="0" smtClean="0">
                <a:solidFill>
                  <a:schemeClr val="tx1"/>
                </a:solidFill>
                <a:latin typeface="Palatino Linotype" pitchFamily="18" charset="0"/>
                <a:ea typeface="Lato"/>
                <a:cs typeface="Lato"/>
                <a:sym typeface="Lato"/>
              </a:rPr>
              <a:t>In the course or </a:t>
            </a:r>
            <a:r>
              <a:rPr lang="en-IN" sz="2800" b="1" dirty="0" smtClean="0">
                <a:solidFill>
                  <a:srgbClr val="FF0000"/>
                </a:solidFill>
                <a:latin typeface="Palatino Linotype" pitchFamily="18" charset="0"/>
                <a:ea typeface="Lato"/>
                <a:cs typeface="Lato"/>
                <a:sym typeface="Lato"/>
              </a:rPr>
              <a:t>furtherance</a:t>
            </a:r>
            <a:r>
              <a:rPr lang="en-IN" sz="2800" b="1" dirty="0" smtClean="0">
                <a:solidFill>
                  <a:schemeClr val="tx1"/>
                </a:solidFill>
                <a:latin typeface="Palatino Linotype" pitchFamily="18" charset="0"/>
                <a:ea typeface="Lato"/>
                <a:cs typeface="Lato"/>
                <a:sym typeface="Lato"/>
              </a:rPr>
              <a:t> of business</a:t>
            </a:r>
            <a:endParaRPr lang="en" sz="2800" b="1" dirty="0">
              <a:solidFill>
                <a:schemeClr val="tx1"/>
              </a:solidFill>
              <a:latin typeface="Palatino Linotype" pitchFamily="18" charset="0"/>
              <a:ea typeface="Lato"/>
              <a:cs typeface="Lato"/>
              <a:sym typeface="Lato"/>
            </a:endParaRPr>
          </a:p>
        </p:txBody>
      </p:sp>
      <p:sp>
        <p:nvSpPr>
          <p:cNvPr id="7" name="Rectangle 6"/>
          <p:cNvSpPr/>
          <p:nvPr/>
        </p:nvSpPr>
        <p:spPr>
          <a:xfrm>
            <a:off x="766784" y="1285862"/>
            <a:ext cx="3813865" cy="523220"/>
          </a:xfrm>
          <a:prstGeom prst="rect">
            <a:avLst/>
          </a:prstGeom>
        </p:spPr>
        <p:txBody>
          <a:bodyPr wrap="none">
            <a:spAutoFit/>
          </a:bodyPr>
          <a:lstStyle/>
          <a:p>
            <a:r>
              <a:rPr lang="en-IN" sz="2800" b="1" dirty="0" smtClean="0">
                <a:solidFill>
                  <a:schemeClr val="tx1"/>
                </a:solidFill>
                <a:latin typeface="Palatino Linotype" pitchFamily="18" charset="0"/>
                <a:ea typeface="Lato"/>
                <a:cs typeface="Lato"/>
                <a:sym typeface="Lato"/>
              </a:rPr>
              <a:t>“Input service” means</a:t>
            </a:r>
          </a:p>
        </p:txBody>
      </p:sp>
      <p:sp>
        <p:nvSpPr>
          <p:cNvPr id="9" name="Rectangle 8"/>
          <p:cNvSpPr/>
          <p:nvPr/>
        </p:nvSpPr>
        <p:spPr>
          <a:xfrm>
            <a:off x="981097" y="5072076"/>
            <a:ext cx="7572428" cy="954107"/>
          </a:xfrm>
          <a:prstGeom prst="rect">
            <a:avLst/>
          </a:prstGeom>
        </p:spPr>
        <p:txBody>
          <a:bodyPr wrap="square">
            <a:spAutoFit/>
          </a:bodyPr>
          <a:lstStyle/>
          <a:p>
            <a:pPr algn="just"/>
            <a:r>
              <a:rPr lang="en-US" sz="2800" b="1" dirty="0" smtClean="0">
                <a:solidFill>
                  <a:schemeClr val="tx1"/>
                </a:solidFill>
                <a:latin typeface="Palatino Linotype" pitchFamily="18" charset="0"/>
                <a:ea typeface="Lato"/>
                <a:cs typeface="Lato"/>
                <a:sym typeface="Lato"/>
              </a:rPr>
              <a:t>Need not be directly or indirectly related to manufacture or service. </a:t>
            </a:r>
            <a:endParaRPr lang="en-IN" sz="2800" b="1" dirty="0" smtClean="0">
              <a:solidFill>
                <a:schemeClr val="tx1"/>
              </a:solidFill>
              <a:latin typeface="Palatino Linotype" pitchFamily="18" charset="0"/>
              <a:ea typeface="Lato"/>
              <a:cs typeface="Lato"/>
              <a:sym typeface="Lato"/>
            </a:endParaRPr>
          </a:p>
        </p:txBody>
      </p:sp>
      <p:sp>
        <p:nvSpPr>
          <p:cNvPr id="10" name="Down Arrow 9"/>
          <p:cNvSpPr/>
          <p:nvPr/>
        </p:nvSpPr>
        <p:spPr>
          <a:xfrm>
            <a:off x="6553261" y="1357298"/>
            <a:ext cx="500066" cy="642942"/>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053327" y="1214422"/>
            <a:ext cx="1643074" cy="954107"/>
          </a:xfrm>
          <a:prstGeom prst="rect">
            <a:avLst/>
          </a:prstGeom>
          <a:noFill/>
        </p:spPr>
        <p:txBody>
          <a:bodyPr wrap="square" rtlCol="0">
            <a:spAutoFit/>
          </a:bodyPr>
          <a:lstStyle/>
          <a:p>
            <a:r>
              <a:rPr lang="en-US" sz="2800" b="1" dirty="0" smtClean="0">
                <a:latin typeface="Palatino Linotype" pitchFamily="18" charset="0"/>
              </a:rPr>
              <a:t>Wider Scope</a:t>
            </a:r>
            <a:endParaRPr lang="en-US" sz="2800" b="1" dirty="0">
              <a:latin typeface="Palatino Linotype" pitchFamily="18" charset="0"/>
            </a:endParaRPr>
          </a:p>
        </p:txBody>
      </p:sp>
      <p:sp>
        <p:nvSpPr>
          <p:cNvPr id="14" name="Rectangle 2"/>
          <p:cNvSpPr txBox="1">
            <a:spLocks noChangeArrowheads="1"/>
          </p:cNvSpPr>
          <p:nvPr/>
        </p:nvSpPr>
        <p:spPr bwMode="auto">
          <a:xfrm>
            <a:off x="0" y="0"/>
            <a:ext cx="9144000" cy="838200"/>
          </a:xfrm>
          <a:prstGeom prst="rect">
            <a:avLst/>
          </a:prstGeom>
          <a:solidFill>
            <a:srgbClr val="0070C0"/>
          </a:solidFill>
          <a:ln w="9525">
            <a:noFill/>
            <a:miter lim="800000"/>
            <a:headEnd/>
            <a:tailEnd/>
          </a:ln>
        </p:spPr>
        <p:txBody>
          <a:bodyPr vert="horz" wrap="square" lIns="274320" tIns="228600" rIns="91440" bIns="137160" numCol="1" anchor="ctr" anchorCtr="0" compatLnSpc="1">
            <a:prstTxWarp prst="textNoShape">
              <a:avLst/>
            </a:prstTxWarp>
          </a:bodyPr>
          <a:lstStyle/>
          <a:p>
            <a:pPr lvl="0" algn="ctr" fontAlgn="base">
              <a:spcBef>
                <a:spcPct val="0"/>
              </a:spcBef>
              <a:spcAft>
                <a:spcPct val="0"/>
              </a:spcAft>
            </a:pPr>
            <a:r>
              <a:rPr lang="en-US" altLang="en-US" sz="4000" b="1" dirty="0" smtClean="0">
                <a:solidFill>
                  <a:schemeClr val="bg1"/>
                </a:solidFill>
                <a:latin typeface="Palatino Linotype" panose="02040502050505030304" pitchFamily="18" charset="0"/>
                <a:ea typeface="+mj-ea"/>
                <a:cs typeface="+mj-cs"/>
              </a:rPr>
              <a:t>Input Service- Section 2 (60)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80">
                                          <p:stCondLst>
                                            <p:cond delay="0"/>
                                          </p:stCondLst>
                                        </p:cTn>
                                        <p:tgtEl>
                                          <p:spTgt spid="9"/>
                                        </p:tgtEl>
                                      </p:cBhvr>
                                    </p:animEffect>
                                    <p:anim calcmode="lin" valueType="num">
                                      <p:cBhvr>
                                        <p:cTn id="3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9" dur="26">
                                          <p:stCondLst>
                                            <p:cond delay="650"/>
                                          </p:stCondLst>
                                        </p:cTn>
                                        <p:tgtEl>
                                          <p:spTgt spid="9"/>
                                        </p:tgtEl>
                                      </p:cBhvr>
                                      <p:to x="100000" y="60000"/>
                                    </p:animScale>
                                    <p:animScale>
                                      <p:cBhvr>
                                        <p:cTn id="40" dur="166" decel="50000">
                                          <p:stCondLst>
                                            <p:cond delay="676"/>
                                          </p:stCondLst>
                                        </p:cTn>
                                        <p:tgtEl>
                                          <p:spTgt spid="9"/>
                                        </p:tgtEl>
                                      </p:cBhvr>
                                      <p:to x="100000" y="100000"/>
                                    </p:animScale>
                                    <p:animScale>
                                      <p:cBhvr>
                                        <p:cTn id="41" dur="26">
                                          <p:stCondLst>
                                            <p:cond delay="1312"/>
                                          </p:stCondLst>
                                        </p:cTn>
                                        <p:tgtEl>
                                          <p:spTgt spid="9"/>
                                        </p:tgtEl>
                                      </p:cBhvr>
                                      <p:to x="100000" y="80000"/>
                                    </p:animScale>
                                    <p:animScale>
                                      <p:cBhvr>
                                        <p:cTn id="42" dur="166" decel="50000">
                                          <p:stCondLst>
                                            <p:cond delay="1338"/>
                                          </p:stCondLst>
                                        </p:cTn>
                                        <p:tgtEl>
                                          <p:spTgt spid="9"/>
                                        </p:tgtEl>
                                      </p:cBhvr>
                                      <p:to x="100000" y="100000"/>
                                    </p:animScale>
                                    <p:animScale>
                                      <p:cBhvr>
                                        <p:cTn id="43" dur="26">
                                          <p:stCondLst>
                                            <p:cond delay="1642"/>
                                          </p:stCondLst>
                                        </p:cTn>
                                        <p:tgtEl>
                                          <p:spTgt spid="9"/>
                                        </p:tgtEl>
                                      </p:cBhvr>
                                      <p:to x="100000" y="90000"/>
                                    </p:animScale>
                                    <p:animScale>
                                      <p:cBhvr>
                                        <p:cTn id="44" dur="166" decel="50000">
                                          <p:stCondLst>
                                            <p:cond delay="1668"/>
                                          </p:stCondLst>
                                        </p:cTn>
                                        <p:tgtEl>
                                          <p:spTgt spid="9"/>
                                        </p:tgtEl>
                                      </p:cBhvr>
                                      <p:to x="100000" y="100000"/>
                                    </p:animScale>
                                    <p:animScale>
                                      <p:cBhvr>
                                        <p:cTn id="45" dur="26">
                                          <p:stCondLst>
                                            <p:cond delay="1808"/>
                                          </p:stCondLst>
                                        </p:cTn>
                                        <p:tgtEl>
                                          <p:spTgt spid="9"/>
                                        </p:tgtEl>
                                      </p:cBhvr>
                                      <p:to x="100000" y="95000"/>
                                    </p:animScale>
                                    <p:animScale>
                                      <p:cBhvr>
                                        <p:cTn id="46"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p:bldP spid="10" grpId="0" animBg="1"/>
      <p:bldP spid="11"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0" y="0"/>
            <a:ext cx="9144000" cy="857232"/>
          </a:xfrm>
          <a:prstGeom prst="rect">
            <a:avLst/>
          </a:prstGeom>
          <a:solidFill>
            <a:srgbClr val="0070C0"/>
          </a:solidFill>
        </p:spPr>
        <p:txBody>
          <a:bodyPr lIns="91425" tIns="91425" rIns="91425" bIns="91425" anchor="b" anchorCtr="0">
            <a:noAutofit/>
          </a:bodyPr>
          <a:lstStyle/>
          <a:p>
            <a:pPr lvl="0" algn="ctr">
              <a:spcBef>
                <a:spcPts val="0"/>
              </a:spcBef>
              <a:buNone/>
            </a:pPr>
            <a:r>
              <a:rPr lang="en" b="1" dirty="0" smtClean="0">
                <a:solidFill>
                  <a:schemeClr val="bg1"/>
                </a:solidFill>
              </a:rPr>
              <a:t>Conditions – Section 16</a:t>
            </a:r>
            <a:endParaRPr lang="en" b="1" dirty="0">
              <a:solidFill>
                <a:schemeClr val="bg1"/>
              </a:solidFill>
            </a:endParaRPr>
          </a:p>
        </p:txBody>
      </p:sp>
      <p:sp>
        <p:nvSpPr>
          <p:cNvPr id="10" name="Rounded Rectangle 9"/>
          <p:cNvSpPr/>
          <p:nvPr/>
        </p:nvSpPr>
        <p:spPr>
          <a:xfrm>
            <a:off x="1142976" y="2000240"/>
            <a:ext cx="3000396" cy="1000132"/>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smtClean="0">
                <a:solidFill>
                  <a:schemeClr val="tx1"/>
                </a:solidFill>
                <a:latin typeface="Palatino Linotype" pitchFamily="18" charset="0"/>
              </a:rPr>
              <a:t>Tax Invoice or other documents</a:t>
            </a:r>
            <a:endParaRPr lang="en-IN" sz="2800" dirty="0">
              <a:solidFill>
                <a:schemeClr val="tx1"/>
              </a:solidFill>
              <a:latin typeface="Palatino Linotype" pitchFamily="18" charset="0"/>
            </a:endParaRPr>
          </a:p>
        </p:txBody>
      </p:sp>
      <p:sp>
        <p:nvSpPr>
          <p:cNvPr id="11" name="Rounded Rectangle 10"/>
          <p:cNvSpPr/>
          <p:nvPr/>
        </p:nvSpPr>
        <p:spPr>
          <a:xfrm>
            <a:off x="2071670" y="3143248"/>
            <a:ext cx="3000396" cy="928694"/>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smtClean="0">
                <a:solidFill>
                  <a:schemeClr val="tx1"/>
                </a:solidFill>
                <a:latin typeface="Palatino Linotype" pitchFamily="18" charset="0"/>
              </a:rPr>
              <a:t>Receipt of goods or services</a:t>
            </a:r>
            <a:endParaRPr lang="en-IN" sz="2800" dirty="0">
              <a:solidFill>
                <a:schemeClr val="tx1"/>
              </a:solidFill>
              <a:latin typeface="Palatino Linotype" pitchFamily="18" charset="0"/>
            </a:endParaRPr>
          </a:p>
        </p:txBody>
      </p:sp>
      <p:sp>
        <p:nvSpPr>
          <p:cNvPr id="12" name="Rounded Rectangle 11"/>
          <p:cNvSpPr/>
          <p:nvPr/>
        </p:nvSpPr>
        <p:spPr>
          <a:xfrm>
            <a:off x="214283" y="1071546"/>
            <a:ext cx="2857520" cy="857256"/>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smtClean="0">
                <a:solidFill>
                  <a:schemeClr val="tx1"/>
                </a:solidFill>
                <a:latin typeface="Palatino Linotype" pitchFamily="18" charset="0"/>
              </a:rPr>
              <a:t>Registered Person</a:t>
            </a:r>
            <a:endParaRPr lang="en-IN" sz="2800" dirty="0">
              <a:solidFill>
                <a:schemeClr val="tx1"/>
              </a:solidFill>
              <a:latin typeface="Palatino Linotype" pitchFamily="18" charset="0"/>
            </a:endParaRPr>
          </a:p>
        </p:txBody>
      </p:sp>
      <p:sp>
        <p:nvSpPr>
          <p:cNvPr id="20" name="Folded Corner 19"/>
          <p:cNvSpPr/>
          <p:nvPr/>
        </p:nvSpPr>
        <p:spPr>
          <a:xfrm>
            <a:off x="4000496" y="4357694"/>
            <a:ext cx="3429024" cy="2286016"/>
          </a:xfrm>
          <a:prstGeom prst="foldedCorner">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chemeClr val="tx1"/>
                </a:solidFill>
                <a:latin typeface="Palatino Linotype" pitchFamily="18" charset="0"/>
              </a:rPr>
              <a:t>While the supplier is liable to pay tax on advance , the recipient cannot take input until goods are received</a:t>
            </a:r>
            <a:endParaRPr lang="en-US" sz="2400" dirty="0">
              <a:solidFill>
                <a:schemeClr val="tx1"/>
              </a:solidFill>
              <a:latin typeface="Palatino Linotype" pitchFamily="18" charset="0"/>
            </a:endParaRPr>
          </a:p>
        </p:txBody>
      </p:sp>
      <p:sp>
        <p:nvSpPr>
          <p:cNvPr id="21" name="Folded Corner 20"/>
          <p:cNvSpPr/>
          <p:nvPr/>
        </p:nvSpPr>
        <p:spPr>
          <a:xfrm>
            <a:off x="5429256" y="1071546"/>
            <a:ext cx="3429024" cy="3000396"/>
          </a:xfrm>
          <a:prstGeom prst="foldedCorne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smtClean="0">
              <a:solidFill>
                <a:schemeClr val="tx1"/>
              </a:solidFill>
              <a:latin typeface="Palatino Linotype" pitchFamily="18" charset="0"/>
            </a:endParaRPr>
          </a:p>
          <a:p>
            <a:pPr algn="ctr"/>
            <a:r>
              <a:rPr lang="en-US" sz="2400" dirty="0" smtClean="0">
                <a:solidFill>
                  <a:schemeClr val="tx1"/>
                </a:solidFill>
                <a:latin typeface="Palatino Linotype" pitchFamily="18" charset="0"/>
              </a:rPr>
              <a:t>Receipt by any other person is receipt by the recipient</a:t>
            </a:r>
          </a:p>
          <a:p>
            <a:pPr algn="ctr"/>
            <a:endParaRPr lang="en-US" sz="2400" dirty="0" smtClean="0">
              <a:solidFill>
                <a:schemeClr val="tx1"/>
              </a:solidFill>
              <a:latin typeface="Palatino Linotype" pitchFamily="18" charset="0"/>
            </a:endParaRPr>
          </a:p>
          <a:p>
            <a:pPr algn="ctr"/>
            <a:r>
              <a:rPr lang="en-US" sz="2400" dirty="0" err="1" smtClean="0">
                <a:solidFill>
                  <a:schemeClr val="tx1"/>
                </a:solidFill>
                <a:latin typeface="Palatino Linotype" pitchFamily="18" charset="0"/>
              </a:rPr>
              <a:t>Eg</a:t>
            </a:r>
            <a:r>
              <a:rPr lang="en-US" sz="2400" dirty="0" smtClean="0">
                <a:solidFill>
                  <a:schemeClr val="tx1"/>
                </a:solidFill>
                <a:latin typeface="Palatino Linotype" pitchFamily="18" charset="0"/>
              </a:rPr>
              <a:t>. X may direct goods to be delivered to his job worker, yet avail credit ITC</a:t>
            </a:r>
            <a:endParaRPr lang="en-US" sz="2400" dirty="0">
              <a:solidFill>
                <a:schemeClr val="tx1"/>
              </a:solidFill>
              <a:latin typeface="Palatino Linotyp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ipe(down)">
                                      <p:cBhvr>
                                        <p:cTn id="25" dur="580">
                                          <p:stCondLst>
                                            <p:cond delay="0"/>
                                          </p:stCondLst>
                                        </p:cTn>
                                        <p:tgtEl>
                                          <p:spTgt spid="20"/>
                                        </p:tgtEl>
                                      </p:cBhvr>
                                    </p:animEffect>
                                    <p:anim calcmode="lin" valueType="num">
                                      <p:cBhvr>
                                        <p:cTn id="26"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31" dur="26">
                                          <p:stCondLst>
                                            <p:cond delay="650"/>
                                          </p:stCondLst>
                                        </p:cTn>
                                        <p:tgtEl>
                                          <p:spTgt spid="20"/>
                                        </p:tgtEl>
                                      </p:cBhvr>
                                      <p:to x="100000" y="60000"/>
                                    </p:animScale>
                                    <p:animScale>
                                      <p:cBhvr>
                                        <p:cTn id="32" dur="166" decel="50000">
                                          <p:stCondLst>
                                            <p:cond delay="676"/>
                                          </p:stCondLst>
                                        </p:cTn>
                                        <p:tgtEl>
                                          <p:spTgt spid="20"/>
                                        </p:tgtEl>
                                      </p:cBhvr>
                                      <p:to x="100000" y="100000"/>
                                    </p:animScale>
                                    <p:animScale>
                                      <p:cBhvr>
                                        <p:cTn id="33" dur="26">
                                          <p:stCondLst>
                                            <p:cond delay="1312"/>
                                          </p:stCondLst>
                                        </p:cTn>
                                        <p:tgtEl>
                                          <p:spTgt spid="20"/>
                                        </p:tgtEl>
                                      </p:cBhvr>
                                      <p:to x="100000" y="80000"/>
                                    </p:animScale>
                                    <p:animScale>
                                      <p:cBhvr>
                                        <p:cTn id="34" dur="166" decel="50000">
                                          <p:stCondLst>
                                            <p:cond delay="1338"/>
                                          </p:stCondLst>
                                        </p:cTn>
                                        <p:tgtEl>
                                          <p:spTgt spid="20"/>
                                        </p:tgtEl>
                                      </p:cBhvr>
                                      <p:to x="100000" y="100000"/>
                                    </p:animScale>
                                    <p:animScale>
                                      <p:cBhvr>
                                        <p:cTn id="35" dur="26">
                                          <p:stCondLst>
                                            <p:cond delay="1642"/>
                                          </p:stCondLst>
                                        </p:cTn>
                                        <p:tgtEl>
                                          <p:spTgt spid="20"/>
                                        </p:tgtEl>
                                      </p:cBhvr>
                                      <p:to x="100000" y="90000"/>
                                    </p:animScale>
                                    <p:animScale>
                                      <p:cBhvr>
                                        <p:cTn id="36" dur="166" decel="50000">
                                          <p:stCondLst>
                                            <p:cond delay="1668"/>
                                          </p:stCondLst>
                                        </p:cTn>
                                        <p:tgtEl>
                                          <p:spTgt spid="20"/>
                                        </p:tgtEl>
                                      </p:cBhvr>
                                      <p:to x="100000" y="100000"/>
                                    </p:animScale>
                                    <p:animScale>
                                      <p:cBhvr>
                                        <p:cTn id="37" dur="26">
                                          <p:stCondLst>
                                            <p:cond delay="1808"/>
                                          </p:stCondLst>
                                        </p:cTn>
                                        <p:tgtEl>
                                          <p:spTgt spid="20"/>
                                        </p:tgtEl>
                                      </p:cBhvr>
                                      <p:to x="100000" y="95000"/>
                                    </p:animScale>
                                    <p:animScale>
                                      <p:cBhvr>
                                        <p:cTn id="38" dur="166" decel="50000">
                                          <p:stCondLst>
                                            <p:cond delay="1834"/>
                                          </p:stCondLst>
                                        </p:cTn>
                                        <p:tgtEl>
                                          <p:spTgt spid="20"/>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down)">
                                      <p:cBhvr>
                                        <p:cTn id="43" dur="580">
                                          <p:stCondLst>
                                            <p:cond delay="0"/>
                                          </p:stCondLst>
                                        </p:cTn>
                                        <p:tgtEl>
                                          <p:spTgt spid="21"/>
                                        </p:tgtEl>
                                      </p:cBhvr>
                                    </p:animEffect>
                                    <p:anim calcmode="lin" valueType="num">
                                      <p:cBhvr>
                                        <p:cTn id="44"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49" dur="26">
                                          <p:stCondLst>
                                            <p:cond delay="650"/>
                                          </p:stCondLst>
                                        </p:cTn>
                                        <p:tgtEl>
                                          <p:spTgt spid="21"/>
                                        </p:tgtEl>
                                      </p:cBhvr>
                                      <p:to x="100000" y="60000"/>
                                    </p:animScale>
                                    <p:animScale>
                                      <p:cBhvr>
                                        <p:cTn id="50" dur="166" decel="50000">
                                          <p:stCondLst>
                                            <p:cond delay="676"/>
                                          </p:stCondLst>
                                        </p:cTn>
                                        <p:tgtEl>
                                          <p:spTgt spid="21"/>
                                        </p:tgtEl>
                                      </p:cBhvr>
                                      <p:to x="100000" y="100000"/>
                                    </p:animScale>
                                    <p:animScale>
                                      <p:cBhvr>
                                        <p:cTn id="51" dur="26">
                                          <p:stCondLst>
                                            <p:cond delay="1312"/>
                                          </p:stCondLst>
                                        </p:cTn>
                                        <p:tgtEl>
                                          <p:spTgt spid="21"/>
                                        </p:tgtEl>
                                      </p:cBhvr>
                                      <p:to x="100000" y="80000"/>
                                    </p:animScale>
                                    <p:animScale>
                                      <p:cBhvr>
                                        <p:cTn id="52" dur="166" decel="50000">
                                          <p:stCondLst>
                                            <p:cond delay="1338"/>
                                          </p:stCondLst>
                                        </p:cTn>
                                        <p:tgtEl>
                                          <p:spTgt spid="21"/>
                                        </p:tgtEl>
                                      </p:cBhvr>
                                      <p:to x="100000" y="100000"/>
                                    </p:animScale>
                                    <p:animScale>
                                      <p:cBhvr>
                                        <p:cTn id="53" dur="26">
                                          <p:stCondLst>
                                            <p:cond delay="1642"/>
                                          </p:stCondLst>
                                        </p:cTn>
                                        <p:tgtEl>
                                          <p:spTgt spid="21"/>
                                        </p:tgtEl>
                                      </p:cBhvr>
                                      <p:to x="100000" y="90000"/>
                                    </p:animScale>
                                    <p:animScale>
                                      <p:cBhvr>
                                        <p:cTn id="54" dur="166" decel="50000">
                                          <p:stCondLst>
                                            <p:cond delay="1668"/>
                                          </p:stCondLst>
                                        </p:cTn>
                                        <p:tgtEl>
                                          <p:spTgt spid="21"/>
                                        </p:tgtEl>
                                      </p:cBhvr>
                                      <p:to x="100000" y="100000"/>
                                    </p:animScale>
                                    <p:animScale>
                                      <p:cBhvr>
                                        <p:cTn id="55" dur="26">
                                          <p:stCondLst>
                                            <p:cond delay="1808"/>
                                          </p:stCondLst>
                                        </p:cTn>
                                        <p:tgtEl>
                                          <p:spTgt spid="21"/>
                                        </p:tgtEl>
                                      </p:cBhvr>
                                      <p:to x="100000" y="95000"/>
                                    </p:animScale>
                                    <p:animScale>
                                      <p:cBhvr>
                                        <p:cTn id="56" dur="166" decel="50000">
                                          <p:stCondLst>
                                            <p:cond delay="1834"/>
                                          </p:stCondLst>
                                        </p:cTn>
                                        <p:tgtEl>
                                          <p:spTgt spid="2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20" grpId="0" animBg="1"/>
      <p:bldP spid="21"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0" y="0"/>
            <a:ext cx="9144000" cy="857232"/>
          </a:xfrm>
          <a:prstGeom prst="rect">
            <a:avLst/>
          </a:prstGeom>
          <a:solidFill>
            <a:srgbClr val="0070C0"/>
          </a:solidFill>
        </p:spPr>
        <p:txBody>
          <a:bodyPr lIns="91425" tIns="91425" rIns="91425" bIns="91425" anchor="b" anchorCtr="0">
            <a:noAutofit/>
          </a:bodyPr>
          <a:lstStyle/>
          <a:p>
            <a:pPr lvl="0" algn="ctr">
              <a:spcBef>
                <a:spcPts val="0"/>
              </a:spcBef>
              <a:buNone/>
            </a:pPr>
            <a:r>
              <a:rPr lang="en" b="1" dirty="0" smtClean="0">
                <a:solidFill>
                  <a:schemeClr val="bg1"/>
                </a:solidFill>
              </a:rPr>
              <a:t>Conditions – Section 16</a:t>
            </a:r>
            <a:endParaRPr lang="en" b="1" dirty="0">
              <a:solidFill>
                <a:schemeClr val="bg1"/>
              </a:solidFill>
            </a:endParaRPr>
          </a:p>
        </p:txBody>
      </p:sp>
      <p:sp>
        <p:nvSpPr>
          <p:cNvPr id="13" name="Rounded Rectangle 12"/>
          <p:cNvSpPr/>
          <p:nvPr/>
        </p:nvSpPr>
        <p:spPr>
          <a:xfrm>
            <a:off x="785786" y="1214422"/>
            <a:ext cx="3000396" cy="857256"/>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smtClean="0">
                <a:solidFill>
                  <a:schemeClr val="tx1"/>
                </a:solidFill>
                <a:latin typeface="Palatino Linotype" pitchFamily="18" charset="0"/>
              </a:rPr>
              <a:t>Tax has been paid</a:t>
            </a:r>
            <a:endParaRPr lang="en-IN" sz="2800" dirty="0">
              <a:solidFill>
                <a:schemeClr val="tx1"/>
              </a:solidFill>
              <a:latin typeface="Palatino Linotype" pitchFamily="18" charset="0"/>
            </a:endParaRPr>
          </a:p>
        </p:txBody>
      </p:sp>
      <p:sp>
        <p:nvSpPr>
          <p:cNvPr id="14" name="Rounded Rectangle 13"/>
          <p:cNvSpPr/>
          <p:nvPr/>
        </p:nvSpPr>
        <p:spPr>
          <a:xfrm>
            <a:off x="5000628" y="1214422"/>
            <a:ext cx="3000396" cy="785818"/>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chemeClr val="tx1"/>
                </a:solidFill>
                <a:latin typeface="Palatino Linotype" pitchFamily="18" charset="0"/>
              </a:rPr>
              <a:t>Has</a:t>
            </a:r>
            <a:r>
              <a:rPr lang="en-US" sz="2400" dirty="0" smtClean="0">
                <a:solidFill>
                  <a:schemeClr val="tx1"/>
                </a:solidFill>
                <a:latin typeface="Lato" charset="0"/>
              </a:rPr>
              <a:t> furnished return U/s. 39</a:t>
            </a:r>
            <a:endParaRPr lang="en-IN" sz="2400" dirty="0">
              <a:solidFill>
                <a:schemeClr val="tx1"/>
              </a:solidFill>
              <a:latin typeface="Lato" charset="0"/>
            </a:endParaRPr>
          </a:p>
        </p:txBody>
      </p:sp>
      <p:sp>
        <p:nvSpPr>
          <p:cNvPr id="15" name="Down Arrow Callout 14"/>
          <p:cNvSpPr/>
          <p:nvPr/>
        </p:nvSpPr>
        <p:spPr>
          <a:xfrm>
            <a:off x="928662" y="2714620"/>
            <a:ext cx="2857520" cy="1428760"/>
          </a:xfrm>
          <a:prstGeom prst="downArrowCallou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IN" sz="2800" dirty="0" smtClean="0">
              <a:solidFill>
                <a:schemeClr val="tx1"/>
              </a:solidFill>
              <a:latin typeface="Palatino Linotype" pitchFamily="18" charset="0"/>
            </a:endParaRPr>
          </a:p>
          <a:p>
            <a:pPr algn="ctr"/>
            <a:r>
              <a:rPr lang="en-IN" sz="2800" dirty="0" smtClean="0">
                <a:solidFill>
                  <a:schemeClr val="tx1"/>
                </a:solidFill>
                <a:latin typeface="Palatino Linotype" pitchFamily="18" charset="0"/>
              </a:rPr>
              <a:t>Goods received in instalment</a:t>
            </a:r>
          </a:p>
          <a:p>
            <a:pPr algn="ctr"/>
            <a:endParaRPr lang="en-IN" sz="2800" dirty="0">
              <a:solidFill>
                <a:schemeClr val="tx1"/>
              </a:solidFill>
              <a:latin typeface="Palatino Linotype" pitchFamily="18" charset="0"/>
            </a:endParaRPr>
          </a:p>
        </p:txBody>
      </p:sp>
      <p:sp>
        <p:nvSpPr>
          <p:cNvPr id="16" name="Rounded Rectangle 15"/>
          <p:cNvSpPr/>
          <p:nvPr/>
        </p:nvSpPr>
        <p:spPr>
          <a:xfrm>
            <a:off x="857224" y="4357694"/>
            <a:ext cx="3000396" cy="500066"/>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smtClean="0">
                <a:solidFill>
                  <a:schemeClr val="tx1"/>
                </a:solidFill>
                <a:latin typeface="Palatino Linotype" pitchFamily="18" charset="0"/>
              </a:rPr>
              <a:t>On last receipt</a:t>
            </a:r>
            <a:endParaRPr lang="en-IN" sz="2800" dirty="0">
              <a:solidFill>
                <a:schemeClr val="tx1"/>
              </a:solidFill>
              <a:latin typeface="Palatino Linotype" pitchFamily="18" charset="0"/>
            </a:endParaRPr>
          </a:p>
        </p:txBody>
      </p:sp>
      <p:sp>
        <p:nvSpPr>
          <p:cNvPr id="17" name="Down Arrow Callout 16"/>
          <p:cNvSpPr/>
          <p:nvPr/>
        </p:nvSpPr>
        <p:spPr>
          <a:xfrm>
            <a:off x="5286380" y="2571744"/>
            <a:ext cx="2643238" cy="1428760"/>
          </a:xfrm>
          <a:prstGeom prst="downArrowCallou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IN" sz="2800" dirty="0" smtClean="0">
              <a:solidFill>
                <a:schemeClr val="tx1"/>
              </a:solidFill>
              <a:latin typeface="Palatino Linotype" pitchFamily="18" charset="0"/>
            </a:endParaRPr>
          </a:p>
          <a:p>
            <a:pPr algn="ctr"/>
            <a:r>
              <a:rPr lang="en-IN" sz="2800" dirty="0" smtClean="0">
                <a:solidFill>
                  <a:schemeClr val="tx1"/>
                </a:solidFill>
                <a:latin typeface="Palatino Linotype" pitchFamily="18" charset="0"/>
              </a:rPr>
              <a:t>Payment to supplier</a:t>
            </a:r>
          </a:p>
          <a:p>
            <a:pPr algn="ctr"/>
            <a:endParaRPr lang="en-IN" sz="2800" dirty="0">
              <a:solidFill>
                <a:schemeClr val="tx1"/>
              </a:solidFill>
              <a:latin typeface="Palatino Linotype" pitchFamily="18" charset="0"/>
            </a:endParaRPr>
          </a:p>
        </p:txBody>
      </p:sp>
      <p:sp>
        <p:nvSpPr>
          <p:cNvPr id="18" name="Rounded Rectangle 17"/>
          <p:cNvSpPr/>
          <p:nvPr/>
        </p:nvSpPr>
        <p:spPr>
          <a:xfrm>
            <a:off x="5214942" y="4071942"/>
            <a:ext cx="2786114" cy="500066"/>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smtClean="0">
                <a:solidFill>
                  <a:schemeClr val="tx1"/>
                </a:solidFill>
                <a:latin typeface="Palatino Linotype" pitchFamily="18" charset="0"/>
              </a:rPr>
              <a:t>Within 180 days</a:t>
            </a:r>
            <a:endParaRPr lang="en-IN" sz="2800" dirty="0">
              <a:solidFill>
                <a:schemeClr val="tx1"/>
              </a:solidFill>
              <a:latin typeface="Palatino Linotype" pitchFamily="18" charset="0"/>
            </a:endParaRPr>
          </a:p>
        </p:txBody>
      </p:sp>
      <p:sp>
        <p:nvSpPr>
          <p:cNvPr id="19" name="Rounded Rectangle 18"/>
          <p:cNvSpPr/>
          <p:nvPr/>
        </p:nvSpPr>
        <p:spPr>
          <a:xfrm>
            <a:off x="5143504" y="4786322"/>
            <a:ext cx="3000396" cy="1214446"/>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smtClean="0">
                <a:solidFill>
                  <a:schemeClr val="tx1"/>
                </a:solidFill>
                <a:latin typeface="Palatino Linotype" pitchFamily="18" charset="0"/>
              </a:rPr>
              <a:t>Else pay as output tax with interest</a:t>
            </a:r>
            <a:endParaRPr lang="en-IN" sz="2800" dirty="0">
              <a:solidFill>
                <a:schemeClr val="tx1"/>
              </a:solidFill>
              <a:latin typeface="Palatino Linotyp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19"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9046"/>
          </a:xfrm>
          <a:solidFill>
            <a:srgbClr val="0070C0"/>
          </a:solidFill>
        </p:spPr>
        <p:txBody>
          <a:bodyPr/>
          <a:lstStyle/>
          <a:p>
            <a:pPr algn="ctr"/>
            <a:r>
              <a:rPr lang="en" b="1" dirty="0" smtClean="0">
                <a:solidFill>
                  <a:schemeClr val="bg1"/>
                </a:solidFill>
              </a:rPr>
              <a:t>Conditions – Rule 2 of ITC Rules</a:t>
            </a:r>
            <a:endParaRPr lang="en-IN" dirty="0">
              <a:solidFill>
                <a:schemeClr val="bg1"/>
              </a:solidFill>
            </a:endParaRPr>
          </a:p>
        </p:txBody>
      </p:sp>
      <p:sp>
        <p:nvSpPr>
          <p:cNvPr id="3" name="Text Placeholder 2"/>
          <p:cNvSpPr>
            <a:spLocks noGrp="1"/>
          </p:cNvSpPr>
          <p:nvPr>
            <p:ph type="body" idx="1"/>
          </p:nvPr>
        </p:nvSpPr>
        <p:spPr>
          <a:xfrm>
            <a:off x="357158" y="1075969"/>
            <a:ext cx="7715304" cy="5424865"/>
          </a:xfrm>
        </p:spPr>
        <p:txBody>
          <a:bodyPr/>
          <a:lstStyle/>
          <a:p>
            <a:pPr algn="just">
              <a:buClrTx/>
              <a:buFont typeface="Wingdings" pitchFamily="2" charset="2"/>
              <a:buChar char="Ø"/>
            </a:pPr>
            <a:r>
              <a:rPr lang="en-US" sz="2800" dirty="0" smtClean="0"/>
              <a:t> </a:t>
            </a:r>
            <a:r>
              <a:rPr lang="en-US" sz="2800" b="1" dirty="0" smtClean="0">
                <a:solidFill>
                  <a:schemeClr val="tx1"/>
                </a:solidFill>
              </a:rPr>
              <a:t>What if </a:t>
            </a:r>
            <a:r>
              <a:rPr lang="en-IN" sz="2800" b="1" dirty="0" smtClean="0">
                <a:solidFill>
                  <a:schemeClr val="tx1"/>
                </a:solidFill>
              </a:rPr>
              <a:t>Payment to supplier is not made in 180 days?</a:t>
            </a:r>
            <a:r>
              <a:rPr lang="en-US" sz="2800" b="1" dirty="0" smtClean="0">
                <a:solidFill>
                  <a:schemeClr val="tx1"/>
                </a:solidFill>
              </a:rPr>
              <a:t>	</a:t>
            </a:r>
            <a:endParaRPr lang="en-IN" sz="2800" b="1" dirty="0">
              <a:solidFill>
                <a:schemeClr val="tx1"/>
              </a:solidFill>
            </a:endParaRPr>
          </a:p>
        </p:txBody>
      </p:sp>
      <p:sp>
        <p:nvSpPr>
          <p:cNvPr id="4" name="Rounded Rectangle 3"/>
          <p:cNvSpPr/>
          <p:nvPr/>
        </p:nvSpPr>
        <p:spPr>
          <a:xfrm>
            <a:off x="571472" y="2143116"/>
            <a:ext cx="8001056" cy="1643074"/>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n-US" sz="2800" b="1" dirty="0" smtClean="0">
                <a:latin typeface="Palatino Linotype" pitchFamily="18" charset="0"/>
              </a:rPr>
              <a:t>Added to the output tax liability in the month immediately following the month following the period of 180 days from the date of issue of invoice</a:t>
            </a:r>
            <a:endParaRPr lang="en-IN" sz="2800" b="1" dirty="0">
              <a:latin typeface="Palatino Linotype" pitchFamily="18" charset="0"/>
            </a:endParaRPr>
          </a:p>
        </p:txBody>
      </p:sp>
      <p:sp>
        <p:nvSpPr>
          <p:cNvPr id="5" name="Rounded Rectangle 4"/>
          <p:cNvSpPr/>
          <p:nvPr/>
        </p:nvSpPr>
        <p:spPr>
          <a:xfrm>
            <a:off x="571472" y="4000505"/>
            <a:ext cx="8001056" cy="1500198"/>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n-US" sz="2800" b="1" dirty="0" smtClean="0">
                <a:latin typeface="Palatino Linotype" pitchFamily="18" charset="0"/>
              </a:rPr>
              <a:t>Interest </a:t>
            </a:r>
            <a:r>
              <a:rPr lang="en-IN" sz="2800" b="1" dirty="0" smtClean="0">
                <a:latin typeface="Palatino Linotype" pitchFamily="18" charset="0"/>
              </a:rPr>
              <a:t> for the period starting from the date of availing credit till the date when the amount is added to the output tax liability &amp; is paid.</a:t>
            </a:r>
            <a:endParaRPr lang="en-IN" sz="2800" b="1" dirty="0">
              <a:latin typeface="Palatino Linotype" pitchFamily="18" charset="0"/>
            </a:endParaRPr>
          </a:p>
        </p:txBody>
      </p:sp>
      <p:sp>
        <p:nvSpPr>
          <p:cNvPr id="7" name="Rounded Rectangle 6"/>
          <p:cNvSpPr/>
          <p:nvPr/>
        </p:nvSpPr>
        <p:spPr>
          <a:xfrm>
            <a:off x="4143372" y="5715040"/>
            <a:ext cx="4000528" cy="1071546"/>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b="1" dirty="0" smtClean="0">
                <a:latin typeface="Palatino Linotype" pitchFamily="18" charset="0"/>
              </a:rPr>
              <a:t>Re credit if paid after 180 days</a:t>
            </a:r>
            <a:endParaRPr lang="en-IN" sz="2800" b="1" dirty="0">
              <a:latin typeface="Palatino Linotype"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785794"/>
          </a:xfrm>
          <a:solidFill>
            <a:srgbClr val="0070C0"/>
          </a:solidFill>
        </p:spPr>
        <p:txBody>
          <a:bodyPr/>
          <a:lstStyle/>
          <a:p>
            <a:pPr algn="ctr"/>
            <a:r>
              <a:rPr lang="en-US" b="0" dirty="0" smtClean="0">
                <a:ln w="18415" cmpd="sng">
                  <a:solidFill>
                    <a:srgbClr val="FFFFFF"/>
                  </a:solidFill>
                  <a:prstDash val="solid"/>
                </a:ln>
                <a:solidFill>
                  <a:srgbClr val="FFFFFF"/>
                </a:solidFill>
              </a:rPr>
              <a:t>Additional</a:t>
            </a:r>
            <a:r>
              <a:rPr lang="en-US"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conditions:</a:t>
            </a:r>
            <a:endParaRPr lang="en-IN"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Right Arrow Callout 8"/>
          <p:cNvSpPr/>
          <p:nvPr/>
        </p:nvSpPr>
        <p:spPr>
          <a:xfrm>
            <a:off x="500034" y="1357298"/>
            <a:ext cx="3571900" cy="1904097"/>
          </a:xfrm>
          <a:prstGeom prst="rightArrowCallou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b="1" dirty="0" smtClean="0">
                <a:latin typeface="Palatino Linotype" pitchFamily="18" charset="0"/>
              </a:rPr>
              <a:t>Claimed Depreciation on tax component?</a:t>
            </a:r>
            <a:endParaRPr lang="en-IN" sz="2800" b="1" dirty="0">
              <a:latin typeface="Palatino Linotype" pitchFamily="18" charset="0"/>
            </a:endParaRPr>
          </a:p>
        </p:txBody>
      </p:sp>
      <p:sp>
        <p:nvSpPr>
          <p:cNvPr id="11" name="Rounded Rectangle 10"/>
          <p:cNvSpPr/>
          <p:nvPr/>
        </p:nvSpPr>
        <p:spPr>
          <a:xfrm>
            <a:off x="4357686" y="1571612"/>
            <a:ext cx="4429156" cy="1500198"/>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b="1" dirty="0" smtClean="0">
                <a:solidFill>
                  <a:sysClr val="windowText" lastClr="000000"/>
                </a:solidFill>
                <a:latin typeface="Palatino Linotype" pitchFamily="18" charset="0"/>
              </a:rPr>
              <a:t>No input allowed</a:t>
            </a:r>
            <a:endParaRPr lang="en-IN" sz="2800" b="1" dirty="0">
              <a:solidFill>
                <a:sysClr val="windowText" lastClr="000000"/>
              </a:solidFill>
              <a:latin typeface="Palatino Linotype" pitchFamily="18" charset="0"/>
            </a:endParaRPr>
          </a:p>
        </p:txBody>
      </p:sp>
      <p:sp>
        <p:nvSpPr>
          <p:cNvPr id="18" name="Right Arrow Callout 17"/>
          <p:cNvSpPr/>
          <p:nvPr/>
        </p:nvSpPr>
        <p:spPr>
          <a:xfrm>
            <a:off x="500034" y="3786190"/>
            <a:ext cx="3510316" cy="1904097"/>
          </a:xfrm>
          <a:prstGeom prst="rightArrowCallou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b="1" dirty="0" smtClean="0">
                <a:latin typeface="Palatino Linotype" pitchFamily="18" charset="0"/>
              </a:rPr>
              <a:t>Time Limit</a:t>
            </a:r>
            <a:endParaRPr lang="en-IN" sz="2800" b="1" dirty="0">
              <a:latin typeface="Palatino Linotype" pitchFamily="18" charset="0"/>
            </a:endParaRPr>
          </a:p>
        </p:txBody>
      </p:sp>
      <p:sp>
        <p:nvSpPr>
          <p:cNvPr id="19" name="Rounded Rectangle 18"/>
          <p:cNvSpPr/>
          <p:nvPr/>
        </p:nvSpPr>
        <p:spPr>
          <a:xfrm>
            <a:off x="4214810" y="3500438"/>
            <a:ext cx="4714908" cy="3071810"/>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r>
              <a:rPr lang="en-US" sz="2800" b="1" dirty="0" smtClean="0">
                <a:solidFill>
                  <a:schemeClr val="tx1"/>
                </a:solidFill>
                <a:latin typeface="Palatino Linotype" pitchFamily="18" charset="0"/>
              </a:rPr>
              <a:t>Earlier of </a:t>
            </a:r>
          </a:p>
          <a:p>
            <a:pPr>
              <a:buFont typeface="Arial" pitchFamily="34" charset="0"/>
              <a:buChar char="•"/>
            </a:pPr>
            <a:r>
              <a:rPr lang="en-US" sz="2800" b="1" dirty="0" smtClean="0">
                <a:solidFill>
                  <a:schemeClr val="tx1"/>
                </a:solidFill>
                <a:latin typeface="Palatino Linotype" pitchFamily="18" charset="0"/>
              </a:rPr>
              <a:t>  Due date of return for </a:t>
            </a:r>
          </a:p>
          <a:p>
            <a:r>
              <a:rPr lang="en-US" sz="2800" b="1" dirty="0" smtClean="0">
                <a:solidFill>
                  <a:schemeClr val="tx1"/>
                </a:solidFill>
                <a:latin typeface="Palatino Linotype" pitchFamily="18" charset="0"/>
              </a:rPr>
              <a:t>   the month of September   </a:t>
            </a:r>
          </a:p>
          <a:p>
            <a:r>
              <a:rPr lang="en-US" sz="2800" b="1" dirty="0" smtClean="0">
                <a:solidFill>
                  <a:schemeClr val="tx1"/>
                </a:solidFill>
                <a:latin typeface="Palatino Linotype" pitchFamily="18" charset="0"/>
              </a:rPr>
              <a:t>   of following year</a:t>
            </a:r>
          </a:p>
          <a:p>
            <a:r>
              <a:rPr lang="en-US" sz="2800" b="1" dirty="0" smtClean="0">
                <a:solidFill>
                  <a:schemeClr val="tx1"/>
                </a:solidFill>
                <a:latin typeface="Palatino Linotype" pitchFamily="18" charset="0"/>
              </a:rPr>
              <a:t> 		(or)</a:t>
            </a:r>
          </a:p>
          <a:p>
            <a:pPr>
              <a:buFont typeface="Arial" pitchFamily="34" charset="0"/>
              <a:buChar char="•"/>
            </a:pPr>
            <a:r>
              <a:rPr lang="en-US" sz="2800" b="1" dirty="0" smtClean="0">
                <a:solidFill>
                  <a:schemeClr val="tx1"/>
                </a:solidFill>
                <a:latin typeface="Palatino Linotype" pitchFamily="18" charset="0"/>
              </a:rPr>
              <a:t>  Furnishing Annual </a:t>
            </a:r>
          </a:p>
          <a:p>
            <a:r>
              <a:rPr lang="en-US" sz="2800" b="1" dirty="0" smtClean="0">
                <a:solidFill>
                  <a:schemeClr val="tx1"/>
                </a:solidFill>
                <a:latin typeface="Palatino Linotype" pitchFamily="18" charset="0"/>
              </a:rPr>
              <a:t>   Return</a:t>
            </a:r>
            <a:endParaRPr lang="en-IN" sz="2800" b="1" dirty="0">
              <a:solidFill>
                <a:schemeClr val="tx1"/>
              </a:solidFill>
              <a:latin typeface="Palatino Linotype"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ppt_x"/>
                                          </p:val>
                                        </p:tav>
                                        <p:tav tm="100000">
                                          <p:val>
                                            <p:strVal val="#ppt_x"/>
                                          </p:val>
                                        </p:tav>
                                      </p:tavLst>
                                    </p:anim>
                                    <p:anim calcmode="lin" valueType="num">
                                      <p:cBhvr additive="base">
                                        <p:cTn id="18" dur="500" fill="hold"/>
                                        <p:tgtEl>
                                          <p:spTgt spid="18"/>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8" grpId="0" animBg="1"/>
      <p:bldP spid="19"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68334"/>
          </a:xfrm>
          <a:solidFill>
            <a:srgbClr val="0070C0"/>
          </a:solidFill>
        </p:spPr>
        <p:txBody>
          <a:bodyPr/>
          <a:lstStyle/>
          <a:p>
            <a:pPr algn="ctr"/>
            <a:r>
              <a:rPr lang="en-US" b="0" dirty="0" smtClean="0">
                <a:ln w="18415" cmpd="sng">
                  <a:solidFill>
                    <a:srgbClr val="FFFFFF"/>
                  </a:solidFill>
                  <a:prstDash val="solid"/>
                </a:ln>
                <a:solidFill>
                  <a:srgbClr val="FFFFFF"/>
                </a:solidFill>
              </a:rPr>
              <a:t>Illustration</a:t>
            </a:r>
            <a:endParaRPr lang="en-US" b="0" dirty="0">
              <a:ln w="18415" cmpd="sng">
                <a:solidFill>
                  <a:srgbClr val="FFFFFF"/>
                </a:solidFill>
                <a:prstDash val="solid"/>
              </a:ln>
              <a:solidFill>
                <a:srgbClr val="FFFFFF"/>
              </a:solidFill>
            </a:endParaRPr>
          </a:p>
        </p:txBody>
      </p:sp>
      <p:sp>
        <p:nvSpPr>
          <p:cNvPr id="5" name="Rounded Rectangle 4"/>
          <p:cNvSpPr/>
          <p:nvPr/>
        </p:nvSpPr>
        <p:spPr>
          <a:xfrm>
            <a:off x="500034" y="1142984"/>
            <a:ext cx="3714776" cy="248384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b="1" dirty="0" smtClean="0">
                <a:latin typeface="Palatino Linotype" pitchFamily="18" charset="0"/>
              </a:rPr>
              <a:t>Due date for monthly return for the month of September 2018 = 20</a:t>
            </a:r>
            <a:r>
              <a:rPr lang="en-US" sz="2800" b="1" baseline="30000" dirty="0" smtClean="0">
                <a:latin typeface="Palatino Linotype" pitchFamily="18" charset="0"/>
              </a:rPr>
              <a:t>th</a:t>
            </a:r>
            <a:r>
              <a:rPr lang="en-US" sz="2800" b="1" dirty="0" smtClean="0">
                <a:latin typeface="Palatino Linotype" pitchFamily="18" charset="0"/>
              </a:rPr>
              <a:t> October 2018</a:t>
            </a:r>
            <a:endParaRPr lang="en-US" sz="2800" b="1" dirty="0">
              <a:latin typeface="Palatino Linotype" pitchFamily="18" charset="0"/>
            </a:endParaRPr>
          </a:p>
        </p:txBody>
      </p:sp>
      <p:sp>
        <p:nvSpPr>
          <p:cNvPr id="6" name="Rounded Rectangle 5"/>
          <p:cNvSpPr/>
          <p:nvPr/>
        </p:nvSpPr>
        <p:spPr>
          <a:xfrm>
            <a:off x="4500562" y="1142984"/>
            <a:ext cx="3714776" cy="248384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b="1" dirty="0" smtClean="0">
                <a:latin typeface="Palatino Linotype" pitchFamily="18" charset="0"/>
              </a:rPr>
              <a:t>Annual Return for 2017 – 2018 filed on 1</a:t>
            </a:r>
            <a:r>
              <a:rPr lang="en-US" sz="2800" b="1" baseline="30000" dirty="0" smtClean="0">
                <a:latin typeface="Palatino Linotype" pitchFamily="18" charset="0"/>
              </a:rPr>
              <a:t>st</a:t>
            </a:r>
            <a:r>
              <a:rPr lang="en-US" sz="2800" b="1" dirty="0" smtClean="0">
                <a:latin typeface="Palatino Linotype" pitchFamily="18" charset="0"/>
              </a:rPr>
              <a:t> October 2018</a:t>
            </a:r>
            <a:endParaRPr lang="en-US" sz="2800" b="1" dirty="0">
              <a:latin typeface="Palatino Linotype" pitchFamily="18" charset="0"/>
            </a:endParaRPr>
          </a:p>
        </p:txBody>
      </p:sp>
      <p:sp>
        <p:nvSpPr>
          <p:cNvPr id="7" name="Rounded Rectangle 6"/>
          <p:cNvSpPr/>
          <p:nvPr/>
        </p:nvSpPr>
        <p:spPr>
          <a:xfrm>
            <a:off x="2428860" y="3714752"/>
            <a:ext cx="3792167" cy="2583198"/>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b="1" dirty="0" smtClean="0">
                <a:solidFill>
                  <a:sysClr val="windowText" lastClr="000000"/>
                </a:solidFill>
                <a:latin typeface="Palatino Linotype" pitchFamily="18" charset="0"/>
              </a:rPr>
              <a:t>Invoice dated 28</a:t>
            </a:r>
            <a:r>
              <a:rPr lang="en-US" sz="2800" b="1" baseline="30000" dirty="0" smtClean="0">
                <a:solidFill>
                  <a:sysClr val="windowText" lastClr="000000"/>
                </a:solidFill>
                <a:latin typeface="Palatino Linotype" pitchFamily="18" charset="0"/>
              </a:rPr>
              <a:t>th</a:t>
            </a:r>
            <a:r>
              <a:rPr lang="en-US" sz="2800" b="1" dirty="0" smtClean="0">
                <a:solidFill>
                  <a:sysClr val="windowText" lastClr="000000"/>
                </a:solidFill>
                <a:latin typeface="Palatino Linotype" pitchFamily="18" charset="0"/>
              </a:rPr>
              <a:t> March 2018 Input not taken </a:t>
            </a:r>
            <a:r>
              <a:rPr lang="en-US" sz="2800" b="1" dirty="0" err="1" smtClean="0">
                <a:solidFill>
                  <a:sysClr val="windowText" lastClr="000000"/>
                </a:solidFill>
                <a:latin typeface="Palatino Linotype" pitchFamily="18" charset="0"/>
              </a:rPr>
              <a:t>upto</a:t>
            </a:r>
            <a:r>
              <a:rPr lang="en-US" sz="2800" b="1" dirty="0" smtClean="0">
                <a:solidFill>
                  <a:sysClr val="windowText" lastClr="000000"/>
                </a:solidFill>
                <a:latin typeface="Palatino Linotype" pitchFamily="18" charset="0"/>
              </a:rPr>
              <a:t> 1</a:t>
            </a:r>
            <a:r>
              <a:rPr lang="en-US" sz="2800" b="1" baseline="30000" dirty="0" smtClean="0">
                <a:solidFill>
                  <a:sysClr val="windowText" lastClr="000000"/>
                </a:solidFill>
                <a:latin typeface="Palatino Linotype" pitchFamily="18" charset="0"/>
              </a:rPr>
              <a:t>st</a:t>
            </a:r>
            <a:r>
              <a:rPr lang="en-US" sz="2800" b="1" dirty="0" smtClean="0">
                <a:solidFill>
                  <a:sysClr val="windowText" lastClr="000000"/>
                </a:solidFill>
                <a:latin typeface="Palatino Linotype" pitchFamily="18" charset="0"/>
              </a:rPr>
              <a:t> Oct 2018. Whether input can be taken?</a:t>
            </a:r>
            <a:endParaRPr lang="en-US" sz="2800" b="1" dirty="0">
              <a:solidFill>
                <a:sysClr val="windowText" lastClr="000000"/>
              </a:solidFill>
              <a:latin typeface="Palatino Linotype"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A8667A-E58C-4FBB-80C8-3784A93BCF67}"/>
              </a:ext>
            </a:extLst>
          </p:cNvPr>
          <p:cNvSpPr>
            <a:spLocks noGrp="1"/>
          </p:cNvSpPr>
          <p:nvPr>
            <p:ph type="title"/>
          </p:nvPr>
        </p:nvSpPr>
        <p:spPr>
          <a:xfrm>
            <a:off x="628650" y="365125"/>
            <a:ext cx="7886700" cy="1325563"/>
          </a:xfrm>
        </p:spPr>
        <p:txBody>
          <a:bodyPr>
            <a:normAutofit/>
          </a:bodyPr>
          <a:lstStyle/>
          <a:p>
            <a:r>
              <a:rPr lang="en-IN" b="1" dirty="0" smtClean="0"/>
              <a:t>Time </a:t>
            </a:r>
            <a:r>
              <a:rPr lang="en-IN" b="1" dirty="0"/>
              <a:t>Lines</a:t>
            </a:r>
          </a:p>
        </p:txBody>
      </p:sp>
      <p:sp>
        <p:nvSpPr>
          <p:cNvPr id="7" name="Slide Number Placeholder 3">
            <a:extLst>
              <a:ext uri="{FF2B5EF4-FFF2-40B4-BE49-F238E27FC236}">
                <a16:creationId xmlns="" xmlns:a16="http://schemas.microsoft.com/office/drawing/2014/main" id="{F33D3CFB-35E5-482B-BA56-39EF34E7400F}"/>
              </a:ext>
            </a:extLst>
          </p:cNvPr>
          <p:cNvSpPr>
            <a:spLocks noGrp="1"/>
          </p:cNvSpPr>
          <p:nvPr>
            <p:ph type="sldNum" sz="quarter" idx="12"/>
          </p:nvPr>
        </p:nvSpPr>
        <p:spPr>
          <a:xfrm>
            <a:off x="6457950" y="6356351"/>
            <a:ext cx="2057400" cy="365125"/>
          </a:xfrm>
        </p:spPr>
        <p:txBody>
          <a:bodyPr/>
          <a:lstStyle/>
          <a:p>
            <a:endParaRPr lang="en-IN" dirty="0"/>
          </a:p>
        </p:txBody>
      </p:sp>
      <p:graphicFrame>
        <p:nvGraphicFramePr>
          <p:cNvPr id="8" name="Content Placeholder 7"/>
          <p:cNvGraphicFramePr>
            <a:graphicFrameLocks noGrp="1"/>
          </p:cNvGraphicFramePr>
          <p:nvPr>
            <p:ph idx="1"/>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41044808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500034" y="1643050"/>
            <a:ext cx="4786314" cy="178595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b="1" dirty="0" smtClean="0">
                <a:latin typeface="Palatino Linotype" pitchFamily="18" charset="0"/>
              </a:rPr>
              <a:t>Invoice Date – 01.01.2018</a:t>
            </a:r>
          </a:p>
        </p:txBody>
      </p:sp>
      <p:sp>
        <p:nvSpPr>
          <p:cNvPr id="6" name="Rounded Rectangle 5"/>
          <p:cNvSpPr/>
          <p:nvPr/>
        </p:nvSpPr>
        <p:spPr>
          <a:xfrm>
            <a:off x="5643570" y="1643050"/>
            <a:ext cx="3000396" cy="178595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b="1" dirty="0" smtClean="0">
                <a:latin typeface="Palatino Linotype" pitchFamily="18" charset="0"/>
              </a:rPr>
              <a:t>Date of Payment – 31.08.2018 </a:t>
            </a:r>
            <a:endParaRPr lang="en-US" sz="2800" b="1" dirty="0">
              <a:latin typeface="Palatino Linotype" pitchFamily="18" charset="0"/>
            </a:endParaRPr>
          </a:p>
        </p:txBody>
      </p:sp>
      <p:sp>
        <p:nvSpPr>
          <p:cNvPr id="7" name="Rounded Rectangle 6"/>
          <p:cNvSpPr/>
          <p:nvPr/>
        </p:nvSpPr>
        <p:spPr>
          <a:xfrm>
            <a:off x="500034" y="3643314"/>
            <a:ext cx="4886029" cy="2286016"/>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b="1" dirty="0" smtClean="0">
                <a:solidFill>
                  <a:schemeClr val="tx1"/>
                </a:solidFill>
                <a:latin typeface="Palatino Linotype" pitchFamily="18" charset="0"/>
              </a:rPr>
              <a:t>Credit taken on 01.01.2018 to be reversed  and added to tax liability of July 2018 along with interest</a:t>
            </a:r>
            <a:endParaRPr lang="en-US" sz="2800" b="1" dirty="0">
              <a:solidFill>
                <a:schemeClr val="tx1"/>
              </a:solidFill>
              <a:latin typeface="Palatino Linotype" pitchFamily="18" charset="0"/>
            </a:endParaRPr>
          </a:p>
        </p:txBody>
      </p:sp>
      <p:sp>
        <p:nvSpPr>
          <p:cNvPr id="8" name="Rounded Rectangle 7"/>
          <p:cNvSpPr/>
          <p:nvPr/>
        </p:nvSpPr>
        <p:spPr>
          <a:xfrm>
            <a:off x="5715008" y="3643314"/>
            <a:ext cx="2866450" cy="2286016"/>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b="1" dirty="0" smtClean="0">
                <a:latin typeface="Palatino Linotype" pitchFamily="18" charset="0"/>
              </a:rPr>
              <a:t>What if payment made on – 31.12.2020 ? </a:t>
            </a:r>
            <a:endParaRPr lang="en-US" sz="2800" b="1" dirty="0">
              <a:latin typeface="Palatino Linotype" pitchFamily="18" charset="0"/>
            </a:endParaRPr>
          </a:p>
        </p:txBody>
      </p:sp>
      <p:sp>
        <p:nvSpPr>
          <p:cNvPr id="9" name="Title 1"/>
          <p:cNvSpPr txBox="1">
            <a:spLocks/>
          </p:cNvSpPr>
          <p:nvPr/>
        </p:nvSpPr>
        <p:spPr bwMode="auto">
          <a:xfrm>
            <a:off x="0" y="0"/>
            <a:ext cx="9144000" cy="868334"/>
          </a:xfrm>
          <a:prstGeom prst="rect">
            <a:avLst/>
          </a:prstGeom>
          <a:solidFill>
            <a:srgbClr val="003399"/>
          </a:solidFill>
          <a:ln w="9525">
            <a:noFill/>
            <a:miter lim="800000"/>
            <a:headEnd/>
            <a:tailEnd/>
          </a:ln>
        </p:spPr>
        <p:txBody>
          <a:bodyPr vert="horz" wrap="square" lIns="91425" tIns="91425" rIns="91425" bIns="91425" numCol="1" anchor="b"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4000" b="0" i="0" u="none" strike="noStrike" kern="0" cap="none" spc="0" normalizeH="0" baseline="0" noProof="0" smtClean="0">
                <a:ln w="18415" cmpd="sng">
                  <a:solidFill>
                    <a:srgbClr val="FFFFFF"/>
                  </a:solidFill>
                  <a:prstDash val="solid"/>
                </a:ln>
                <a:solidFill>
                  <a:srgbClr val="FFFFFF"/>
                </a:solidFill>
                <a:effectLst/>
                <a:uLnTx/>
                <a:uFillTx/>
                <a:latin typeface="Palatino Linotype" panose="02040502050505030304" pitchFamily="18" charset="0"/>
                <a:ea typeface="+mj-ea"/>
                <a:cs typeface="+mj-cs"/>
              </a:rPr>
              <a:t>Illustration</a:t>
            </a:r>
            <a:endParaRPr kumimoji="0" lang="en-US" sz="4000" b="0" i="0" u="none" strike="noStrike" kern="0" cap="none" spc="0" normalizeH="0" baseline="0" noProof="0" dirty="0">
              <a:ln w="18415" cmpd="sng">
                <a:solidFill>
                  <a:srgbClr val="FFFFFF"/>
                </a:solidFill>
                <a:prstDash val="solid"/>
              </a:ln>
              <a:solidFill>
                <a:srgbClr val="FFFFFF"/>
              </a:solidFill>
              <a:effectLst/>
              <a:uLnTx/>
              <a:uFillTx/>
              <a:latin typeface="Palatino Linotype" panose="02040502050505030304" pitchFamily="18" charset="0"/>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80">
                                          <p:stCondLst>
                                            <p:cond delay="0"/>
                                          </p:stCondLst>
                                        </p:cTn>
                                        <p:tgtEl>
                                          <p:spTgt spid="8"/>
                                        </p:tgtEl>
                                      </p:cBhvr>
                                    </p:animEffect>
                                    <p:anim calcmode="lin" valueType="num">
                                      <p:cBhvr>
                                        <p:cTn id="2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9" dur="26">
                                          <p:stCondLst>
                                            <p:cond delay="650"/>
                                          </p:stCondLst>
                                        </p:cTn>
                                        <p:tgtEl>
                                          <p:spTgt spid="8"/>
                                        </p:tgtEl>
                                      </p:cBhvr>
                                      <p:to x="100000" y="60000"/>
                                    </p:animScale>
                                    <p:animScale>
                                      <p:cBhvr>
                                        <p:cTn id="30" dur="166" decel="50000">
                                          <p:stCondLst>
                                            <p:cond delay="676"/>
                                          </p:stCondLst>
                                        </p:cTn>
                                        <p:tgtEl>
                                          <p:spTgt spid="8"/>
                                        </p:tgtEl>
                                      </p:cBhvr>
                                      <p:to x="100000" y="100000"/>
                                    </p:animScale>
                                    <p:animScale>
                                      <p:cBhvr>
                                        <p:cTn id="31" dur="26">
                                          <p:stCondLst>
                                            <p:cond delay="1312"/>
                                          </p:stCondLst>
                                        </p:cTn>
                                        <p:tgtEl>
                                          <p:spTgt spid="8"/>
                                        </p:tgtEl>
                                      </p:cBhvr>
                                      <p:to x="100000" y="80000"/>
                                    </p:animScale>
                                    <p:animScale>
                                      <p:cBhvr>
                                        <p:cTn id="32" dur="166" decel="50000">
                                          <p:stCondLst>
                                            <p:cond delay="1338"/>
                                          </p:stCondLst>
                                        </p:cTn>
                                        <p:tgtEl>
                                          <p:spTgt spid="8"/>
                                        </p:tgtEl>
                                      </p:cBhvr>
                                      <p:to x="100000" y="100000"/>
                                    </p:animScale>
                                    <p:animScale>
                                      <p:cBhvr>
                                        <p:cTn id="33" dur="26">
                                          <p:stCondLst>
                                            <p:cond delay="1642"/>
                                          </p:stCondLst>
                                        </p:cTn>
                                        <p:tgtEl>
                                          <p:spTgt spid="8"/>
                                        </p:tgtEl>
                                      </p:cBhvr>
                                      <p:to x="100000" y="90000"/>
                                    </p:animScale>
                                    <p:animScale>
                                      <p:cBhvr>
                                        <p:cTn id="34" dur="166" decel="50000">
                                          <p:stCondLst>
                                            <p:cond delay="1668"/>
                                          </p:stCondLst>
                                        </p:cTn>
                                        <p:tgtEl>
                                          <p:spTgt spid="8"/>
                                        </p:tgtEl>
                                      </p:cBhvr>
                                      <p:to x="100000" y="100000"/>
                                    </p:animScale>
                                    <p:animScale>
                                      <p:cBhvr>
                                        <p:cTn id="35" dur="26">
                                          <p:stCondLst>
                                            <p:cond delay="1808"/>
                                          </p:stCondLst>
                                        </p:cTn>
                                        <p:tgtEl>
                                          <p:spTgt spid="8"/>
                                        </p:tgtEl>
                                      </p:cBhvr>
                                      <p:to x="100000" y="95000"/>
                                    </p:animScale>
                                    <p:animScale>
                                      <p:cBhvr>
                                        <p:cTn id="36"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57224" y="1285860"/>
            <a:ext cx="7607390" cy="4736399"/>
          </a:xfrm>
        </p:spPr>
        <p:txBody>
          <a:bodyPr/>
          <a:lstStyle/>
          <a:p>
            <a:pPr>
              <a:buClr>
                <a:schemeClr val="tx1"/>
              </a:buClr>
              <a:buFont typeface="Wingdings" pitchFamily="2" charset="2"/>
              <a:buChar char="Ø"/>
            </a:pPr>
            <a:r>
              <a:rPr lang="en-US" sz="2600" dirty="0" smtClean="0"/>
              <a:t> </a:t>
            </a:r>
            <a:r>
              <a:rPr lang="en-US" sz="2800" b="1" dirty="0" smtClean="0">
                <a:solidFill>
                  <a:schemeClr val="tx1"/>
                </a:solidFill>
              </a:rPr>
              <a:t>Purchase of Machine – Rs. 2,50,000/-</a:t>
            </a:r>
          </a:p>
          <a:p>
            <a:pPr>
              <a:buClr>
                <a:schemeClr val="tx1"/>
              </a:buClr>
              <a:buFont typeface="Wingdings" pitchFamily="2" charset="2"/>
              <a:buChar char="Ø"/>
            </a:pPr>
            <a:r>
              <a:rPr lang="en-US" sz="2800" b="1" dirty="0" smtClean="0">
                <a:solidFill>
                  <a:schemeClr val="tx1"/>
                </a:solidFill>
              </a:rPr>
              <a:t> Tax Component – Rs.  25,000/-</a:t>
            </a:r>
          </a:p>
          <a:p>
            <a:pPr>
              <a:buClr>
                <a:schemeClr val="tx1"/>
              </a:buClr>
              <a:buFont typeface="Wingdings" pitchFamily="2" charset="2"/>
              <a:buChar char="Ø"/>
            </a:pPr>
            <a:r>
              <a:rPr lang="en-US" sz="2800" b="1" dirty="0" smtClean="0">
                <a:solidFill>
                  <a:schemeClr val="tx1"/>
                </a:solidFill>
              </a:rPr>
              <a:t> Total – 2,75,000/-</a:t>
            </a:r>
          </a:p>
          <a:p>
            <a:pPr>
              <a:buClr>
                <a:schemeClr val="tx1"/>
              </a:buClr>
              <a:buFont typeface="Wingdings" pitchFamily="2" charset="2"/>
              <a:buChar char="Ø"/>
            </a:pPr>
            <a:endParaRPr lang="en-US" sz="2800" b="1" dirty="0" smtClean="0">
              <a:solidFill>
                <a:schemeClr val="tx1"/>
              </a:solidFill>
            </a:endParaRPr>
          </a:p>
          <a:p>
            <a:pPr>
              <a:buClr>
                <a:schemeClr val="tx1"/>
              </a:buClr>
              <a:buFont typeface="Wingdings" pitchFamily="2" charset="2"/>
              <a:buChar char="Ø"/>
            </a:pPr>
            <a:r>
              <a:rPr lang="en-US" sz="2800" b="1" dirty="0" smtClean="0">
                <a:solidFill>
                  <a:schemeClr val="tx1"/>
                </a:solidFill>
              </a:rPr>
              <a:t> If asset </a:t>
            </a:r>
            <a:r>
              <a:rPr lang="en-US" sz="2800" b="1" dirty="0" err="1" smtClean="0">
                <a:solidFill>
                  <a:schemeClr val="tx1"/>
                </a:solidFill>
              </a:rPr>
              <a:t>capitalised</a:t>
            </a:r>
            <a:r>
              <a:rPr lang="en-US" sz="2800" b="1" dirty="0" smtClean="0">
                <a:solidFill>
                  <a:schemeClr val="tx1"/>
                </a:solidFill>
              </a:rPr>
              <a:t> – Rs. 2, 75,000/-  </a:t>
            </a:r>
          </a:p>
          <a:p>
            <a:pPr>
              <a:buClr>
                <a:schemeClr val="tx1"/>
              </a:buClr>
              <a:buFont typeface="Wingdings" pitchFamily="2" charset="2"/>
              <a:buChar char="Ø"/>
            </a:pPr>
            <a:endParaRPr lang="en-US" sz="2800" b="1" dirty="0" smtClean="0">
              <a:solidFill>
                <a:schemeClr val="tx1"/>
              </a:solidFill>
            </a:endParaRPr>
          </a:p>
          <a:p>
            <a:pPr>
              <a:buClr>
                <a:schemeClr val="tx1"/>
              </a:buClr>
              <a:buFont typeface="Wingdings" pitchFamily="2" charset="2"/>
              <a:buChar char="Ø"/>
            </a:pPr>
            <a:endParaRPr lang="en-US" sz="2800" b="1" dirty="0" smtClean="0">
              <a:solidFill>
                <a:schemeClr val="tx1"/>
              </a:solidFill>
            </a:endParaRPr>
          </a:p>
          <a:p>
            <a:pPr>
              <a:buClr>
                <a:schemeClr val="tx1"/>
              </a:buClr>
              <a:buFont typeface="Wingdings" pitchFamily="2" charset="2"/>
              <a:buChar char="Ø"/>
            </a:pPr>
            <a:endParaRPr lang="en-US" sz="2800" b="1" dirty="0" smtClean="0">
              <a:solidFill>
                <a:schemeClr val="tx1"/>
              </a:solidFill>
            </a:endParaRPr>
          </a:p>
          <a:p>
            <a:pPr>
              <a:buClr>
                <a:schemeClr val="tx1"/>
              </a:buClr>
              <a:buFont typeface="Wingdings" pitchFamily="2" charset="2"/>
              <a:buChar char="Ø"/>
            </a:pPr>
            <a:r>
              <a:rPr lang="en-US" sz="2800" b="1" dirty="0" smtClean="0">
                <a:solidFill>
                  <a:schemeClr val="tx1"/>
                </a:solidFill>
              </a:rPr>
              <a:t>If asset </a:t>
            </a:r>
            <a:r>
              <a:rPr lang="en-US" sz="2800" b="1" dirty="0" err="1" smtClean="0">
                <a:solidFill>
                  <a:schemeClr val="tx1"/>
                </a:solidFill>
              </a:rPr>
              <a:t>capitalised</a:t>
            </a:r>
            <a:r>
              <a:rPr lang="en-US" sz="2800" b="1" dirty="0" smtClean="0">
                <a:solidFill>
                  <a:schemeClr val="tx1"/>
                </a:solidFill>
              </a:rPr>
              <a:t> – Rs. 2,50,000/-  </a:t>
            </a:r>
          </a:p>
          <a:p>
            <a:pPr>
              <a:buClr>
                <a:schemeClr val="tx1"/>
              </a:buClr>
              <a:buFont typeface="Wingdings" pitchFamily="2" charset="2"/>
              <a:buChar char="Ø"/>
            </a:pPr>
            <a:endParaRPr lang="en-US" sz="2600" b="1" dirty="0">
              <a:solidFill>
                <a:schemeClr val="tx1"/>
              </a:solidFill>
            </a:endParaRPr>
          </a:p>
        </p:txBody>
      </p:sp>
      <p:sp>
        <p:nvSpPr>
          <p:cNvPr id="4" name="Round Diagonal Corner Rectangle 3"/>
          <p:cNvSpPr/>
          <p:nvPr/>
        </p:nvSpPr>
        <p:spPr>
          <a:xfrm>
            <a:off x="2786050" y="3714752"/>
            <a:ext cx="3429024" cy="928694"/>
          </a:xfrm>
          <a:prstGeom prst="round2Diag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b="1" dirty="0" smtClean="0">
                <a:solidFill>
                  <a:schemeClr val="tx1"/>
                </a:solidFill>
                <a:latin typeface="Palatino Linotype" pitchFamily="18" charset="0"/>
                <a:cs typeface="Latha" pitchFamily="34" charset="0"/>
              </a:rPr>
              <a:t>Input Tax Credit = NIL</a:t>
            </a:r>
            <a:endParaRPr lang="en-US" sz="2800" b="1" dirty="0">
              <a:solidFill>
                <a:schemeClr val="tx1"/>
              </a:solidFill>
              <a:latin typeface="Palatino Linotype" pitchFamily="18" charset="0"/>
              <a:cs typeface="Latha" pitchFamily="34" charset="0"/>
            </a:endParaRPr>
          </a:p>
        </p:txBody>
      </p:sp>
      <p:sp>
        <p:nvSpPr>
          <p:cNvPr id="5" name="Round Diagonal Corner Rectangle 4"/>
          <p:cNvSpPr/>
          <p:nvPr/>
        </p:nvSpPr>
        <p:spPr>
          <a:xfrm>
            <a:off x="2857488" y="5286387"/>
            <a:ext cx="3429024" cy="1000133"/>
          </a:xfrm>
          <a:prstGeom prst="round2Diag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b="1" dirty="0" smtClean="0">
                <a:latin typeface="Palatino Linotype" pitchFamily="18" charset="0"/>
                <a:cs typeface="Latha" pitchFamily="34" charset="0"/>
              </a:rPr>
              <a:t>Input Tax Credit = 25,000</a:t>
            </a:r>
            <a:endParaRPr lang="en-US" sz="2800" b="1" dirty="0">
              <a:latin typeface="Palatino Linotype" pitchFamily="18" charset="0"/>
              <a:cs typeface="Latha" pitchFamily="34" charset="0"/>
            </a:endParaRPr>
          </a:p>
        </p:txBody>
      </p:sp>
      <p:sp>
        <p:nvSpPr>
          <p:cNvPr id="7" name="Title 1"/>
          <p:cNvSpPr txBox="1">
            <a:spLocks/>
          </p:cNvSpPr>
          <p:nvPr/>
        </p:nvSpPr>
        <p:spPr bwMode="auto">
          <a:xfrm>
            <a:off x="0" y="0"/>
            <a:ext cx="9144000" cy="868334"/>
          </a:xfrm>
          <a:prstGeom prst="rect">
            <a:avLst/>
          </a:prstGeom>
          <a:solidFill>
            <a:srgbClr val="0070C0"/>
          </a:solidFill>
          <a:ln w="9525">
            <a:noFill/>
            <a:miter lim="800000"/>
            <a:headEnd/>
            <a:tailEnd/>
          </a:ln>
        </p:spPr>
        <p:txBody>
          <a:bodyPr vert="horz" wrap="square" lIns="91425" tIns="91425" rIns="91425" bIns="91425" numCol="1" anchor="b"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4000" b="0" i="0" u="none" strike="noStrike" kern="0" cap="none" spc="0" normalizeH="0" baseline="0" noProof="0" smtClean="0">
                <a:ln w="18415" cmpd="sng">
                  <a:solidFill>
                    <a:srgbClr val="FFFFFF"/>
                  </a:solidFill>
                  <a:prstDash val="solid"/>
                </a:ln>
                <a:solidFill>
                  <a:srgbClr val="FFFFFF"/>
                </a:solidFill>
                <a:effectLst/>
                <a:uLnTx/>
                <a:uFillTx/>
                <a:latin typeface="Palatino Linotype" panose="02040502050505030304" pitchFamily="18" charset="0"/>
                <a:ea typeface="+mj-ea"/>
                <a:cs typeface="+mj-cs"/>
              </a:rPr>
              <a:t>Illustration</a:t>
            </a:r>
            <a:endParaRPr kumimoji="0" lang="en-US" sz="4000" b="0" i="0" u="none" strike="noStrike" kern="0" cap="none" spc="0" normalizeH="0" baseline="0" noProof="0" dirty="0">
              <a:ln w="18415" cmpd="sng">
                <a:solidFill>
                  <a:srgbClr val="FFFFFF"/>
                </a:solidFill>
                <a:prstDash val="solid"/>
              </a:ln>
              <a:solidFill>
                <a:srgbClr val="FFFFFF"/>
              </a:solidFill>
              <a:effectLst/>
              <a:uLnTx/>
              <a:uFillTx/>
              <a:latin typeface="Palatino Linotype" panose="02040502050505030304" pitchFamily="18" charset="0"/>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wipe(down)">
                                      <p:cBhvr>
                                        <p:cTn id="29" dur="580">
                                          <p:stCondLst>
                                            <p:cond delay="0"/>
                                          </p:stCondLst>
                                        </p:cTn>
                                        <p:tgtEl>
                                          <p:spTgt spid="4"/>
                                        </p:tgtEl>
                                      </p:cBhvr>
                                    </p:animEffect>
                                    <p:anim calcmode="lin" valueType="num">
                                      <p:cBhvr>
                                        <p:cTn id="3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5" dur="26">
                                          <p:stCondLst>
                                            <p:cond delay="650"/>
                                          </p:stCondLst>
                                        </p:cTn>
                                        <p:tgtEl>
                                          <p:spTgt spid="4"/>
                                        </p:tgtEl>
                                      </p:cBhvr>
                                      <p:to x="100000" y="60000"/>
                                    </p:animScale>
                                    <p:animScale>
                                      <p:cBhvr>
                                        <p:cTn id="36" dur="166" decel="50000">
                                          <p:stCondLst>
                                            <p:cond delay="676"/>
                                          </p:stCondLst>
                                        </p:cTn>
                                        <p:tgtEl>
                                          <p:spTgt spid="4"/>
                                        </p:tgtEl>
                                      </p:cBhvr>
                                      <p:to x="100000" y="100000"/>
                                    </p:animScale>
                                    <p:animScale>
                                      <p:cBhvr>
                                        <p:cTn id="37" dur="26">
                                          <p:stCondLst>
                                            <p:cond delay="1312"/>
                                          </p:stCondLst>
                                        </p:cTn>
                                        <p:tgtEl>
                                          <p:spTgt spid="4"/>
                                        </p:tgtEl>
                                      </p:cBhvr>
                                      <p:to x="100000" y="80000"/>
                                    </p:animScale>
                                    <p:animScale>
                                      <p:cBhvr>
                                        <p:cTn id="38" dur="166" decel="50000">
                                          <p:stCondLst>
                                            <p:cond delay="1338"/>
                                          </p:stCondLst>
                                        </p:cTn>
                                        <p:tgtEl>
                                          <p:spTgt spid="4"/>
                                        </p:tgtEl>
                                      </p:cBhvr>
                                      <p:to x="100000" y="100000"/>
                                    </p:animScale>
                                    <p:animScale>
                                      <p:cBhvr>
                                        <p:cTn id="39" dur="26">
                                          <p:stCondLst>
                                            <p:cond delay="1642"/>
                                          </p:stCondLst>
                                        </p:cTn>
                                        <p:tgtEl>
                                          <p:spTgt spid="4"/>
                                        </p:tgtEl>
                                      </p:cBhvr>
                                      <p:to x="100000" y="90000"/>
                                    </p:animScale>
                                    <p:animScale>
                                      <p:cBhvr>
                                        <p:cTn id="40" dur="166" decel="50000">
                                          <p:stCondLst>
                                            <p:cond delay="1668"/>
                                          </p:stCondLst>
                                        </p:cTn>
                                        <p:tgtEl>
                                          <p:spTgt spid="4"/>
                                        </p:tgtEl>
                                      </p:cBhvr>
                                      <p:to x="100000" y="100000"/>
                                    </p:animScale>
                                    <p:animScale>
                                      <p:cBhvr>
                                        <p:cTn id="41" dur="26">
                                          <p:stCondLst>
                                            <p:cond delay="1808"/>
                                          </p:stCondLst>
                                        </p:cTn>
                                        <p:tgtEl>
                                          <p:spTgt spid="4"/>
                                        </p:tgtEl>
                                      </p:cBhvr>
                                      <p:to x="100000" y="95000"/>
                                    </p:animScale>
                                    <p:animScale>
                                      <p:cBhvr>
                                        <p:cTn id="42" dur="166" decel="50000">
                                          <p:stCondLst>
                                            <p:cond delay="1834"/>
                                          </p:stCondLst>
                                        </p:cTn>
                                        <p:tgtEl>
                                          <p:spTgt spid="4"/>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wipe(down)">
                                      <p:cBhvr>
                                        <p:cTn id="47" dur="580">
                                          <p:stCondLst>
                                            <p:cond delay="0"/>
                                          </p:stCondLst>
                                        </p:cTn>
                                        <p:tgtEl>
                                          <p:spTgt spid="5"/>
                                        </p:tgtEl>
                                      </p:cBhvr>
                                    </p:animEffect>
                                    <p:anim calcmode="lin" valueType="num">
                                      <p:cBhvr>
                                        <p:cTn id="4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53" dur="26">
                                          <p:stCondLst>
                                            <p:cond delay="650"/>
                                          </p:stCondLst>
                                        </p:cTn>
                                        <p:tgtEl>
                                          <p:spTgt spid="5"/>
                                        </p:tgtEl>
                                      </p:cBhvr>
                                      <p:to x="100000" y="60000"/>
                                    </p:animScale>
                                    <p:animScale>
                                      <p:cBhvr>
                                        <p:cTn id="54" dur="166" decel="50000">
                                          <p:stCondLst>
                                            <p:cond delay="676"/>
                                          </p:stCondLst>
                                        </p:cTn>
                                        <p:tgtEl>
                                          <p:spTgt spid="5"/>
                                        </p:tgtEl>
                                      </p:cBhvr>
                                      <p:to x="100000" y="100000"/>
                                    </p:animScale>
                                    <p:animScale>
                                      <p:cBhvr>
                                        <p:cTn id="55" dur="26">
                                          <p:stCondLst>
                                            <p:cond delay="1312"/>
                                          </p:stCondLst>
                                        </p:cTn>
                                        <p:tgtEl>
                                          <p:spTgt spid="5"/>
                                        </p:tgtEl>
                                      </p:cBhvr>
                                      <p:to x="100000" y="80000"/>
                                    </p:animScale>
                                    <p:animScale>
                                      <p:cBhvr>
                                        <p:cTn id="56" dur="166" decel="50000">
                                          <p:stCondLst>
                                            <p:cond delay="1338"/>
                                          </p:stCondLst>
                                        </p:cTn>
                                        <p:tgtEl>
                                          <p:spTgt spid="5"/>
                                        </p:tgtEl>
                                      </p:cBhvr>
                                      <p:to x="100000" y="100000"/>
                                    </p:animScale>
                                    <p:animScale>
                                      <p:cBhvr>
                                        <p:cTn id="57" dur="26">
                                          <p:stCondLst>
                                            <p:cond delay="1642"/>
                                          </p:stCondLst>
                                        </p:cTn>
                                        <p:tgtEl>
                                          <p:spTgt spid="5"/>
                                        </p:tgtEl>
                                      </p:cBhvr>
                                      <p:to x="100000" y="90000"/>
                                    </p:animScale>
                                    <p:animScale>
                                      <p:cBhvr>
                                        <p:cTn id="58" dur="166" decel="50000">
                                          <p:stCondLst>
                                            <p:cond delay="1668"/>
                                          </p:stCondLst>
                                        </p:cTn>
                                        <p:tgtEl>
                                          <p:spTgt spid="5"/>
                                        </p:tgtEl>
                                      </p:cBhvr>
                                      <p:to x="100000" y="100000"/>
                                    </p:animScale>
                                    <p:animScale>
                                      <p:cBhvr>
                                        <p:cTn id="59" dur="26">
                                          <p:stCondLst>
                                            <p:cond delay="1808"/>
                                          </p:stCondLst>
                                        </p:cTn>
                                        <p:tgtEl>
                                          <p:spTgt spid="5"/>
                                        </p:tgtEl>
                                      </p:cBhvr>
                                      <p:to x="100000" y="95000"/>
                                    </p:animScale>
                                    <p:animScale>
                                      <p:cBhvr>
                                        <p:cTn id="6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3" name="Rectangle 2"/>
          <p:cNvSpPr txBox="1">
            <a:spLocks noChangeArrowheads="1"/>
          </p:cNvSpPr>
          <p:nvPr/>
        </p:nvSpPr>
        <p:spPr bwMode="auto">
          <a:xfrm>
            <a:off x="0" y="2643206"/>
            <a:ext cx="9144000" cy="857232"/>
          </a:xfrm>
          <a:prstGeom prst="rect">
            <a:avLst/>
          </a:prstGeom>
          <a:noFill/>
          <a:ln w="9525">
            <a:noFill/>
            <a:miter lim="800000"/>
            <a:headEnd/>
            <a:tailEnd/>
          </a:ln>
        </p:spPr>
        <p:txBody>
          <a:bodyPr vert="horz" wrap="square" lIns="274320" tIns="228600" rIns="91440" bIns="137160" numCol="1" anchor="ctr" anchorCtr="0" compatLnSpc="1">
            <a:prstTxWarp prst="textNoShape">
              <a:avLst/>
            </a:prstTxWarp>
          </a:bodyPr>
          <a:lstStyle/>
          <a:p>
            <a:pPr lvl="0" algn="ctr" fontAlgn="base">
              <a:spcBef>
                <a:spcPct val="0"/>
              </a:spcBef>
              <a:spcAft>
                <a:spcPct val="0"/>
              </a:spcAft>
            </a:pPr>
            <a:r>
              <a:rPr lang="en-US" sz="4000" b="1" dirty="0" smtClean="0">
                <a:solidFill>
                  <a:srgbClr val="FFFFFF"/>
                </a:solidFill>
                <a:latin typeface="Palatino Linotype"/>
                <a:ea typeface="+mj-ea"/>
                <a:cs typeface="+mj-cs"/>
              </a:rPr>
              <a:t>Blocked Credits</a:t>
            </a:r>
            <a:endParaRPr lang="en-US" altLang="en-US" sz="4000" b="1" dirty="0" smtClean="0">
              <a:solidFill>
                <a:schemeClr val="bg1"/>
              </a:solidFill>
              <a:latin typeface="Palatino Linotype" panose="02040502050505030304" pitchFamily="18" charset="0"/>
              <a:ea typeface="+mj-ea"/>
              <a:cs typeface="+mj-cs"/>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3" name="Rectangle 2"/>
          <p:cNvSpPr txBox="1">
            <a:spLocks noChangeArrowheads="1"/>
          </p:cNvSpPr>
          <p:nvPr/>
        </p:nvSpPr>
        <p:spPr bwMode="auto">
          <a:xfrm>
            <a:off x="0" y="2643206"/>
            <a:ext cx="9144000" cy="857232"/>
          </a:xfrm>
          <a:prstGeom prst="rect">
            <a:avLst/>
          </a:prstGeom>
          <a:noFill/>
          <a:ln w="9525">
            <a:noFill/>
            <a:miter lim="800000"/>
            <a:headEnd/>
            <a:tailEnd/>
          </a:ln>
        </p:spPr>
        <p:txBody>
          <a:bodyPr vert="horz" wrap="square" lIns="274320" tIns="228600" rIns="91440" bIns="137160" numCol="1" anchor="ctr" anchorCtr="0" compatLnSpc="1">
            <a:prstTxWarp prst="textNoShape">
              <a:avLst/>
            </a:prstTxWarp>
          </a:bodyPr>
          <a:lstStyle/>
          <a:p>
            <a:pPr lvl="0" algn="ctr" fontAlgn="base">
              <a:spcBef>
                <a:spcPct val="0"/>
              </a:spcBef>
              <a:spcAft>
                <a:spcPct val="0"/>
              </a:spcAft>
            </a:pPr>
            <a:r>
              <a:rPr lang="en-US" sz="4000" b="1" dirty="0" smtClean="0">
                <a:solidFill>
                  <a:srgbClr val="FFFFFF"/>
                </a:solidFill>
                <a:latin typeface="Palatino Linotype"/>
                <a:ea typeface="+mj-ea"/>
                <a:cs typeface="+mj-cs"/>
              </a:rPr>
              <a:t>Apportionment of Credit</a:t>
            </a:r>
            <a:endParaRPr lang="en-US" altLang="en-US" sz="4000" b="1" dirty="0" smtClean="0">
              <a:solidFill>
                <a:schemeClr val="bg1"/>
              </a:solidFill>
              <a:latin typeface="Palatino Linotype" panose="02040502050505030304" pitchFamily="18" charset="0"/>
              <a:ea typeface="+mj-ea"/>
              <a:cs typeface="+mj-cs"/>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000108"/>
          </a:xfrm>
          <a:solidFill>
            <a:srgbClr val="0070C0"/>
          </a:solidFill>
        </p:spPr>
        <p:txBody>
          <a:bodyPr/>
          <a:lstStyle/>
          <a:p>
            <a:pPr algn="ctr"/>
            <a:r>
              <a:rPr lang="en-US" b="1" dirty="0" smtClean="0">
                <a:solidFill>
                  <a:schemeClr val="bg1"/>
                </a:solidFill>
              </a:rPr>
              <a:t>Apportionment – Section 17 (1)</a:t>
            </a:r>
            <a:endParaRPr lang="en-IN" b="1" dirty="0">
              <a:solidFill>
                <a:schemeClr val="bg1"/>
              </a:solidFill>
            </a:endParaRPr>
          </a:p>
        </p:txBody>
      </p:sp>
      <p:sp>
        <p:nvSpPr>
          <p:cNvPr id="6" name="Rectangle 5"/>
          <p:cNvSpPr/>
          <p:nvPr/>
        </p:nvSpPr>
        <p:spPr>
          <a:xfrm>
            <a:off x="785786" y="2143116"/>
            <a:ext cx="3571900" cy="292895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2800" b="1" dirty="0" smtClean="0">
                <a:latin typeface="Palatino Linotype" pitchFamily="18" charset="0"/>
              </a:rPr>
              <a:t>Where goods or services are used partly for the purpose of business and partly for other purposes</a:t>
            </a:r>
            <a:endParaRPr lang="en-IN" sz="2800" b="1" dirty="0">
              <a:latin typeface="Palatino Linotype" pitchFamily="18" charset="0"/>
            </a:endParaRPr>
          </a:p>
        </p:txBody>
      </p:sp>
      <p:sp>
        <p:nvSpPr>
          <p:cNvPr id="7" name="Up Arrow 6"/>
          <p:cNvSpPr/>
          <p:nvPr/>
        </p:nvSpPr>
        <p:spPr>
          <a:xfrm rot="5400000">
            <a:off x="4500562" y="2928934"/>
            <a:ext cx="1143008" cy="1143008"/>
          </a:xfrm>
          <a:prstGeom prst="up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latin typeface="Palatino Linotype" pitchFamily="18" charset="0"/>
            </a:endParaRPr>
          </a:p>
        </p:txBody>
      </p:sp>
      <p:sp>
        <p:nvSpPr>
          <p:cNvPr id="8" name="Rectangle 7"/>
          <p:cNvSpPr/>
          <p:nvPr/>
        </p:nvSpPr>
        <p:spPr>
          <a:xfrm>
            <a:off x="5857884" y="2123409"/>
            <a:ext cx="2928958" cy="313095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b="1" dirty="0" smtClean="0">
                <a:latin typeface="Palatino Linotype" pitchFamily="18" charset="0"/>
              </a:rPr>
              <a:t>Credit is restricted to so much of input as is used for the purpose of business</a:t>
            </a:r>
            <a:endParaRPr lang="en-IN" sz="2800" b="1" dirty="0">
              <a:latin typeface="Palatino Linotype"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000108"/>
          </a:xfrm>
          <a:solidFill>
            <a:srgbClr val="0070C0"/>
          </a:solidFill>
        </p:spPr>
        <p:txBody>
          <a:bodyPr/>
          <a:lstStyle/>
          <a:p>
            <a:pPr algn="ctr"/>
            <a:r>
              <a:rPr lang="en-US" b="1" dirty="0" smtClean="0">
                <a:solidFill>
                  <a:schemeClr val="bg1"/>
                </a:solidFill>
              </a:rPr>
              <a:t>Apportionment – Section 17 (2) &amp; (3)</a:t>
            </a:r>
            <a:endParaRPr lang="en-IN" b="1" dirty="0">
              <a:solidFill>
                <a:schemeClr val="bg1"/>
              </a:solidFill>
            </a:endParaRPr>
          </a:p>
        </p:txBody>
      </p:sp>
      <p:sp>
        <p:nvSpPr>
          <p:cNvPr id="6" name="Rectangle 5"/>
          <p:cNvSpPr/>
          <p:nvPr/>
        </p:nvSpPr>
        <p:spPr>
          <a:xfrm>
            <a:off x="357158" y="1357298"/>
            <a:ext cx="4000528" cy="314327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2800" b="1" dirty="0" smtClean="0">
                <a:latin typeface="Palatino Linotype" pitchFamily="18" charset="0"/>
              </a:rPr>
              <a:t>Where goods or services are used partly for effecting taxable supplies including zero rated supplies and partly for effecting exempt supplies</a:t>
            </a:r>
            <a:endParaRPr lang="en-IN" sz="2800" b="1" dirty="0">
              <a:latin typeface="Palatino Linotype" pitchFamily="18" charset="0"/>
            </a:endParaRPr>
          </a:p>
        </p:txBody>
      </p:sp>
      <p:sp>
        <p:nvSpPr>
          <p:cNvPr id="7" name="Up Arrow 6"/>
          <p:cNvSpPr/>
          <p:nvPr/>
        </p:nvSpPr>
        <p:spPr>
          <a:xfrm rot="5400000">
            <a:off x="4500562" y="2714621"/>
            <a:ext cx="1143008" cy="1143008"/>
          </a:xfrm>
          <a:prstGeom prst="up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latin typeface="Palatino Linotype" pitchFamily="18" charset="0"/>
            </a:endParaRPr>
          </a:p>
        </p:txBody>
      </p:sp>
      <p:sp>
        <p:nvSpPr>
          <p:cNvPr id="8" name="Rectangle 7"/>
          <p:cNvSpPr/>
          <p:nvPr/>
        </p:nvSpPr>
        <p:spPr>
          <a:xfrm>
            <a:off x="5857884" y="1357298"/>
            <a:ext cx="2928958" cy="314327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b="1" dirty="0" smtClean="0">
                <a:latin typeface="Palatino Linotype" pitchFamily="18" charset="0"/>
              </a:rPr>
              <a:t>Credit is restricted to so much of input as is attributable to taxable supplies including zero rated supplies </a:t>
            </a:r>
            <a:endParaRPr lang="en-IN" sz="2800" b="1" dirty="0">
              <a:latin typeface="Palatino Linotype" pitchFamily="18" charset="0"/>
            </a:endParaRPr>
          </a:p>
        </p:txBody>
      </p:sp>
      <p:sp>
        <p:nvSpPr>
          <p:cNvPr id="9" name="Title 3"/>
          <p:cNvSpPr txBox="1">
            <a:spLocks/>
          </p:cNvSpPr>
          <p:nvPr/>
        </p:nvSpPr>
        <p:spPr>
          <a:xfrm>
            <a:off x="428596" y="5357826"/>
            <a:ext cx="8358246" cy="928686"/>
          </a:xfrm>
          <a:prstGeom prst="rect">
            <a:avLst/>
          </a:prstGeom>
          <a:noFill/>
          <a:ln>
            <a:noFill/>
          </a:ln>
        </p:spPr>
        <p:txBody>
          <a:bodyPr lIns="91425" tIns="91425" rIns="91425" bIns="91425" anchor="b" anchorCtr="0"/>
          <a:lstStyle/>
          <a:p>
            <a:pPr marL="0" marR="0" lvl="0" indent="0" algn="just" defTabSz="914400" rtl="0" eaLnBrk="1" fontAlgn="auto" latinLnBrk="0" hangingPunct="1">
              <a:lnSpc>
                <a:spcPct val="100000"/>
              </a:lnSpc>
              <a:spcBef>
                <a:spcPts val="0"/>
              </a:spcBef>
              <a:spcAft>
                <a:spcPts val="0"/>
              </a:spcAft>
              <a:buClr>
                <a:srgbClr val="97ABBC"/>
              </a:buClr>
              <a:buSzPct val="100000"/>
              <a:buFont typeface="Raleway"/>
              <a:buNone/>
              <a:tabLst/>
              <a:defRPr/>
            </a:pPr>
            <a:endParaRPr kumimoji="0" lang="en-US" sz="2800" b="1" i="0" u="none" strike="noStrike" kern="0" cap="none" spc="0" normalizeH="0" baseline="0" noProof="0" dirty="0" smtClean="0">
              <a:ln>
                <a:noFill/>
              </a:ln>
              <a:solidFill>
                <a:schemeClr val="tx1"/>
              </a:solidFill>
              <a:effectLst/>
              <a:uLnTx/>
              <a:uFillTx/>
              <a:latin typeface="Palatino Linotype" pitchFamily="18" charset="0"/>
              <a:ea typeface="Raleway"/>
              <a:cs typeface="Raleway"/>
              <a:sym typeface="Raleway"/>
            </a:endParaRPr>
          </a:p>
          <a:p>
            <a:pPr marL="0" marR="0" lvl="0" indent="0" algn="just" defTabSz="914400" rtl="0" eaLnBrk="1" fontAlgn="auto" latinLnBrk="0" hangingPunct="1">
              <a:lnSpc>
                <a:spcPct val="100000"/>
              </a:lnSpc>
              <a:spcBef>
                <a:spcPts val="0"/>
              </a:spcBef>
              <a:spcAft>
                <a:spcPts val="0"/>
              </a:spcAft>
              <a:buClr>
                <a:srgbClr val="97ABBC"/>
              </a:buClr>
              <a:buSzPct val="100000"/>
              <a:buFont typeface="Raleway"/>
              <a:buNone/>
              <a:tabLst/>
              <a:defRPr/>
            </a:pPr>
            <a:r>
              <a:rPr kumimoji="0" lang="en-US" sz="2700" b="1" i="0" u="none" strike="noStrike" kern="0" cap="none" spc="0" normalizeH="0" baseline="0" noProof="0" dirty="0" smtClean="0">
                <a:ln>
                  <a:noFill/>
                </a:ln>
                <a:solidFill>
                  <a:schemeClr val="tx1"/>
                </a:solidFill>
                <a:effectLst/>
                <a:uLnTx/>
                <a:uFillTx/>
                <a:latin typeface="Palatino Linotype" pitchFamily="18" charset="0"/>
                <a:ea typeface="Raleway"/>
                <a:cs typeface="Raleway"/>
                <a:sym typeface="Raleway"/>
              </a:rPr>
              <a:t>Exempt</a:t>
            </a:r>
            <a:r>
              <a:rPr kumimoji="0" lang="en-US" sz="2700" b="1" i="0" u="none" strike="noStrike" kern="0" cap="none" spc="0" normalizeH="0" noProof="0" dirty="0" smtClean="0">
                <a:ln>
                  <a:noFill/>
                </a:ln>
                <a:solidFill>
                  <a:schemeClr val="tx1"/>
                </a:solidFill>
                <a:effectLst/>
                <a:uLnTx/>
                <a:uFillTx/>
                <a:latin typeface="Palatino Linotype" pitchFamily="18" charset="0"/>
                <a:ea typeface="Raleway"/>
                <a:cs typeface="Raleway"/>
                <a:sym typeface="Raleway"/>
              </a:rPr>
              <a:t> supply includes supplies on which the recipient is liable to pay the tax under </a:t>
            </a:r>
            <a:r>
              <a:rPr lang="en-US" sz="2700" b="1" dirty="0" smtClean="0">
                <a:solidFill>
                  <a:schemeClr val="tx1"/>
                </a:solidFill>
                <a:latin typeface="Palatino Linotype" pitchFamily="18" charset="0"/>
                <a:ea typeface="Raleway"/>
                <a:cs typeface="Raleway"/>
                <a:sym typeface="Raleway"/>
              </a:rPr>
              <a:t>reverse charge basis, transactions in securities, sale of land subject to construction services</a:t>
            </a:r>
            <a:endParaRPr lang="en-IN" sz="2700" b="1" dirty="0">
              <a:solidFill>
                <a:schemeClr val="tx1"/>
              </a:solidFill>
              <a:latin typeface="Palatino Linotype" pitchFamily="18" charset="0"/>
              <a:ea typeface="Raleway"/>
              <a:cs typeface="Raleway"/>
              <a:sym typeface="Raleway"/>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000108"/>
          </a:xfrm>
          <a:solidFill>
            <a:srgbClr val="0070C0"/>
          </a:solidFill>
        </p:spPr>
        <p:txBody>
          <a:bodyPr/>
          <a:lstStyle/>
          <a:p>
            <a:pPr algn="ctr"/>
            <a:r>
              <a:rPr lang="en-US" b="1" dirty="0" smtClean="0">
                <a:solidFill>
                  <a:schemeClr val="bg1"/>
                </a:solidFill>
              </a:rPr>
              <a:t>Apportionment – Section 17 (4)</a:t>
            </a:r>
            <a:endParaRPr lang="en-IN" b="1" dirty="0">
              <a:solidFill>
                <a:schemeClr val="bg1"/>
              </a:solidFill>
            </a:endParaRPr>
          </a:p>
        </p:txBody>
      </p:sp>
      <p:sp>
        <p:nvSpPr>
          <p:cNvPr id="13" name="Rounded Rectangle 12"/>
          <p:cNvSpPr/>
          <p:nvPr/>
        </p:nvSpPr>
        <p:spPr>
          <a:xfrm>
            <a:off x="1214414" y="1500174"/>
            <a:ext cx="4071966" cy="1714512"/>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b="1" dirty="0" smtClean="0">
                <a:latin typeface="Palatino Linotype" pitchFamily="18" charset="0"/>
              </a:rPr>
              <a:t>Banking company or financial institution or an NBFC</a:t>
            </a:r>
            <a:endParaRPr lang="en-IN" sz="2800" b="1" dirty="0">
              <a:latin typeface="Palatino Linotype" pitchFamily="18" charset="0"/>
            </a:endParaRPr>
          </a:p>
        </p:txBody>
      </p:sp>
      <p:sp>
        <p:nvSpPr>
          <p:cNvPr id="18" name="Striped Right Arrow 17"/>
          <p:cNvSpPr/>
          <p:nvPr/>
        </p:nvSpPr>
        <p:spPr>
          <a:xfrm>
            <a:off x="5572132" y="2143116"/>
            <a:ext cx="978408" cy="484632"/>
          </a:xfrm>
          <a:prstGeom prst="striped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IN">
              <a:latin typeface="Palatino Linotype" pitchFamily="18" charset="0"/>
            </a:endParaRPr>
          </a:p>
        </p:txBody>
      </p:sp>
      <p:sp>
        <p:nvSpPr>
          <p:cNvPr id="19" name="Rounded Rectangle 18"/>
          <p:cNvSpPr/>
          <p:nvPr/>
        </p:nvSpPr>
        <p:spPr>
          <a:xfrm>
            <a:off x="6715140" y="1285860"/>
            <a:ext cx="2214578" cy="2071702"/>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b="1" dirty="0" smtClean="0">
                <a:latin typeface="Palatino Linotype" pitchFamily="18" charset="0"/>
              </a:rPr>
              <a:t>Services of accepting deposits or extending loans</a:t>
            </a:r>
            <a:endParaRPr lang="en-IN" sz="2800" b="1" dirty="0">
              <a:latin typeface="Palatino Linotype" pitchFamily="18" charset="0"/>
            </a:endParaRPr>
          </a:p>
        </p:txBody>
      </p:sp>
      <p:cxnSp>
        <p:nvCxnSpPr>
          <p:cNvPr id="32" name="Straight Connector 31"/>
          <p:cNvCxnSpPr/>
          <p:nvPr/>
        </p:nvCxnSpPr>
        <p:spPr>
          <a:xfrm>
            <a:off x="1428728" y="4143380"/>
            <a:ext cx="5929354"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rot="5400000">
            <a:off x="1036613" y="4535495"/>
            <a:ext cx="785024" cy="79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rot="5400000">
            <a:off x="6965967" y="4535495"/>
            <a:ext cx="785024" cy="79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rot="5400000">
            <a:off x="2964644" y="3679034"/>
            <a:ext cx="928696" cy="1"/>
          </a:xfrm>
          <a:prstGeom prst="line">
            <a:avLst/>
          </a:prstGeom>
        </p:spPr>
        <p:style>
          <a:lnRef idx="2">
            <a:schemeClr val="accent1"/>
          </a:lnRef>
          <a:fillRef idx="0">
            <a:schemeClr val="accent1"/>
          </a:fillRef>
          <a:effectRef idx="1">
            <a:schemeClr val="accent1"/>
          </a:effectRef>
          <a:fontRef idx="minor">
            <a:schemeClr val="tx1"/>
          </a:fontRef>
        </p:style>
      </p:cxnSp>
      <p:sp>
        <p:nvSpPr>
          <p:cNvPr id="46" name="Rounded Rectangle 45"/>
          <p:cNvSpPr/>
          <p:nvPr/>
        </p:nvSpPr>
        <p:spPr>
          <a:xfrm>
            <a:off x="214282" y="4929198"/>
            <a:ext cx="2500362" cy="785818"/>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b="1" dirty="0" smtClean="0">
                <a:latin typeface="Palatino Linotype" pitchFamily="18" charset="0"/>
              </a:rPr>
              <a:t>Reverse 50% credit</a:t>
            </a:r>
            <a:endParaRPr lang="en-IN" sz="2800" b="1" dirty="0">
              <a:latin typeface="Palatino Linotype" pitchFamily="18" charset="0"/>
            </a:endParaRPr>
          </a:p>
        </p:txBody>
      </p:sp>
      <p:sp>
        <p:nvSpPr>
          <p:cNvPr id="47" name="Rounded Rectangle 46"/>
          <p:cNvSpPr/>
          <p:nvPr/>
        </p:nvSpPr>
        <p:spPr>
          <a:xfrm>
            <a:off x="5929322" y="4929198"/>
            <a:ext cx="2928958" cy="642942"/>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b="1" dirty="0" smtClean="0">
                <a:latin typeface="Palatino Linotype" pitchFamily="18" charset="0"/>
              </a:rPr>
              <a:t>Earlier method</a:t>
            </a:r>
            <a:endParaRPr lang="en-IN" sz="2800" b="1" dirty="0">
              <a:latin typeface="Palatino Linotype"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1"/>
                                        </p:tgtEl>
                                        <p:attrNameLst>
                                          <p:attrName>style.visibility</p:attrName>
                                        </p:attrNameLst>
                                      </p:cBhvr>
                                      <p:to>
                                        <p:strVal val="visible"/>
                                      </p:to>
                                    </p:set>
                                    <p:anim calcmode="lin" valueType="num">
                                      <p:cBhvr additive="base">
                                        <p:cTn id="23" dur="500" fill="hold"/>
                                        <p:tgtEl>
                                          <p:spTgt spid="41"/>
                                        </p:tgtEl>
                                        <p:attrNameLst>
                                          <p:attrName>ppt_x</p:attrName>
                                        </p:attrNameLst>
                                      </p:cBhvr>
                                      <p:tavLst>
                                        <p:tav tm="0">
                                          <p:val>
                                            <p:strVal val="#ppt_x"/>
                                          </p:val>
                                        </p:tav>
                                        <p:tav tm="100000">
                                          <p:val>
                                            <p:strVal val="#ppt_x"/>
                                          </p:val>
                                        </p:tav>
                                      </p:tavLst>
                                    </p:anim>
                                    <p:anim calcmode="lin" valueType="num">
                                      <p:cBhvr additive="base">
                                        <p:cTn id="24" dur="500" fill="hold"/>
                                        <p:tgtEl>
                                          <p:spTgt spid="41"/>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2"/>
                                        </p:tgtEl>
                                        <p:attrNameLst>
                                          <p:attrName>style.visibility</p:attrName>
                                        </p:attrNameLst>
                                      </p:cBhvr>
                                      <p:to>
                                        <p:strVal val="visible"/>
                                      </p:to>
                                    </p:set>
                                    <p:anim calcmode="lin" valueType="num">
                                      <p:cBhvr additive="base">
                                        <p:cTn id="27" dur="500" fill="hold"/>
                                        <p:tgtEl>
                                          <p:spTgt spid="32"/>
                                        </p:tgtEl>
                                        <p:attrNameLst>
                                          <p:attrName>ppt_x</p:attrName>
                                        </p:attrNameLst>
                                      </p:cBhvr>
                                      <p:tavLst>
                                        <p:tav tm="0">
                                          <p:val>
                                            <p:strVal val="#ppt_x"/>
                                          </p:val>
                                        </p:tav>
                                        <p:tav tm="100000">
                                          <p:val>
                                            <p:strVal val="#ppt_x"/>
                                          </p:val>
                                        </p:tav>
                                      </p:tavLst>
                                    </p:anim>
                                    <p:anim calcmode="lin" valueType="num">
                                      <p:cBhvr additive="base">
                                        <p:cTn id="28" dur="500" fill="hold"/>
                                        <p:tgtEl>
                                          <p:spTgt spid="32"/>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6"/>
                                        </p:tgtEl>
                                        <p:attrNameLst>
                                          <p:attrName>style.visibility</p:attrName>
                                        </p:attrNameLst>
                                      </p:cBhvr>
                                      <p:to>
                                        <p:strVal val="visible"/>
                                      </p:to>
                                    </p:set>
                                    <p:anim calcmode="lin" valueType="num">
                                      <p:cBhvr additive="base">
                                        <p:cTn id="31" dur="500" fill="hold"/>
                                        <p:tgtEl>
                                          <p:spTgt spid="36"/>
                                        </p:tgtEl>
                                        <p:attrNameLst>
                                          <p:attrName>ppt_x</p:attrName>
                                        </p:attrNameLst>
                                      </p:cBhvr>
                                      <p:tavLst>
                                        <p:tav tm="0">
                                          <p:val>
                                            <p:strVal val="#ppt_x"/>
                                          </p:val>
                                        </p:tav>
                                        <p:tav tm="100000">
                                          <p:val>
                                            <p:strVal val="#ppt_x"/>
                                          </p:val>
                                        </p:tav>
                                      </p:tavLst>
                                    </p:anim>
                                    <p:anim calcmode="lin" valueType="num">
                                      <p:cBhvr additive="base">
                                        <p:cTn id="32" dur="500" fill="hold"/>
                                        <p:tgtEl>
                                          <p:spTgt spid="36"/>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9"/>
                                        </p:tgtEl>
                                        <p:attrNameLst>
                                          <p:attrName>style.visibility</p:attrName>
                                        </p:attrNameLst>
                                      </p:cBhvr>
                                      <p:to>
                                        <p:strVal val="visible"/>
                                      </p:to>
                                    </p:set>
                                    <p:anim calcmode="lin" valueType="num">
                                      <p:cBhvr additive="base">
                                        <p:cTn id="35" dur="500" fill="hold"/>
                                        <p:tgtEl>
                                          <p:spTgt spid="39"/>
                                        </p:tgtEl>
                                        <p:attrNameLst>
                                          <p:attrName>ppt_x</p:attrName>
                                        </p:attrNameLst>
                                      </p:cBhvr>
                                      <p:tavLst>
                                        <p:tav tm="0">
                                          <p:val>
                                            <p:strVal val="#ppt_x"/>
                                          </p:val>
                                        </p:tav>
                                        <p:tav tm="100000">
                                          <p:val>
                                            <p:strVal val="#ppt_x"/>
                                          </p:val>
                                        </p:tav>
                                      </p:tavLst>
                                    </p:anim>
                                    <p:anim calcmode="lin" valueType="num">
                                      <p:cBhvr additive="base">
                                        <p:cTn id="36" dur="500" fill="hold"/>
                                        <p:tgtEl>
                                          <p:spTgt spid="3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47"/>
                                        </p:tgtEl>
                                        <p:attrNameLst>
                                          <p:attrName>style.visibility</p:attrName>
                                        </p:attrNameLst>
                                      </p:cBhvr>
                                      <p:to>
                                        <p:strVal val="visible"/>
                                      </p:to>
                                    </p:set>
                                    <p:anim calcmode="lin" valueType="num">
                                      <p:cBhvr additive="base">
                                        <p:cTn id="39" dur="500" fill="hold"/>
                                        <p:tgtEl>
                                          <p:spTgt spid="47"/>
                                        </p:tgtEl>
                                        <p:attrNameLst>
                                          <p:attrName>ppt_x</p:attrName>
                                        </p:attrNameLst>
                                      </p:cBhvr>
                                      <p:tavLst>
                                        <p:tav tm="0">
                                          <p:val>
                                            <p:strVal val="#ppt_x"/>
                                          </p:val>
                                        </p:tav>
                                        <p:tav tm="100000">
                                          <p:val>
                                            <p:strVal val="#ppt_x"/>
                                          </p:val>
                                        </p:tav>
                                      </p:tavLst>
                                    </p:anim>
                                    <p:anim calcmode="lin" valueType="num">
                                      <p:cBhvr additive="base">
                                        <p:cTn id="40" dur="500" fill="hold"/>
                                        <p:tgtEl>
                                          <p:spTgt spid="47"/>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6"/>
                                        </p:tgtEl>
                                        <p:attrNameLst>
                                          <p:attrName>style.visibility</p:attrName>
                                        </p:attrNameLst>
                                      </p:cBhvr>
                                      <p:to>
                                        <p:strVal val="visible"/>
                                      </p:to>
                                    </p:set>
                                    <p:anim calcmode="lin" valueType="num">
                                      <p:cBhvr additive="base">
                                        <p:cTn id="43" dur="500" fill="hold"/>
                                        <p:tgtEl>
                                          <p:spTgt spid="46"/>
                                        </p:tgtEl>
                                        <p:attrNameLst>
                                          <p:attrName>ppt_x</p:attrName>
                                        </p:attrNameLst>
                                      </p:cBhvr>
                                      <p:tavLst>
                                        <p:tav tm="0">
                                          <p:val>
                                            <p:strVal val="#ppt_x"/>
                                          </p:val>
                                        </p:tav>
                                        <p:tav tm="100000">
                                          <p:val>
                                            <p:strVal val="#ppt_x"/>
                                          </p:val>
                                        </p:tav>
                                      </p:tavLst>
                                    </p:anim>
                                    <p:anim calcmode="lin" valueType="num">
                                      <p:cBhvr additive="base">
                                        <p:cTn id="44"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8" grpId="0" animBg="1"/>
      <p:bldP spid="19" grpId="0" animBg="1"/>
      <p:bldP spid="46" grpId="0" animBg="1"/>
      <p:bldP spid="47"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1071546"/>
          </a:xfrm>
          <a:solidFill>
            <a:srgbClr val="0070C0"/>
          </a:solidFill>
        </p:spPr>
        <p:txBody>
          <a:bodyPr/>
          <a:lstStyle/>
          <a:p>
            <a:pPr algn="ctr"/>
            <a:r>
              <a:rPr lang="en-US" b="0" dirty="0" smtClean="0">
                <a:ln w="18415" cmpd="sng">
                  <a:solidFill>
                    <a:srgbClr val="FFFFFF"/>
                  </a:solidFill>
                  <a:prstDash val="solid"/>
                </a:ln>
                <a:solidFill>
                  <a:srgbClr val="FFFFFF"/>
                </a:solidFill>
              </a:rPr>
              <a:t>Apportionment</a:t>
            </a:r>
            <a:endParaRPr lang="en-IN"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Text Placeholder 6"/>
          <p:cNvSpPr>
            <a:spLocks noGrp="1"/>
          </p:cNvSpPr>
          <p:nvPr>
            <p:ph type="body" idx="1"/>
          </p:nvPr>
        </p:nvSpPr>
        <p:spPr>
          <a:xfrm>
            <a:off x="500002" y="1357298"/>
            <a:ext cx="8643998" cy="4740822"/>
          </a:xfrm>
        </p:spPr>
        <p:txBody>
          <a:bodyPr/>
          <a:lstStyle/>
          <a:p>
            <a:pPr>
              <a:buClrTx/>
            </a:pPr>
            <a:r>
              <a:rPr lang="en-US" sz="2000" dirty="0" smtClean="0"/>
              <a:t> </a:t>
            </a:r>
            <a:r>
              <a:rPr lang="en-US" sz="2800" b="1" dirty="0" smtClean="0"/>
              <a:t>T = Total input tax</a:t>
            </a:r>
          </a:p>
          <a:p>
            <a:pPr>
              <a:buClrTx/>
            </a:pPr>
            <a:endParaRPr lang="en-US" sz="2800" b="1" dirty="0" smtClean="0"/>
          </a:p>
          <a:p>
            <a:pPr>
              <a:buClrTx/>
            </a:pPr>
            <a:r>
              <a:rPr lang="en-US" sz="2800" b="1" dirty="0" smtClean="0"/>
              <a:t>T1 =Total input tax on supply exclusively used for purposes other than business.</a:t>
            </a:r>
          </a:p>
          <a:p>
            <a:pPr>
              <a:buClrTx/>
            </a:pPr>
            <a:endParaRPr lang="en-US" sz="2800" b="1" dirty="0" smtClean="0"/>
          </a:p>
          <a:p>
            <a:pPr>
              <a:buClrTx/>
            </a:pPr>
            <a:r>
              <a:rPr lang="en-US" sz="2800" b="1" dirty="0" smtClean="0"/>
              <a:t>T2 =Total input tax on supply exclusively used for exempt supplies</a:t>
            </a:r>
          </a:p>
          <a:p>
            <a:pPr>
              <a:buClrTx/>
            </a:pPr>
            <a:endParaRPr lang="en-US" sz="2800" b="1" dirty="0" smtClean="0"/>
          </a:p>
          <a:p>
            <a:pPr>
              <a:buClrTx/>
            </a:pPr>
            <a:r>
              <a:rPr lang="en-US" sz="2800" b="1" dirty="0" smtClean="0"/>
              <a:t> T3 = Total input tax inadmissible U/s. 17 (5)</a:t>
            </a:r>
          </a:p>
          <a:p>
            <a:pPr>
              <a:buClrTx/>
              <a:buNone/>
            </a:pPr>
            <a:endParaRPr lang="en-US" sz="2800" b="1" dirty="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 calcmode="lin" valueType="num">
                                      <p:cBhvr additive="base">
                                        <p:cTn id="1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anim calcmode="lin" valueType="num">
                                      <p:cBhvr additive="base">
                                        <p:cTn id="25"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1071546"/>
          </a:xfrm>
          <a:solidFill>
            <a:srgbClr val="0070C0"/>
          </a:solidFill>
        </p:spPr>
        <p:txBody>
          <a:bodyPr/>
          <a:lstStyle/>
          <a:p>
            <a:pPr algn="ctr"/>
            <a:r>
              <a:rPr lang="en-US" b="0" dirty="0" smtClean="0">
                <a:ln w="18415" cmpd="sng">
                  <a:solidFill>
                    <a:srgbClr val="FFFFFF"/>
                  </a:solidFill>
                  <a:prstDash val="solid"/>
                </a:ln>
                <a:solidFill>
                  <a:srgbClr val="FFFFFF"/>
                </a:solidFill>
              </a:rPr>
              <a:t>Apportionment</a:t>
            </a:r>
            <a:endParaRPr lang="en-IN"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Text Placeholder 6"/>
          <p:cNvSpPr>
            <a:spLocks noGrp="1"/>
          </p:cNvSpPr>
          <p:nvPr>
            <p:ph type="body" idx="1"/>
          </p:nvPr>
        </p:nvSpPr>
        <p:spPr>
          <a:xfrm>
            <a:off x="500002" y="1357298"/>
            <a:ext cx="8643998" cy="4740822"/>
          </a:xfrm>
        </p:spPr>
        <p:txBody>
          <a:bodyPr/>
          <a:lstStyle/>
          <a:p>
            <a:pPr>
              <a:buClrTx/>
            </a:pPr>
            <a:r>
              <a:rPr lang="en-US" sz="2800" b="1" dirty="0" smtClean="0"/>
              <a:t>T4 = Total input tax on supply exclusively used for providing taxable supplies including zero rated supplies.</a:t>
            </a:r>
          </a:p>
          <a:p>
            <a:pPr>
              <a:buClrTx/>
              <a:buNone/>
            </a:pPr>
            <a:endParaRPr lang="en-US" sz="2800" b="1" dirty="0" smtClean="0"/>
          </a:p>
          <a:p>
            <a:pPr>
              <a:buClrTx/>
            </a:pPr>
            <a:r>
              <a:rPr lang="en-US" sz="2800" b="1" dirty="0" smtClean="0"/>
              <a:t>C1 = Input Tax credited in electronic ledger = T – (T1+T2+T3) </a:t>
            </a:r>
          </a:p>
          <a:p>
            <a:pPr>
              <a:buClrTx/>
            </a:pPr>
            <a:endParaRPr lang="en-US" sz="2800" b="1" dirty="0" smtClean="0"/>
          </a:p>
          <a:p>
            <a:pPr>
              <a:buClrTx/>
            </a:pPr>
            <a:r>
              <a:rPr lang="en-US" sz="2800" b="1" dirty="0" smtClean="0"/>
              <a:t>C2 = Common Credit  = C1 – T4 </a:t>
            </a:r>
          </a:p>
          <a:p>
            <a:pPr>
              <a:buClrTx/>
            </a:pPr>
            <a:endParaRPr lang="en-US" sz="2800" b="1" dirty="0" smtClean="0"/>
          </a:p>
          <a:p>
            <a:pPr>
              <a:buClrTx/>
            </a:pPr>
            <a:endParaRPr lang="en-US" sz="2800" b="1" dirty="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 calcmode="lin" valueType="num">
                                      <p:cBhvr additive="base">
                                        <p:cTn id="1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1000108"/>
          </a:xfrm>
          <a:solidFill>
            <a:srgbClr val="0070C0"/>
          </a:solidFill>
        </p:spPr>
        <p:txBody>
          <a:bodyPr/>
          <a:lstStyle/>
          <a:p>
            <a:pPr algn="ctr"/>
            <a:r>
              <a:rPr lang="en-US" b="1" dirty="0" smtClean="0">
                <a:solidFill>
                  <a:schemeClr val="bg1"/>
                </a:solidFill>
              </a:rPr>
              <a:t>Apportionment</a:t>
            </a:r>
            <a:endParaRPr lang="en-IN" b="1" dirty="0">
              <a:solidFill>
                <a:schemeClr val="bg1"/>
              </a:solidFill>
            </a:endParaRPr>
          </a:p>
        </p:txBody>
      </p:sp>
      <p:sp>
        <p:nvSpPr>
          <p:cNvPr id="7" name="Text Placeholder 6"/>
          <p:cNvSpPr>
            <a:spLocks noGrp="1"/>
          </p:cNvSpPr>
          <p:nvPr>
            <p:ph type="body" idx="1"/>
          </p:nvPr>
        </p:nvSpPr>
        <p:spPr>
          <a:xfrm>
            <a:off x="428596" y="1071546"/>
            <a:ext cx="8143932" cy="4736399"/>
          </a:xfrm>
        </p:spPr>
        <p:txBody>
          <a:bodyPr>
            <a:normAutofit lnSpcReduction="10000"/>
          </a:bodyPr>
          <a:lstStyle/>
          <a:p>
            <a:pPr>
              <a:buClrTx/>
            </a:pPr>
            <a:r>
              <a:rPr lang="en-US" sz="2800" b="1" dirty="0" smtClean="0"/>
              <a:t> D1 = E/F * C2 = ITC towards exempt supplies</a:t>
            </a:r>
          </a:p>
          <a:p>
            <a:pPr>
              <a:buNone/>
            </a:pPr>
            <a:endParaRPr lang="en-US" sz="2800" b="1" dirty="0" smtClean="0"/>
          </a:p>
          <a:p>
            <a:pPr marL="0" indent="0">
              <a:buNone/>
            </a:pPr>
            <a:r>
              <a:rPr lang="en-US" sz="2800" b="1" dirty="0" smtClean="0"/>
              <a:t>E = </a:t>
            </a:r>
            <a:r>
              <a:rPr lang="en-IN" sz="2800" b="1" dirty="0" smtClean="0"/>
              <a:t>aggregate value of exempt supplies, during the tax period</a:t>
            </a:r>
          </a:p>
          <a:p>
            <a:pPr marL="0" indent="0">
              <a:buNone/>
            </a:pPr>
            <a:endParaRPr lang="en-IN" sz="2800" b="1" dirty="0" smtClean="0"/>
          </a:p>
          <a:p>
            <a:pPr marL="0" indent="0">
              <a:buNone/>
            </a:pPr>
            <a:r>
              <a:rPr lang="en-US" sz="2800" b="1" dirty="0" smtClean="0"/>
              <a:t>F = </a:t>
            </a:r>
            <a:r>
              <a:rPr lang="en-IN" sz="2800" b="1" dirty="0" smtClean="0"/>
              <a:t>total turnover of the registered person during the tax period</a:t>
            </a:r>
          </a:p>
          <a:p>
            <a:pPr lvl="1" algn="just"/>
            <a:endParaRPr lang="en-US" b="1" dirty="0" smtClean="0"/>
          </a:p>
          <a:p>
            <a:pPr marL="0" indent="0" algn="just">
              <a:buNone/>
            </a:pPr>
            <a:r>
              <a:rPr lang="en-US" sz="2800" b="1" dirty="0" smtClean="0"/>
              <a:t>If the value of E/F are not available for the tax period, then the value of E/F shall be the  value of E/F of previous tax period</a:t>
            </a:r>
          </a:p>
          <a:p>
            <a:endParaRPr lang="en-IN" sz="2800" b="1"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 calcmode="lin" valueType="num">
                                      <p:cBhvr additive="base">
                                        <p:cTn id="1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anim calcmode="lin" valueType="num">
                                      <p:cBhvr additive="base">
                                        <p:cTn id="25"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D2867A2-E929-41A6-BC3C-CDBC1C32F47A}"/>
              </a:ext>
            </a:extLst>
          </p:cNvPr>
          <p:cNvSpPr>
            <a:spLocks noGrp="1"/>
          </p:cNvSpPr>
          <p:nvPr>
            <p:ph type="title"/>
          </p:nvPr>
        </p:nvSpPr>
        <p:spPr/>
        <p:txBody>
          <a:bodyPr/>
          <a:lstStyle/>
          <a:p>
            <a:r>
              <a:rPr lang="en-IN" dirty="0"/>
              <a:t>Contents of E-Way Bill</a:t>
            </a:r>
          </a:p>
        </p:txBody>
      </p:sp>
      <p:graphicFrame>
        <p:nvGraphicFramePr>
          <p:cNvPr id="8" name="Content Placeholder 5">
            <a:extLst>
              <a:ext uri="{FF2B5EF4-FFF2-40B4-BE49-F238E27FC236}">
                <a16:creationId xmlns="" xmlns:a16="http://schemas.microsoft.com/office/drawing/2014/main" id="{5FDD2457-F883-4C45-9219-45E3949BB5F7}"/>
              </a:ext>
            </a:extLst>
          </p:cNvPr>
          <p:cNvGraphicFramePr>
            <a:graphicFrameLocks/>
          </p:cNvGraphicFramePr>
          <p:nvPr>
            <p:extLst>
              <p:ext uri="{D42A27DB-BD31-4B8C-83A1-F6EECF244321}">
                <p14:modId xmlns="" xmlns:p14="http://schemas.microsoft.com/office/powerpoint/2010/main" val="1563768634"/>
              </p:ext>
            </p:extLst>
          </p:nvPr>
        </p:nvGraphicFramePr>
        <p:xfrm>
          <a:off x="1071538" y="1643050"/>
          <a:ext cx="5976473" cy="4305642"/>
        </p:xfrm>
        <a:graphic>
          <a:graphicData uri="http://schemas.openxmlformats.org/drawingml/2006/table">
            <a:tbl>
              <a:tblPr>
                <a:tableStyleId>{5940675A-B579-460E-94D1-54222C63F5DA}</a:tableStyleId>
              </a:tblPr>
              <a:tblGrid>
                <a:gridCol w="5976473">
                  <a:extLst>
                    <a:ext uri="{9D8B030D-6E8A-4147-A177-3AD203B41FA5}">
                      <a16:colId xmlns="" xmlns:a16="http://schemas.microsoft.com/office/drawing/2014/main" val="886411908"/>
                    </a:ext>
                  </a:extLst>
                </a:gridCol>
              </a:tblGrid>
              <a:tr h="398140">
                <a:tc>
                  <a:txBody>
                    <a:bodyPr/>
                    <a:lstStyle/>
                    <a:p>
                      <a:pPr algn="l" rtl="0" fontAlgn="ctr">
                        <a:buClr>
                          <a:srgbClr val="000000"/>
                        </a:buClr>
                        <a:buSzPts val="2100"/>
                        <a:buFont typeface="Arial" panose="020B0604020202020204" pitchFamily="34" charset="0"/>
                        <a:buChar char="•"/>
                      </a:pPr>
                      <a:r>
                        <a:rPr lang="en-IN" sz="2800" u="none" strike="noStrike" dirty="0">
                          <a:effectLst/>
                          <a:latin typeface="Palatino Linotype" pitchFamily="18" charset="0"/>
                        </a:rPr>
                        <a:t>Part A</a:t>
                      </a:r>
                      <a:endParaRPr lang="en-IN" sz="2800" b="0" i="0" u="none" strike="noStrike" dirty="0">
                        <a:solidFill>
                          <a:srgbClr val="000000"/>
                        </a:solidFill>
                        <a:effectLst/>
                        <a:latin typeface="Palatino Linotype" pitchFamily="18" charset="0"/>
                      </a:endParaRPr>
                    </a:p>
                  </a:txBody>
                  <a:tcPr marL="95250" marR="6350" marT="6350" marB="0" anchor="ctr"/>
                </a:tc>
                <a:extLst>
                  <a:ext uri="{0D108BD9-81ED-4DB2-BD59-A6C34878D82A}">
                    <a16:rowId xmlns="" xmlns:a16="http://schemas.microsoft.com/office/drawing/2014/main" val="1967808702"/>
                  </a:ext>
                </a:extLst>
              </a:tr>
              <a:tr h="346529">
                <a:tc>
                  <a:txBody>
                    <a:bodyPr/>
                    <a:lstStyle/>
                    <a:p>
                      <a:pPr algn="l" rtl="0" fontAlgn="ctr">
                        <a:buClr>
                          <a:srgbClr val="000000"/>
                        </a:buClr>
                        <a:buSzPts val="1800"/>
                        <a:buFont typeface="Arial" panose="020B0604020202020204" pitchFamily="34" charset="0"/>
                        <a:buChar char="•"/>
                      </a:pPr>
                      <a:r>
                        <a:rPr lang="en-IN" sz="2400" u="none" strike="noStrike" dirty="0">
                          <a:effectLst/>
                          <a:latin typeface="Palatino Linotype" pitchFamily="18" charset="0"/>
                        </a:rPr>
                        <a:t>A.1 GSTIN of Recipient</a:t>
                      </a:r>
                      <a:endParaRPr lang="en-IN" sz="2400" b="0" i="0" u="none" strike="noStrike" dirty="0">
                        <a:solidFill>
                          <a:srgbClr val="000000"/>
                        </a:solidFill>
                        <a:effectLst/>
                        <a:latin typeface="Palatino Linotype" pitchFamily="18" charset="0"/>
                      </a:endParaRPr>
                    </a:p>
                  </a:txBody>
                  <a:tcPr marL="476250" marR="6350" marT="6350" marB="0" anchor="ctr"/>
                </a:tc>
                <a:extLst>
                  <a:ext uri="{0D108BD9-81ED-4DB2-BD59-A6C34878D82A}">
                    <a16:rowId xmlns="" xmlns:a16="http://schemas.microsoft.com/office/drawing/2014/main" val="1683659977"/>
                  </a:ext>
                </a:extLst>
              </a:tr>
              <a:tr h="346529">
                <a:tc>
                  <a:txBody>
                    <a:bodyPr/>
                    <a:lstStyle/>
                    <a:p>
                      <a:pPr algn="l" rtl="0" fontAlgn="ctr">
                        <a:buClr>
                          <a:srgbClr val="000000"/>
                        </a:buClr>
                        <a:buSzPts val="1800"/>
                        <a:buFont typeface="Arial" panose="020B0604020202020204" pitchFamily="34" charset="0"/>
                        <a:buChar char="•"/>
                      </a:pPr>
                      <a:r>
                        <a:rPr lang="en-IN" sz="2400" u="none" strike="noStrike">
                          <a:effectLst/>
                          <a:latin typeface="Palatino Linotype" pitchFamily="18" charset="0"/>
                        </a:rPr>
                        <a:t>A.2 Place of Delivery</a:t>
                      </a:r>
                      <a:endParaRPr lang="en-IN" sz="2400" b="0" i="0" u="none" strike="noStrike">
                        <a:solidFill>
                          <a:srgbClr val="000000"/>
                        </a:solidFill>
                        <a:effectLst/>
                        <a:latin typeface="Palatino Linotype" pitchFamily="18" charset="0"/>
                      </a:endParaRPr>
                    </a:p>
                  </a:txBody>
                  <a:tcPr marL="476250" marR="6350" marT="6350" marB="0" anchor="ctr"/>
                </a:tc>
                <a:extLst>
                  <a:ext uri="{0D108BD9-81ED-4DB2-BD59-A6C34878D82A}">
                    <a16:rowId xmlns="" xmlns:a16="http://schemas.microsoft.com/office/drawing/2014/main" val="3980115804"/>
                  </a:ext>
                </a:extLst>
              </a:tr>
              <a:tr h="346529">
                <a:tc>
                  <a:txBody>
                    <a:bodyPr/>
                    <a:lstStyle/>
                    <a:p>
                      <a:pPr algn="l" rtl="0" fontAlgn="ctr">
                        <a:buClr>
                          <a:srgbClr val="000000"/>
                        </a:buClr>
                        <a:buSzPts val="1800"/>
                        <a:buFont typeface="Arial" panose="020B0604020202020204" pitchFamily="34" charset="0"/>
                        <a:buChar char="•"/>
                      </a:pPr>
                      <a:r>
                        <a:rPr lang="en-IN" sz="2400" u="none" strike="noStrike">
                          <a:effectLst/>
                          <a:latin typeface="Palatino Linotype" pitchFamily="18" charset="0"/>
                        </a:rPr>
                        <a:t>A.3 Invoice or Challan Number</a:t>
                      </a:r>
                      <a:endParaRPr lang="en-IN" sz="2400" b="0" i="0" u="none" strike="noStrike">
                        <a:solidFill>
                          <a:srgbClr val="000000"/>
                        </a:solidFill>
                        <a:effectLst/>
                        <a:latin typeface="Palatino Linotype" pitchFamily="18" charset="0"/>
                      </a:endParaRPr>
                    </a:p>
                  </a:txBody>
                  <a:tcPr marL="476250" marR="6350" marT="6350" marB="0" anchor="ctr"/>
                </a:tc>
                <a:extLst>
                  <a:ext uri="{0D108BD9-81ED-4DB2-BD59-A6C34878D82A}">
                    <a16:rowId xmlns="" xmlns:a16="http://schemas.microsoft.com/office/drawing/2014/main" val="2588779981"/>
                  </a:ext>
                </a:extLst>
              </a:tr>
              <a:tr h="346529">
                <a:tc>
                  <a:txBody>
                    <a:bodyPr/>
                    <a:lstStyle/>
                    <a:p>
                      <a:pPr algn="l" rtl="0" fontAlgn="ctr">
                        <a:buClr>
                          <a:srgbClr val="000000"/>
                        </a:buClr>
                        <a:buSzPts val="1800"/>
                        <a:buFont typeface="Arial" panose="020B0604020202020204" pitchFamily="34" charset="0"/>
                        <a:buChar char="•"/>
                      </a:pPr>
                      <a:r>
                        <a:rPr lang="en-IN" sz="2400" u="none" strike="noStrike">
                          <a:effectLst/>
                          <a:latin typeface="Palatino Linotype" pitchFamily="18" charset="0"/>
                        </a:rPr>
                        <a:t>A.4 Invoice or Challan Date</a:t>
                      </a:r>
                      <a:endParaRPr lang="en-IN" sz="2400" b="0" i="0" u="none" strike="noStrike">
                        <a:solidFill>
                          <a:srgbClr val="000000"/>
                        </a:solidFill>
                        <a:effectLst/>
                        <a:latin typeface="Palatino Linotype" pitchFamily="18" charset="0"/>
                      </a:endParaRPr>
                    </a:p>
                  </a:txBody>
                  <a:tcPr marL="476250" marR="6350" marT="6350" marB="0" anchor="ctr"/>
                </a:tc>
                <a:extLst>
                  <a:ext uri="{0D108BD9-81ED-4DB2-BD59-A6C34878D82A}">
                    <a16:rowId xmlns="" xmlns:a16="http://schemas.microsoft.com/office/drawing/2014/main" val="1686722789"/>
                  </a:ext>
                </a:extLst>
              </a:tr>
              <a:tr h="346529">
                <a:tc>
                  <a:txBody>
                    <a:bodyPr/>
                    <a:lstStyle/>
                    <a:p>
                      <a:pPr algn="l" rtl="0" fontAlgn="ctr">
                        <a:buClr>
                          <a:srgbClr val="000000"/>
                        </a:buClr>
                        <a:buSzPts val="1800"/>
                        <a:buFont typeface="Arial" panose="020B0604020202020204" pitchFamily="34" charset="0"/>
                        <a:buChar char="•"/>
                      </a:pPr>
                      <a:r>
                        <a:rPr lang="en-IN" sz="2400" u="none" strike="noStrike">
                          <a:effectLst/>
                          <a:latin typeface="Palatino Linotype" pitchFamily="18" charset="0"/>
                        </a:rPr>
                        <a:t>A.5 Value of Goods</a:t>
                      </a:r>
                      <a:endParaRPr lang="en-IN" sz="2400" b="0" i="0" u="none" strike="noStrike">
                        <a:solidFill>
                          <a:srgbClr val="000000"/>
                        </a:solidFill>
                        <a:effectLst/>
                        <a:latin typeface="Palatino Linotype" pitchFamily="18" charset="0"/>
                      </a:endParaRPr>
                    </a:p>
                  </a:txBody>
                  <a:tcPr marL="476250" marR="6350" marT="6350" marB="0" anchor="ctr"/>
                </a:tc>
                <a:extLst>
                  <a:ext uri="{0D108BD9-81ED-4DB2-BD59-A6C34878D82A}">
                    <a16:rowId xmlns="" xmlns:a16="http://schemas.microsoft.com/office/drawing/2014/main" val="1942658863"/>
                  </a:ext>
                </a:extLst>
              </a:tr>
              <a:tr h="346529">
                <a:tc>
                  <a:txBody>
                    <a:bodyPr/>
                    <a:lstStyle/>
                    <a:p>
                      <a:pPr algn="l" rtl="0" fontAlgn="ctr">
                        <a:buClr>
                          <a:srgbClr val="000000"/>
                        </a:buClr>
                        <a:buSzPts val="1800"/>
                        <a:buFont typeface="Arial" panose="020B0604020202020204" pitchFamily="34" charset="0"/>
                        <a:buChar char="•"/>
                      </a:pPr>
                      <a:r>
                        <a:rPr lang="en-IN" sz="2400" u="none" strike="noStrike">
                          <a:effectLst/>
                          <a:latin typeface="Palatino Linotype" pitchFamily="18" charset="0"/>
                        </a:rPr>
                        <a:t>A.6 HSN Code</a:t>
                      </a:r>
                      <a:endParaRPr lang="en-IN" sz="2400" b="0" i="0" u="none" strike="noStrike">
                        <a:solidFill>
                          <a:srgbClr val="000000"/>
                        </a:solidFill>
                        <a:effectLst/>
                        <a:latin typeface="Palatino Linotype" pitchFamily="18" charset="0"/>
                      </a:endParaRPr>
                    </a:p>
                  </a:txBody>
                  <a:tcPr marL="476250" marR="6350" marT="6350" marB="0" anchor="ctr"/>
                </a:tc>
                <a:extLst>
                  <a:ext uri="{0D108BD9-81ED-4DB2-BD59-A6C34878D82A}">
                    <a16:rowId xmlns="" xmlns:a16="http://schemas.microsoft.com/office/drawing/2014/main" val="419608095"/>
                  </a:ext>
                </a:extLst>
              </a:tr>
              <a:tr h="346529">
                <a:tc>
                  <a:txBody>
                    <a:bodyPr/>
                    <a:lstStyle/>
                    <a:p>
                      <a:pPr algn="l" rtl="0" fontAlgn="ctr">
                        <a:buClr>
                          <a:srgbClr val="000000"/>
                        </a:buClr>
                        <a:buSzPts val="1800"/>
                        <a:buFont typeface="Arial" panose="020B0604020202020204" pitchFamily="34" charset="0"/>
                        <a:buChar char="•"/>
                      </a:pPr>
                      <a:r>
                        <a:rPr lang="en-IN" sz="2400" u="none" strike="noStrike">
                          <a:effectLst/>
                          <a:latin typeface="Palatino Linotype" pitchFamily="18" charset="0"/>
                        </a:rPr>
                        <a:t>A.7 Reason for Transportation</a:t>
                      </a:r>
                      <a:endParaRPr lang="en-IN" sz="2400" b="0" i="0" u="none" strike="noStrike">
                        <a:solidFill>
                          <a:srgbClr val="000000"/>
                        </a:solidFill>
                        <a:effectLst/>
                        <a:latin typeface="Palatino Linotype" pitchFamily="18" charset="0"/>
                      </a:endParaRPr>
                    </a:p>
                  </a:txBody>
                  <a:tcPr marL="476250" marR="6350" marT="6350" marB="0" anchor="ctr"/>
                </a:tc>
                <a:extLst>
                  <a:ext uri="{0D108BD9-81ED-4DB2-BD59-A6C34878D82A}">
                    <a16:rowId xmlns="" xmlns:a16="http://schemas.microsoft.com/office/drawing/2014/main" val="3927276164"/>
                  </a:ext>
                </a:extLst>
              </a:tr>
              <a:tr h="462622">
                <a:tc>
                  <a:txBody>
                    <a:bodyPr/>
                    <a:lstStyle/>
                    <a:p>
                      <a:pPr algn="l" rtl="0" fontAlgn="ctr">
                        <a:buClr>
                          <a:srgbClr val="000000"/>
                        </a:buClr>
                        <a:buSzPts val="1800"/>
                        <a:buFont typeface="Arial" panose="020B0604020202020204" pitchFamily="34" charset="0"/>
                        <a:buChar char="•"/>
                      </a:pPr>
                      <a:r>
                        <a:rPr lang="fr-FR" sz="2400" u="none" strike="noStrike">
                          <a:effectLst/>
                          <a:latin typeface="Palatino Linotype" pitchFamily="18" charset="0"/>
                        </a:rPr>
                        <a:t>A.8 Transport Document Number</a:t>
                      </a:r>
                      <a:endParaRPr lang="fr-FR" sz="2400" b="0" i="0" u="none" strike="noStrike">
                        <a:solidFill>
                          <a:srgbClr val="000000"/>
                        </a:solidFill>
                        <a:effectLst/>
                        <a:latin typeface="Palatino Linotype" pitchFamily="18" charset="0"/>
                      </a:endParaRPr>
                    </a:p>
                  </a:txBody>
                  <a:tcPr marL="476250" marR="6350" marT="6350" marB="0" anchor="ctr"/>
                </a:tc>
                <a:extLst>
                  <a:ext uri="{0D108BD9-81ED-4DB2-BD59-A6C34878D82A}">
                    <a16:rowId xmlns="" xmlns:a16="http://schemas.microsoft.com/office/drawing/2014/main" val="2557478954"/>
                  </a:ext>
                </a:extLst>
              </a:tr>
              <a:tr h="398140">
                <a:tc>
                  <a:txBody>
                    <a:bodyPr/>
                    <a:lstStyle/>
                    <a:p>
                      <a:pPr algn="l" rtl="0" fontAlgn="ctr">
                        <a:buClr>
                          <a:srgbClr val="000000"/>
                        </a:buClr>
                        <a:buSzPts val="2100"/>
                        <a:buFont typeface="Arial" panose="020B0604020202020204" pitchFamily="34" charset="0"/>
                        <a:buChar char="•"/>
                      </a:pPr>
                      <a:r>
                        <a:rPr lang="en-IN" sz="2800" u="none" strike="noStrike">
                          <a:effectLst/>
                          <a:latin typeface="Palatino Linotype" pitchFamily="18" charset="0"/>
                        </a:rPr>
                        <a:t>Part B</a:t>
                      </a:r>
                      <a:endParaRPr lang="en-IN" sz="2800" b="0" i="0" u="none" strike="noStrike">
                        <a:solidFill>
                          <a:srgbClr val="000000"/>
                        </a:solidFill>
                        <a:effectLst/>
                        <a:latin typeface="Palatino Linotype" pitchFamily="18" charset="0"/>
                      </a:endParaRPr>
                    </a:p>
                  </a:txBody>
                  <a:tcPr marL="95250" marR="6350" marT="6350" marB="0" anchor="ctr"/>
                </a:tc>
                <a:extLst>
                  <a:ext uri="{0D108BD9-81ED-4DB2-BD59-A6C34878D82A}">
                    <a16:rowId xmlns="" xmlns:a16="http://schemas.microsoft.com/office/drawing/2014/main" val="2936701893"/>
                  </a:ext>
                </a:extLst>
              </a:tr>
              <a:tr h="346529">
                <a:tc>
                  <a:txBody>
                    <a:bodyPr/>
                    <a:lstStyle/>
                    <a:p>
                      <a:pPr algn="l" fontAlgn="b"/>
                      <a:r>
                        <a:rPr lang="en-IN" sz="2400" u="none" strike="noStrike" dirty="0">
                          <a:effectLst/>
                          <a:latin typeface="Palatino Linotype" pitchFamily="18" charset="0"/>
                        </a:rPr>
                        <a:t>Vehicle Number</a:t>
                      </a:r>
                      <a:endParaRPr lang="en-IN" sz="2400" b="0" i="0" u="none" strike="noStrike" dirty="0">
                        <a:solidFill>
                          <a:srgbClr val="000000"/>
                        </a:solidFill>
                        <a:effectLst/>
                        <a:latin typeface="Palatino Linotype" pitchFamily="18" charset="0"/>
                      </a:endParaRPr>
                    </a:p>
                  </a:txBody>
                  <a:tcPr marL="6350" marR="6350" marT="6350" marB="0" anchor="b"/>
                </a:tc>
                <a:extLst>
                  <a:ext uri="{0D108BD9-81ED-4DB2-BD59-A6C34878D82A}">
                    <a16:rowId xmlns="" xmlns:a16="http://schemas.microsoft.com/office/drawing/2014/main" val="4147366967"/>
                  </a:ext>
                </a:extLst>
              </a:tr>
            </a:tbl>
          </a:graphicData>
        </a:graphic>
      </p:graphicFrame>
    </p:spTree>
    <p:extLst>
      <p:ext uri="{BB962C8B-B14F-4D97-AF65-F5344CB8AC3E}">
        <p14:creationId xmlns="" xmlns:p14="http://schemas.microsoft.com/office/powerpoint/2010/main" val="387591726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1000108"/>
          </a:xfrm>
          <a:solidFill>
            <a:srgbClr val="0070C0"/>
          </a:solidFill>
        </p:spPr>
        <p:txBody>
          <a:bodyPr/>
          <a:lstStyle/>
          <a:p>
            <a:pPr algn="ctr"/>
            <a:r>
              <a:rPr lang="en-US" b="1" dirty="0" smtClean="0">
                <a:solidFill>
                  <a:schemeClr val="bg1"/>
                </a:solidFill>
              </a:rPr>
              <a:t>Apportionment</a:t>
            </a:r>
            <a:endParaRPr lang="en-IN" b="1" dirty="0">
              <a:solidFill>
                <a:schemeClr val="bg1"/>
              </a:solidFill>
            </a:endParaRPr>
          </a:p>
        </p:txBody>
      </p:sp>
      <p:sp>
        <p:nvSpPr>
          <p:cNvPr id="7" name="Text Placeholder 6"/>
          <p:cNvSpPr>
            <a:spLocks noGrp="1"/>
          </p:cNvSpPr>
          <p:nvPr>
            <p:ph type="body" idx="1"/>
          </p:nvPr>
        </p:nvSpPr>
        <p:spPr>
          <a:xfrm>
            <a:off x="785786" y="1500174"/>
            <a:ext cx="7786742" cy="4736399"/>
          </a:xfrm>
        </p:spPr>
        <p:txBody>
          <a:bodyPr/>
          <a:lstStyle/>
          <a:p>
            <a:pPr>
              <a:buClrTx/>
              <a:buSzPct val="70000"/>
            </a:pPr>
            <a:r>
              <a:rPr lang="en-US" sz="2800" b="1" dirty="0" smtClean="0"/>
              <a:t>D2 = </a:t>
            </a:r>
            <a:r>
              <a:rPr lang="en-IN" sz="2800" b="1" dirty="0" smtClean="0"/>
              <a:t>credit attributable to non-business purposes=</a:t>
            </a:r>
            <a:r>
              <a:rPr lang="en-US" sz="2800" b="1" dirty="0" smtClean="0"/>
              <a:t> 5% of C2 (common credit) </a:t>
            </a:r>
            <a:endParaRPr lang="en-IN" sz="2800" b="1" dirty="0" smtClean="0"/>
          </a:p>
          <a:p>
            <a:pPr>
              <a:buClrTx/>
              <a:buSzPct val="70000"/>
            </a:pPr>
            <a:endParaRPr lang="en-IN" sz="2800" b="1" dirty="0" smtClean="0"/>
          </a:p>
          <a:p>
            <a:pPr>
              <a:buClrTx/>
              <a:buSzPct val="70000"/>
            </a:pPr>
            <a:r>
              <a:rPr lang="en-US" sz="2800" b="1" dirty="0" smtClean="0"/>
              <a:t>C3 = </a:t>
            </a:r>
            <a:r>
              <a:rPr lang="en-IN" sz="2800" b="1" dirty="0" smtClean="0"/>
              <a:t>eligible input tax credit attributed to the purposes of business = C2 – (D1+D2)</a:t>
            </a:r>
          </a:p>
          <a:p>
            <a:pPr>
              <a:buClrTx/>
              <a:buSzPct val="70000"/>
            </a:pPr>
            <a:endParaRPr lang="en-IN" sz="2800" b="1" dirty="0" smtClean="0"/>
          </a:p>
          <a:p>
            <a:pPr>
              <a:buClrTx/>
              <a:buSzPct val="70000"/>
            </a:pPr>
            <a:r>
              <a:rPr lang="en-IN" sz="2800" b="1" dirty="0" smtClean="0"/>
              <a:t>D1 &amp; D2 shall be added to the output tax liability. </a:t>
            </a:r>
          </a:p>
          <a:p>
            <a:pPr>
              <a:buClrTx/>
              <a:buSzPct val="70000"/>
            </a:pPr>
            <a:endParaRPr lang="en-IN" sz="2800" b="1" dirty="0" smtClean="0"/>
          </a:p>
          <a:p>
            <a:pPr>
              <a:buClrTx/>
            </a:pPr>
            <a:endParaRPr lang="en-IN" sz="2800" b="1"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 calcmode="lin" valueType="num">
                                      <p:cBhvr additive="base">
                                        <p:cTn id="1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928670"/>
          </a:xfrm>
          <a:solidFill>
            <a:srgbClr val="0070C0"/>
          </a:solidFill>
        </p:spPr>
        <p:txBody>
          <a:bodyPr/>
          <a:lstStyle/>
          <a:p>
            <a:pPr algn="ctr"/>
            <a:r>
              <a:rPr lang="en-US" b="1" dirty="0" smtClean="0">
                <a:solidFill>
                  <a:schemeClr val="bg1"/>
                </a:solidFill>
              </a:rPr>
              <a:t>Apportionment</a:t>
            </a:r>
            <a:endParaRPr lang="en-IN" b="1" dirty="0">
              <a:solidFill>
                <a:schemeClr val="bg1"/>
              </a:solidFill>
            </a:endParaRPr>
          </a:p>
        </p:txBody>
      </p:sp>
      <p:sp>
        <p:nvSpPr>
          <p:cNvPr id="7" name="Text Placeholder 6"/>
          <p:cNvSpPr>
            <a:spLocks noGrp="1"/>
          </p:cNvSpPr>
          <p:nvPr>
            <p:ph type="body" idx="1"/>
          </p:nvPr>
        </p:nvSpPr>
        <p:spPr>
          <a:xfrm>
            <a:off x="857224" y="1142984"/>
            <a:ext cx="7929618" cy="4736399"/>
          </a:xfrm>
        </p:spPr>
        <p:txBody>
          <a:bodyPr/>
          <a:lstStyle/>
          <a:p>
            <a:pPr algn="just">
              <a:buClrTx/>
              <a:buSzPct val="72000"/>
            </a:pPr>
            <a:r>
              <a:rPr lang="en-US" sz="2800" b="1" dirty="0" smtClean="0"/>
              <a:t>The amount calculated earlier shall be finally calculated for the financial year before the due date for filing the return for the month of September.</a:t>
            </a:r>
          </a:p>
          <a:p>
            <a:pPr algn="just">
              <a:buClrTx/>
              <a:buSzPct val="72000"/>
            </a:pPr>
            <a:endParaRPr lang="en-US" sz="2800" b="1" dirty="0" smtClean="0"/>
          </a:p>
          <a:p>
            <a:pPr algn="just">
              <a:buClrTx/>
              <a:buSzPct val="72000"/>
            </a:pPr>
            <a:r>
              <a:rPr lang="en-US" sz="2800" b="1" dirty="0" smtClean="0"/>
              <a:t>If Final (D1 &amp; D2) &gt; (D1 &amp; D2) calculated earlier</a:t>
            </a:r>
          </a:p>
          <a:p>
            <a:pPr algn="just">
              <a:buClrTx/>
              <a:buSzPct val="72000"/>
            </a:pPr>
            <a:endParaRPr lang="en-US" sz="2800" b="1" dirty="0" smtClean="0"/>
          </a:p>
          <a:p>
            <a:pPr algn="just">
              <a:buClrTx/>
              <a:buSzPct val="72000"/>
            </a:pPr>
            <a:endParaRPr lang="en-US" sz="2800" b="1" dirty="0" smtClean="0"/>
          </a:p>
          <a:p>
            <a:pPr algn="just">
              <a:buClrTx/>
              <a:buSzPct val="72000"/>
            </a:pPr>
            <a:endParaRPr lang="en-US" sz="2800" b="1" dirty="0" smtClean="0"/>
          </a:p>
          <a:p>
            <a:pPr algn="just">
              <a:buClrTx/>
              <a:buSzPct val="72000"/>
            </a:pPr>
            <a:endParaRPr lang="en-US" sz="2800" b="1" dirty="0" smtClean="0"/>
          </a:p>
        </p:txBody>
      </p:sp>
      <p:sp>
        <p:nvSpPr>
          <p:cNvPr id="5" name="Rounded Rectangle 4"/>
          <p:cNvSpPr/>
          <p:nvPr/>
        </p:nvSpPr>
        <p:spPr>
          <a:xfrm>
            <a:off x="1214414" y="4286256"/>
            <a:ext cx="7286676" cy="192882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b="1" dirty="0" smtClean="0">
                <a:latin typeface="Palatino Linotype" pitchFamily="18" charset="0"/>
              </a:rPr>
              <a:t>Added to output tax  liability for the month not later than September of the following year along with interest from April</a:t>
            </a:r>
            <a:endParaRPr lang="en-US" sz="2800" b="1" dirty="0">
              <a:latin typeface="Palatino Linotype"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928670"/>
          </a:xfrm>
          <a:solidFill>
            <a:srgbClr val="0070C0"/>
          </a:solidFill>
        </p:spPr>
        <p:txBody>
          <a:bodyPr/>
          <a:lstStyle/>
          <a:p>
            <a:pPr algn="ctr"/>
            <a:r>
              <a:rPr lang="en-US" b="1" dirty="0" smtClean="0">
                <a:solidFill>
                  <a:schemeClr val="bg1"/>
                </a:solidFill>
              </a:rPr>
              <a:t>Apportionment</a:t>
            </a:r>
            <a:endParaRPr lang="en-IN" b="1" dirty="0">
              <a:solidFill>
                <a:schemeClr val="bg1"/>
              </a:solidFill>
            </a:endParaRPr>
          </a:p>
        </p:txBody>
      </p:sp>
      <p:sp>
        <p:nvSpPr>
          <p:cNvPr id="7" name="Text Placeholder 6"/>
          <p:cNvSpPr>
            <a:spLocks noGrp="1"/>
          </p:cNvSpPr>
          <p:nvPr>
            <p:ph type="body" idx="1"/>
          </p:nvPr>
        </p:nvSpPr>
        <p:spPr>
          <a:xfrm>
            <a:off x="857224" y="1142984"/>
            <a:ext cx="7929618" cy="4736399"/>
          </a:xfrm>
        </p:spPr>
        <p:txBody>
          <a:bodyPr/>
          <a:lstStyle/>
          <a:p>
            <a:pPr algn="just">
              <a:buClrTx/>
              <a:buSzPct val="72000"/>
            </a:pPr>
            <a:endParaRPr lang="en-US" sz="2400" b="1" dirty="0" smtClean="0"/>
          </a:p>
          <a:p>
            <a:pPr algn="just">
              <a:buClrTx/>
              <a:buSzPct val="72000"/>
            </a:pPr>
            <a:r>
              <a:rPr lang="en-US" sz="2400" b="1" dirty="0" smtClean="0"/>
              <a:t>If Final (D1 &amp; D2) &lt; (D1 &amp; D2) calculated earlier</a:t>
            </a:r>
            <a:endParaRPr lang="en-IN" sz="2400" b="1" dirty="0" smtClean="0"/>
          </a:p>
          <a:p>
            <a:pPr algn="just">
              <a:buClrTx/>
              <a:buSzPct val="72000"/>
            </a:pPr>
            <a:endParaRPr lang="en-IN" sz="2400" b="1" dirty="0"/>
          </a:p>
        </p:txBody>
      </p:sp>
      <p:sp>
        <p:nvSpPr>
          <p:cNvPr id="8" name="Rounded Rectangle 7"/>
          <p:cNvSpPr/>
          <p:nvPr/>
        </p:nvSpPr>
        <p:spPr>
          <a:xfrm>
            <a:off x="1142976" y="2357430"/>
            <a:ext cx="7358114" cy="150019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b="1" dirty="0" smtClean="0">
                <a:latin typeface="Palatino Linotype" pitchFamily="18" charset="0"/>
              </a:rPr>
              <a:t>To be taken as credit not later than September of the following year </a:t>
            </a:r>
            <a:endParaRPr lang="en-US" sz="2800" b="1" dirty="0">
              <a:latin typeface="Palatino Linotype"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00108"/>
          </a:xfrm>
          <a:solidFill>
            <a:srgbClr val="0070C0"/>
          </a:solidFill>
        </p:spPr>
        <p:txBody>
          <a:bodyPr/>
          <a:lstStyle/>
          <a:p>
            <a:pPr algn="ctr"/>
            <a:r>
              <a:rPr lang="en-US" dirty="0" smtClean="0">
                <a:solidFill>
                  <a:schemeClr val="bg1"/>
                </a:solidFill>
              </a:rPr>
              <a:t>   </a:t>
            </a:r>
            <a:r>
              <a:rPr lang="en-US" b="1" dirty="0" smtClean="0">
                <a:solidFill>
                  <a:schemeClr val="bg1"/>
                </a:solidFill>
              </a:rPr>
              <a:t>Important</a:t>
            </a:r>
            <a:endParaRPr lang="en-IN" b="1" dirty="0">
              <a:solidFill>
                <a:schemeClr val="bg1"/>
              </a:solidFill>
            </a:endParaRPr>
          </a:p>
        </p:txBody>
      </p:sp>
      <p:sp>
        <p:nvSpPr>
          <p:cNvPr id="3" name="Text Placeholder 2"/>
          <p:cNvSpPr>
            <a:spLocks noGrp="1"/>
          </p:cNvSpPr>
          <p:nvPr>
            <p:ph type="body" idx="1"/>
          </p:nvPr>
        </p:nvSpPr>
        <p:spPr>
          <a:xfrm>
            <a:off x="785786" y="1285860"/>
            <a:ext cx="7786742" cy="4736399"/>
          </a:xfrm>
        </p:spPr>
        <p:txBody>
          <a:bodyPr/>
          <a:lstStyle/>
          <a:p>
            <a:pPr algn="just">
              <a:buClrTx/>
            </a:pPr>
            <a:r>
              <a:rPr lang="en-US" sz="2800" b="1" dirty="0" smtClean="0">
                <a:solidFill>
                  <a:schemeClr val="tx1"/>
                </a:solidFill>
              </a:rPr>
              <a:t>Proportionate reversal is based on the turnover of the respective tax period, unlike the current tax regime which is based on the turnover of the previous year.</a:t>
            </a:r>
          </a:p>
          <a:p>
            <a:pPr algn="just">
              <a:buClrTx/>
            </a:pPr>
            <a:endParaRPr lang="en-US" sz="2800" b="1" dirty="0" smtClean="0">
              <a:solidFill>
                <a:schemeClr val="tx1"/>
              </a:solidFill>
            </a:endParaRPr>
          </a:p>
          <a:p>
            <a:pPr algn="just">
              <a:buClrTx/>
            </a:pPr>
            <a:r>
              <a:rPr lang="en-US" sz="2800" b="1" dirty="0" smtClean="0">
                <a:solidFill>
                  <a:schemeClr val="tx1"/>
                </a:solidFill>
              </a:rPr>
              <a:t>Under the current regime interest was payable only from the date of restatement of credit reversal however under GST interest is payable from the April month of following the year.</a:t>
            </a:r>
            <a:endParaRPr lang="en-IN" sz="2800" b="1" dirty="0">
              <a:solidFill>
                <a:schemeClr val="tx1"/>
              </a:solidFill>
            </a:endParaRPr>
          </a:p>
        </p:txBody>
      </p:sp>
    </p:spTree>
  </p:cSld>
  <p:clrMapOvr>
    <a:masterClrMapping/>
  </p:clrMapOvr>
  <p:transition spd="med"/>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3" name="Rectangle 2"/>
          <p:cNvSpPr txBox="1">
            <a:spLocks noChangeArrowheads="1"/>
          </p:cNvSpPr>
          <p:nvPr/>
        </p:nvSpPr>
        <p:spPr bwMode="auto">
          <a:xfrm>
            <a:off x="0" y="2643206"/>
            <a:ext cx="9144000" cy="857232"/>
          </a:xfrm>
          <a:prstGeom prst="rect">
            <a:avLst/>
          </a:prstGeom>
          <a:noFill/>
          <a:ln w="9525">
            <a:noFill/>
            <a:miter lim="800000"/>
            <a:headEnd/>
            <a:tailEnd/>
          </a:ln>
        </p:spPr>
        <p:txBody>
          <a:bodyPr vert="horz" wrap="square" lIns="274320" tIns="228600" rIns="91440" bIns="137160" numCol="1" anchor="ctr" anchorCtr="0" compatLnSpc="1">
            <a:prstTxWarp prst="textNoShape">
              <a:avLst/>
            </a:prstTxWarp>
          </a:bodyPr>
          <a:lstStyle/>
          <a:p>
            <a:pPr lvl="0" algn="ctr" fontAlgn="base">
              <a:spcBef>
                <a:spcPct val="0"/>
              </a:spcBef>
              <a:spcAft>
                <a:spcPct val="0"/>
              </a:spcAft>
            </a:pPr>
            <a:r>
              <a:rPr lang="en-US" sz="4000" b="1" dirty="0" smtClean="0">
                <a:solidFill>
                  <a:srgbClr val="FFFFFF"/>
                </a:solidFill>
                <a:latin typeface="Palatino Linotype"/>
                <a:ea typeface="+mj-ea"/>
                <a:cs typeface="+mj-cs"/>
              </a:rPr>
              <a:t>Blocked Credits</a:t>
            </a:r>
            <a:endParaRPr lang="en-US" altLang="en-US" sz="4000" b="1" dirty="0" smtClean="0">
              <a:solidFill>
                <a:schemeClr val="bg1"/>
              </a:solidFill>
              <a:latin typeface="Palatino Linotype" panose="02040502050505030304" pitchFamily="18" charset="0"/>
              <a:ea typeface="+mj-ea"/>
              <a:cs typeface="+mj-cs"/>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8670"/>
          </a:xfrm>
          <a:solidFill>
            <a:srgbClr val="0070C0"/>
          </a:solidFill>
        </p:spPr>
        <p:txBody>
          <a:bodyPr/>
          <a:lstStyle/>
          <a:p>
            <a:pPr algn="ctr"/>
            <a:r>
              <a:rPr lang="en-US" b="1" dirty="0" smtClean="0">
                <a:solidFill>
                  <a:schemeClr val="bg1"/>
                </a:solidFill>
              </a:rPr>
              <a:t>No Input – Section 17 (5)</a:t>
            </a:r>
            <a:endParaRPr lang="en-IN" dirty="0">
              <a:solidFill>
                <a:schemeClr val="bg1"/>
              </a:solidFill>
            </a:endParaRPr>
          </a:p>
        </p:txBody>
      </p:sp>
      <p:sp>
        <p:nvSpPr>
          <p:cNvPr id="6" name="Round Diagonal Corner Rectangle 5"/>
          <p:cNvSpPr/>
          <p:nvPr/>
        </p:nvSpPr>
        <p:spPr>
          <a:xfrm>
            <a:off x="571472" y="1785926"/>
            <a:ext cx="2500330" cy="2714644"/>
          </a:xfrm>
          <a:prstGeom prst="round2Diag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b="1" dirty="0" smtClean="0">
                <a:solidFill>
                  <a:schemeClr val="tx1"/>
                </a:solidFill>
                <a:latin typeface="Palatino Linotype" pitchFamily="18" charset="0"/>
              </a:rPr>
              <a:t>Motor Vehicle or other conveyance</a:t>
            </a:r>
            <a:endParaRPr lang="en-IN" sz="2800" b="1" dirty="0">
              <a:solidFill>
                <a:schemeClr val="tx1"/>
              </a:solidFill>
              <a:latin typeface="Palatino Linotype" pitchFamily="18" charset="0"/>
            </a:endParaRPr>
          </a:p>
        </p:txBody>
      </p:sp>
      <p:sp>
        <p:nvSpPr>
          <p:cNvPr id="8" name="Rectangle 7"/>
          <p:cNvSpPr/>
          <p:nvPr/>
        </p:nvSpPr>
        <p:spPr>
          <a:xfrm>
            <a:off x="3286116" y="1571612"/>
            <a:ext cx="5500727" cy="3143272"/>
          </a:xfrm>
          <a:prstGeom prst="rect">
            <a:avLst/>
          </a:prstGeom>
          <a:ln>
            <a:solidFill>
              <a:srgbClr val="00B0F0"/>
            </a:solidFill>
          </a:ln>
        </p:spPr>
        <p:style>
          <a:lnRef idx="2">
            <a:schemeClr val="accent1"/>
          </a:lnRef>
          <a:fillRef idx="1">
            <a:schemeClr val="lt1"/>
          </a:fillRef>
          <a:effectRef idx="0">
            <a:schemeClr val="accent1"/>
          </a:effectRef>
          <a:fontRef idx="minor">
            <a:schemeClr val="dk1"/>
          </a:fontRef>
        </p:style>
        <p:txBody>
          <a:bodyPr rtlCol="0" anchor="ctr"/>
          <a:lstStyle/>
          <a:p>
            <a:pPr marL="236538" indent="-236538"/>
            <a:r>
              <a:rPr lang="en-US" sz="2800" b="1" dirty="0" smtClean="0">
                <a:latin typeface="Palatino Linotype" pitchFamily="18" charset="0"/>
              </a:rPr>
              <a:t>Except when used for </a:t>
            </a:r>
          </a:p>
          <a:p>
            <a:pPr marL="236538" indent="-236538">
              <a:buFont typeface="Wingdings" pitchFamily="2" charset="2"/>
              <a:buChar char="§"/>
            </a:pPr>
            <a:r>
              <a:rPr lang="en-US" sz="2800" b="1" dirty="0" smtClean="0">
                <a:latin typeface="Palatino Linotype" pitchFamily="18" charset="0"/>
              </a:rPr>
              <a:t>Further  supply of such vehicles or conveyances or </a:t>
            </a:r>
          </a:p>
          <a:p>
            <a:pPr marL="236538" indent="-236538">
              <a:buFont typeface="Wingdings" pitchFamily="2" charset="2"/>
              <a:buChar char="§"/>
            </a:pPr>
            <a:r>
              <a:rPr lang="en-US" sz="2800" b="1" dirty="0" smtClean="0">
                <a:latin typeface="Palatino Linotype" pitchFamily="18" charset="0"/>
              </a:rPr>
              <a:t>Transportation of passengers</a:t>
            </a:r>
          </a:p>
          <a:p>
            <a:pPr marL="236538" indent="-236538">
              <a:buFont typeface="Wingdings" pitchFamily="2" charset="2"/>
              <a:buChar char="§"/>
            </a:pPr>
            <a:r>
              <a:rPr lang="en-US" sz="2800" b="1" dirty="0" smtClean="0">
                <a:latin typeface="Palatino Linotype" pitchFamily="18" charset="0"/>
              </a:rPr>
              <a:t>Imparting driving, training, of such vehicles or conveyance</a:t>
            </a:r>
          </a:p>
          <a:p>
            <a:pPr marL="236538" indent="-236538">
              <a:buFont typeface="Wingdings" pitchFamily="2" charset="2"/>
              <a:buChar char="§"/>
            </a:pPr>
            <a:r>
              <a:rPr lang="en-US" sz="2800" b="1" dirty="0" smtClean="0">
                <a:latin typeface="Palatino Linotype" pitchFamily="18" charset="0"/>
              </a:rPr>
              <a:t>For transportation of goods</a:t>
            </a:r>
          </a:p>
        </p:txBody>
      </p:sp>
      <p:sp>
        <p:nvSpPr>
          <p:cNvPr id="15" name="Rounded Rectangle 14"/>
          <p:cNvSpPr/>
          <p:nvPr/>
        </p:nvSpPr>
        <p:spPr>
          <a:xfrm>
            <a:off x="571472" y="4929198"/>
            <a:ext cx="8143932" cy="100013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b="1" dirty="0" smtClean="0">
                <a:latin typeface="Palatino Linotype" pitchFamily="18" charset="0"/>
              </a:rPr>
              <a:t>“ Other Conveyance” not in current regime</a:t>
            </a:r>
          </a:p>
          <a:p>
            <a:pPr algn="ctr"/>
            <a:r>
              <a:rPr lang="en-US" sz="2800" b="1" dirty="0" smtClean="0">
                <a:latin typeface="Palatino Linotype" pitchFamily="18" charset="0"/>
              </a:rPr>
              <a:t>What about repairs &amp; parts of motor vehicle?</a:t>
            </a:r>
            <a:endParaRPr lang="en-US" sz="2800" b="1" dirty="0">
              <a:latin typeface="Palatino Linotyp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5"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71546"/>
          </a:xfrm>
          <a:solidFill>
            <a:srgbClr val="0070C0"/>
          </a:solidFill>
        </p:spPr>
        <p:txBody>
          <a:bodyPr/>
          <a:lstStyle/>
          <a:p>
            <a:pPr algn="ctr"/>
            <a:r>
              <a:rPr lang="en-US" b="1" dirty="0" smtClean="0">
                <a:solidFill>
                  <a:schemeClr val="bg1"/>
                </a:solidFill>
              </a:rPr>
              <a:t>No Input – Section 17 (5)</a:t>
            </a:r>
            <a:endParaRPr lang="en-IN" dirty="0">
              <a:solidFill>
                <a:schemeClr val="bg1"/>
              </a:solidFill>
            </a:endParaRPr>
          </a:p>
        </p:txBody>
      </p:sp>
      <p:sp>
        <p:nvSpPr>
          <p:cNvPr id="10" name="Round Diagonal Corner Rectangle 9"/>
          <p:cNvSpPr/>
          <p:nvPr/>
        </p:nvSpPr>
        <p:spPr>
          <a:xfrm>
            <a:off x="571472" y="1928802"/>
            <a:ext cx="3286148" cy="3071834"/>
          </a:xfrm>
          <a:prstGeom prst="round2Diag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b="1" dirty="0" smtClean="0">
                <a:solidFill>
                  <a:schemeClr val="tx1"/>
                </a:solidFill>
                <a:latin typeface="Palatino Linotype" pitchFamily="18" charset="0"/>
              </a:rPr>
              <a:t>Food, beverage, outdoor catering, health service, beauty treatment, health services, cosmetic surgery </a:t>
            </a:r>
            <a:endParaRPr lang="en-IN" sz="2800" b="1" dirty="0">
              <a:solidFill>
                <a:schemeClr val="tx1"/>
              </a:solidFill>
              <a:latin typeface="Palatino Linotype" pitchFamily="18" charset="0"/>
            </a:endParaRPr>
          </a:p>
        </p:txBody>
      </p:sp>
      <p:sp>
        <p:nvSpPr>
          <p:cNvPr id="11" name="Rectangle 10"/>
          <p:cNvSpPr/>
          <p:nvPr/>
        </p:nvSpPr>
        <p:spPr>
          <a:xfrm>
            <a:off x="4110868" y="1928802"/>
            <a:ext cx="4747412" cy="2981486"/>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b="1" dirty="0" smtClean="0">
                <a:solidFill>
                  <a:schemeClr val="tx1"/>
                </a:solidFill>
                <a:latin typeface="Palatino Linotype" pitchFamily="18" charset="0"/>
              </a:rPr>
              <a:t>Except when used for providing taxable supplies of similar nature </a:t>
            </a:r>
            <a:r>
              <a:rPr lang="en-IN" sz="2800" b="1" dirty="0" smtClean="0">
                <a:solidFill>
                  <a:schemeClr val="tx1"/>
                </a:solidFill>
                <a:latin typeface="Palatino Linotype" pitchFamily="18" charset="0"/>
              </a:rPr>
              <a:t> or as an element of a taxable composite or mixed supply;</a:t>
            </a:r>
            <a:endParaRPr lang="en-IN" sz="2800" b="1" dirty="0">
              <a:solidFill>
                <a:schemeClr val="tx1"/>
              </a:solidFill>
              <a:latin typeface="Palatino Linotyp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00108"/>
          </a:xfrm>
          <a:solidFill>
            <a:srgbClr val="0070C0"/>
          </a:solidFill>
        </p:spPr>
        <p:txBody>
          <a:bodyPr/>
          <a:lstStyle/>
          <a:p>
            <a:pPr algn="ctr"/>
            <a:r>
              <a:rPr lang="en-US" b="1" dirty="0" smtClean="0">
                <a:solidFill>
                  <a:schemeClr val="bg1"/>
                </a:solidFill>
              </a:rPr>
              <a:t>No Input – Section 17 (5)</a:t>
            </a:r>
            <a:endParaRPr lang="en-IN" dirty="0">
              <a:solidFill>
                <a:schemeClr val="bg1"/>
              </a:solidFill>
            </a:endParaRPr>
          </a:p>
        </p:txBody>
      </p:sp>
      <p:sp>
        <p:nvSpPr>
          <p:cNvPr id="12" name="Round Diagonal Corner Rectangle 11"/>
          <p:cNvSpPr/>
          <p:nvPr/>
        </p:nvSpPr>
        <p:spPr>
          <a:xfrm>
            <a:off x="285720" y="1643050"/>
            <a:ext cx="2500330" cy="2500330"/>
          </a:xfrm>
          <a:prstGeom prst="round2Diag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b="1" dirty="0" smtClean="0">
                <a:latin typeface="Palatino Linotype" pitchFamily="18" charset="0"/>
              </a:rPr>
              <a:t>Rent-a-cab, life insurance, health insurance</a:t>
            </a:r>
            <a:endParaRPr lang="en-IN" sz="2800" b="1" dirty="0">
              <a:latin typeface="Palatino Linotype" pitchFamily="18" charset="0"/>
            </a:endParaRPr>
          </a:p>
        </p:txBody>
      </p:sp>
      <p:sp>
        <p:nvSpPr>
          <p:cNvPr id="13" name="Rectangle 12"/>
          <p:cNvSpPr/>
          <p:nvPr/>
        </p:nvSpPr>
        <p:spPr>
          <a:xfrm>
            <a:off x="2928926" y="1428736"/>
            <a:ext cx="5929354" cy="3214710"/>
          </a:xfrm>
          <a:prstGeom prst="rect">
            <a:avLst/>
          </a:prstGeom>
          <a:ln>
            <a:solidFill>
              <a:srgbClr val="00B0F0"/>
            </a:solidFill>
          </a:ln>
        </p:spPr>
        <p:style>
          <a:lnRef idx="2">
            <a:schemeClr val="accent1"/>
          </a:lnRef>
          <a:fillRef idx="1">
            <a:schemeClr val="lt1"/>
          </a:fillRef>
          <a:effectRef idx="0">
            <a:schemeClr val="accent1"/>
          </a:effectRef>
          <a:fontRef idx="minor">
            <a:schemeClr val="dk1"/>
          </a:fontRef>
        </p:style>
        <p:txBody>
          <a:bodyPr rtlCol="0" anchor="ctr"/>
          <a:lstStyle/>
          <a:p>
            <a:pPr marL="269875" indent="-269875" algn="just">
              <a:buFont typeface="Arial" pitchFamily="34" charset="0"/>
              <a:buChar char="•"/>
            </a:pPr>
            <a:endParaRPr lang="en-US" sz="2800" b="1" dirty="0" smtClean="0">
              <a:latin typeface="Palatino Linotype" pitchFamily="18" charset="0"/>
            </a:endParaRPr>
          </a:p>
          <a:p>
            <a:pPr marL="269875" indent="-269875" algn="just">
              <a:buFont typeface="Wingdings" pitchFamily="2" charset="2"/>
              <a:buChar char="§"/>
            </a:pPr>
            <a:r>
              <a:rPr lang="en-US" sz="2800" b="1" dirty="0" smtClean="0">
                <a:latin typeface="Palatino Linotype" pitchFamily="18" charset="0"/>
              </a:rPr>
              <a:t>Except when </a:t>
            </a:r>
            <a:r>
              <a:rPr lang="en-US" sz="2800" b="1" dirty="0" err="1" smtClean="0">
                <a:latin typeface="Palatino Linotype" pitchFamily="18" charset="0"/>
              </a:rPr>
              <a:t>Govt</a:t>
            </a:r>
            <a:r>
              <a:rPr lang="en-US" sz="2800" b="1" dirty="0" smtClean="0">
                <a:latin typeface="Palatino Linotype" pitchFamily="18" charset="0"/>
              </a:rPr>
              <a:t> notifies</a:t>
            </a:r>
          </a:p>
          <a:p>
            <a:pPr marL="269875" indent="-269875">
              <a:buFont typeface="Wingdings" pitchFamily="2" charset="2"/>
              <a:buChar char="§"/>
            </a:pPr>
            <a:endParaRPr lang="en-US" sz="2800" b="1" dirty="0" smtClean="0">
              <a:latin typeface="Palatino Linotype" pitchFamily="18" charset="0"/>
            </a:endParaRPr>
          </a:p>
          <a:p>
            <a:pPr marL="269875" indent="-269875" algn="just">
              <a:buFont typeface="Wingdings" pitchFamily="2" charset="2"/>
              <a:buChar char="§"/>
            </a:pPr>
            <a:r>
              <a:rPr lang="en-US" sz="2800" b="1" dirty="0" smtClean="0">
                <a:latin typeface="Palatino Linotype" pitchFamily="18" charset="0"/>
              </a:rPr>
              <a:t>When used for providing taxable supplies of similar nature or as part of a composite or mixed supply.</a:t>
            </a:r>
          </a:p>
          <a:p>
            <a:endParaRPr lang="en-IN" sz="2800" b="1" dirty="0">
              <a:latin typeface="Palatino Linotype" pitchFamily="18" charset="0"/>
            </a:endParaRPr>
          </a:p>
        </p:txBody>
      </p:sp>
      <p:sp>
        <p:nvSpPr>
          <p:cNvPr id="15" name="Rounded Rectangle 14"/>
          <p:cNvSpPr/>
          <p:nvPr/>
        </p:nvSpPr>
        <p:spPr>
          <a:xfrm>
            <a:off x="928662" y="4929198"/>
            <a:ext cx="7669648" cy="128588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b="1" dirty="0" smtClean="0">
                <a:latin typeface="Palatino Linotype" pitchFamily="18" charset="0"/>
              </a:rPr>
              <a:t>Disputable  under current regime even </a:t>
            </a:r>
          </a:p>
          <a:p>
            <a:pPr algn="ctr"/>
            <a:r>
              <a:rPr lang="en-US" sz="2800" b="1" dirty="0" smtClean="0">
                <a:latin typeface="Palatino Linotype" pitchFamily="18" charset="0"/>
              </a:rPr>
              <a:t> &gt;&gt;if obligatory by government</a:t>
            </a:r>
          </a:p>
          <a:p>
            <a:pPr lvl="2" algn="ctr"/>
            <a:r>
              <a:rPr lang="en-US" sz="2800" b="1" dirty="0" smtClean="0">
                <a:latin typeface="Palatino Linotype" pitchFamily="18" charset="0"/>
              </a:rPr>
              <a:t>            &gt;&gt;Even if used for composite service</a:t>
            </a:r>
            <a:endParaRPr lang="en-US" sz="2800" b="1" dirty="0">
              <a:latin typeface="Palatino Linotyp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5"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1000108"/>
          </a:xfrm>
          <a:solidFill>
            <a:srgbClr val="0070C0"/>
          </a:solidFill>
        </p:spPr>
        <p:txBody>
          <a:bodyPr/>
          <a:lstStyle/>
          <a:p>
            <a:pPr algn="ctr"/>
            <a:r>
              <a:rPr lang="en-US" b="1" dirty="0" smtClean="0">
                <a:solidFill>
                  <a:schemeClr val="bg1"/>
                </a:solidFill>
              </a:rPr>
              <a:t>Illustration</a:t>
            </a:r>
            <a:endParaRPr lang="en-IN" b="1" dirty="0">
              <a:solidFill>
                <a:schemeClr val="bg1"/>
              </a:solidFill>
            </a:endParaRPr>
          </a:p>
        </p:txBody>
      </p:sp>
      <p:sp>
        <p:nvSpPr>
          <p:cNvPr id="3" name="Text Placeholder 2"/>
          <p:cNvSpPr>
            <a:spLocks noGrp="1"/>
          </p:cNvSpPr>
          <p:nvPr>
            <p:ph type="body" idx="1"/>
          </p:nvPr>
        </p:nvSpPr>
        <p:spPr>
          <a:xfrm>
            <a:off x="893700" y="1643050"/>
            <a:ext cx="7607390" cy="4967700"/>
          </a:xfrm>
        </p:spPr>
        <p:txBody>
          <a:bodyPr/>
          <a:lstStyle/>
          <a:p>
            <a:pPr algn="just">
              <a:buClrTx/>
              <a:buFont typeface="Wingdings" pitchFamily="2" charset="2"/>
              <a:buChar char="Ø"/>
            </a:pPr>
            <a:r>
              <a:rPr lang="en-US" sz="2800" b="1" dirty="0" smtClean="0">
                <a:solidFill>
                  <a:schemeClr val="tx1"/>
                </a:solidFill>
              </a:rPr>
              <a:t>Employees working at night shifts in a call centre.</a:t>
            </a:r>
          </a:p>
          <a:p>
            <a:pPr algn="just">
              <a:buClrTx/>
              <a:buFont typeface="Wingdings" pitchFamily="2" charset="2"/>
              <a:buChar char="Ø"/>
            </a:pPr>
            <a:endParaRPr lang="en-US" sz="2800" b="1" dirty="0" smtClean="0">
              <a:solidFill>
                <a:schemeClr val="tx1"/>
              </a:solidFill>
            </a:endParaRPr>
          </a:p>
          <a:p>
            <a:pPr algn="just">
              <a:buClrTx/>
              <a:buFont typeface="Wingdings" pitchFamily="2" charset="2"/>
              <a:buChar char="Ø"/>
            </a:pPr>
            <a:r>
              <a:rPr lang="en-US" sz="2800" b="1" dirty="0" smtClean="0">
                <a:solidFill>
                  <a:schemeClr val="tx1"/>
                </a:solidFill>
              </a:rPr>
              <a:t>As per </a:t>
            </a:r>
            <a:r>
              <a:rPr lang="en-US" sz="2800" b="1" dirty="0" err="1" smtClean="0">
                <a:solidFill>
                  <a:schemeClr val="tx1"/>
                </a:solidFill>
              </a:rPr>
              <a:t>Govt</a:t>
            </a:r>
            <a:r>
              <a:rPr lang="en-US" sz="2800" b="1" dirty="0" smtClean="0">
                <a:solidFill>
                  <a:schemeClr val="tx1"/>
                </a:solidFill>
              </a:rPr>
              <a:t> transportation facility to be provided.</a:t>
            </a:r>
          </a:p>
          <a:p>
            <a:pPr algn="just">
              <a:buClrTx/>
              <a:buFont typeface="Wingdings" pitchFamily="2" charset="2"/>
              <a:buChar char="Ø"/>
            </a:pPr>
            <a:endParaRPr lang="en-US" sz="2800" b="1" dirty="0" smtClean="0">
              <a:solidFill>
                <a:schemeClr val="tx1"/>
              </a:solidFill>
            </a:endParaRPr>
          </a:p>
          <a:p>
            <a:pPr algn="just">
              <a:buClrTx/>
              <a:buFont typeface="Wingdings" pitchFamily="2" charset="2"/>
              <a:buChar char="Ø"/>
            </a:pPr>
            <a:r>
              <a:rPr lang="en-US" sz="2800" b="1" dirty="0" smtClean="0">
                <a:solidFill>
                  <a:schemeClr val="tx1"/>
                </a:solidFill>
              </a:rPr>
              <a:t>Whether Input Tax Credit on such cab services is allowed?</a:t>
            </a:r>
            <a:endParaRPr lang="en-IN" sz="2800" b="1" dirty="0">
              <a:solidFill>
                <a:schemeClr val="tx1"/>
              </a:solidFill>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1071546"/>
          </a:xfrm>
          <a:solidFill>
            <a:srgbClr val="0070C0"/>
          </a:solidFill>
        </p:spPr>
        <p:txBody>
          <a:bodyPr/>
          <a:lstStyle/>
          <a:p>
            <a:pPr algn="ctr"/>
            <a:r>
              <a:rPr lang="en-US" b="1" dirty="0" smtClean="0">
                <a:solidFill>
                  <a:schemeClr val="bg1"/>
                </a:solidFill>
              </a:rPr>
              <a:t>Illustration</a:t>
            </a:r>
            <a:endParaRPr lang="en-IN" b="1" dirty="0">
              <a:solidFill>
                <a:schemeClr val="bg1"/>
              </a:solidFill>
            </a:endParaRPr>
          </a:p>
        </p:txBody>
      </p:sp>
      <p:sp>
        <p:nvSpPr>
          <p:cNvPr id="3" name="Text Placeholder 2"/>
          <p:cNvSpPr>
            <a:spLocks noGrp="1"/>
          </p:cNvSpPr>
          <p:nvPr>
            <p:ph type="body" idx="1"/>
          </p:nvPr>
        </p:nvSpPr>
        <p:spPr>
          <a:xfrm>
            <a:off x="785786" y="1428736"/>
            <a:ext cx="8143932" cy="4967700"/>
          </a:xfrm>
        </p:spPr>
        <p:txBody>
          <a:bodyPr/>
          <a:lstStyle/>
          <a:p>
            <a:pPr algn="just">
              <a:buClrTx/>
              <a:buSzPct val="82000"/>
            </a:pPr>
            <a:r>
              <a:rPr lang="en-US" sz="2800" b="1" dirty="0" smtClean="0">
                <a:solidFill>
                  <a:schemeClr val="tx1"/>
                </a:solidFill>
              </a:rPr>
              <a:t>Event management company </a:t>
            </a:r>
          </a:p>
          <a:p>
            <a:pPr algn="just">
              <a:buClrTx/>
              <a:buSzPct val="82000"/>
            </a:pPr>
            <a:endParaRPr lang="en-US" sz="2800" b="1" dirty="0" smtClean="0">
              <a:solidFill>
                <a:schemeClr val="tx1"/>
              </a:solidFill>
            </a:endParaRPr>
          </a:p>
          <a:p>
            <a:pPr algn="just">
              <a:buClrTx/>
              <a:buSzPct val="82000"/>
            </a:pPr>
            <a:r>
              <a:rPr lang="en-US" sz="2800" b="1" dirty="0" smtClean="0">
                <a:solidFill>
                  <a:schemeClr val="tx1"/>
                </a:solidFill>
              </a:rPr>
              <a:t>Uses the service of rent a cab for the pick up and drop of  guests, performers at the event</a:t>
            </a:r>
          </a:p>
          <a:p>
            <a:pPr algn="just">
              <a:buClrTx/>
              <a:buSzPct val="82000"/>
            </a:pPr>
            <a:endParaRPr lang="en-US" sz="2800" b="1" dirty="0" smtClean="0">
              <a:solidFill>
                <a:schemeClr val="tx1"/>
              </a:solidFill>
            </a:endParaRPr>
          </a:p>
          <a:p>
            <a:pPr algn="just">
              <a:buClrTx/>
              <a:buSzPct val="82000"/>
            </a:pPr>
            <a:r>
              <a:rPr lang="en-US" sz="2800" b="1" dirty="0" smtClean="0">
                <a:solidFill>
                  <a:schemeClr val="tx1"/>
                </a:solidFill>
              </a:rPr>
              <a:t>Whether input is allowed?</a:t>
            </a:r>
          </a:p>
          <a:p>
            <a:pPr algn="just">
              <a:buClrTx/>
              <a:buSzPct val="82000"/>
            </a:pPr>
            <a:endParaRPr lang="en-US" sz="2800" b="1" dirty="0" smtClean="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0" y="0"/>
            <a:ext cx="9144000" cy="1285860"/>
          </a:xfrm>
          <a:prstGeom prst="rect">
            <a:avLst/>
          </a:prstGeom>
          <a:solidFill>
            <a:srgbClr val="0070C0"/>
          </a:solidFill>
          <a:ln>
            <a:noFill/>
          </a:ln>
        </p:spPr>
        <p:txBody>
          <a:bodyPr spcFirstLastPara="1" wrap="square" lIns="91425" tIns="45700" rIns="91425" bIns="45700" anchor="ctr" anchorCtr="0">
            <a:noAutofit/>
          </a:bodyPr>
          <a:lstStyle/>
          <a:p>
            <a:pPr algn="ctr">
              <a:buClr>
                <a:srgbClr val="002060"/>
              </a:buClr>
              <a:buSzPts val="6000"/>
            </a:pPr>
            <a:r>
              <a:rPr lang="en-IN" sz="4400" u="none" dirty="0" smtClean="0">
                <a:ea typeface="Georgia"/>
                <a:cs typeface="Georgia"/>
                <a:sym typeface="Georgia"/>
              </a:rPr>
              <a:t>When &amp; Who?</a:t>
            </a:r>
            <a:endParaRPr sz="4400" i="0" u="none" strike="noStrike" cap="none">
              <a:ea typeface="Georgia"/>
              <a:cs typeface="Georgia"/>
              <a:sym typeface="Georgia"/>
            </a:endParaRPr>
          </a:p>
        </p:txBody>
      </p:sp>
      <p:sp>
        <p:nvSpPr>
          <p:cNvPr id="5" name="Text Placeholder 5"/>
          <p:cNvSpPr txBox="1">
            <a:spLocks/>
          </p:cNvSpPr>
          <p:nvPr/>
        </p:nvSpPr>
        <p:spPr>
          <a:xfrm>
            <a:off x="428596" y="1214423"/>
            <a:ext cx="8410604" cy="4500594"/>
          </a:xfrm>
          <a:prstGeom prst="rect">
            <a:avLst/>
          </a:prstGeom>
          <a:noFill/>
          <a:ln>
            <a:noFill/>
          </a:ln>
        </p:spPr>
        <p:txBody>
          <a:bodyPr spcFirstLastPara="1" wrap="square" lIns="91425" tIns="91425" rIns="91425" bIns="91425" anchor="t" anchorCtr="0"/>
          <a:lstStyle/>
          <a:p>
            <a:pPr marL="361950" indent="-361950" algn="just"/>
            <a:endParaRPr lang="en-IN" sz="2400" dirty="0" smtClean="0">
              <a:latin typeface="Palatino Linotype" pitchFamily="18" charset="0"/>
            </a:endParaRPr>
          </a:p>
          <a:p>
            <a:pPr algn="just"/>
            <a:r>
              <a:rPr lang="en-IN" sz="2400" dirty="0" smtClean="0">
                <a:latin typeface="Palatino Linotype" pitchFamily="18" charset="0"/>
              </a:rPr>
              <a:t>Every Registered person, who causes movement of goods of Consignment value exceeding Rs 50,000/-</a:t>
            </a:r>
          </a:p>
          <a:p>
            <a:pPr marL="1435100" lvl="1" indent="-361950" algn="just">
              <a:buFont typeface="Wingdings" pitchFamily="2" charset="2"/>
              <a:buChar char="ü"/>
            </a:pPr>
            <a:endParaRPr lang="en-IN" sz="2400" dirty="0" smtClean="0">
              <a:latin typeface="Palatino Linotype" pitchFamily="18" charset="0"/>
            </a:endParaRPr>
          </a:p>
          <a:p>
            <a:pPr marL="1435100" lvl="1" indent="-361950" algn="just">
              <a:buFont typeface="Wingdings" pitchFamily="2" charset="2"/>
              <a:buChar char="ü"/>
            </a:pPr>
            <a:r>
              <a:rPr lang="en-IN" sz="2400" dirty="0" smtClean="0">
                <a:latin typeface="Palatino Linotype" pitchFamily="18" charset="0"/>
              </a:rPr>
              <a:t>In relation to a supply or</a:t>
            </a:r>
          </a:p>
          <a:p>
            <a:pPr marL="1435100" lvl="1" indent="-361950" algn="just">
              <a:buFont typeface="Wingdings" pitchFamily="2" charset="2"/>
              <a:buChar char="ü"/>
            </a:pPr>
            <a:r>
              <a:rPr lang="en-IN" sz="2400" dirty="0" smtClean="0">
                <a:latin typeface="Palatino Linotype" pitchFamily="18" charset="0"/>
              </a:rPr>
              <a:t>For reasons other than supply or</a:t>
            </a:r>
          </a:p>
          <a:p>
            <a:pPr marL="1435100" lvl="1" indent="-361950" algn="just">
              <a:buFont typeface="Wingdings" pitchFamily="2" charset="2"/>
              <a:buChar char="ü"/>
            </a:pPr>
            <a:r>
              <a:rPr lang="en-IN" sz="2400" dirty="0" smtClean="0">
                <a:latin typeface="Palatino Linotype" pitchFamily="18" charset="0"/>
              </a:rPr>
              <a:t>Due to inward supply from an unregistered person</a:t>
            </a:r>
          </a:p>
          <a:p>
            <a:pPr marL="1435100" lvl="1" indent="-361950" algn="just"/>
            <a:endParaRPr lang="en-IN" sz="2400" dirty="0" smtClean="0">
              <a:latin typeface="Palatino Linotype" pitchFamily="18" charset="0"/>
            </a:endParaRPr>
          </a:p>
          <a:p>
            <a:pPr marL="0" lvl="1" algn="just"/>
            <a:r>
              <a:rPr lang="en-IN" sz="2400" dirty="0" smtClean="0">
                <a:latin typeface="Palatino Linotype" pitchFamily="18" charset="0"/>
              </a:rPr>
              <a:t>Shall before commencement of such movement, furnish information relating to the said goods in Part A of FORM GST EWB-01, electronically, on the common portal</a:t>
            </a:r>
            <a:endParaRPr lang="en-US" sz="2400" dirty="0" smtClean="0">
              <a:latin typeface="Palatino Linotype" pitchFamily="18" charset="0"/>
            </a:endParaRPr>
          </a:p>
          <a:p>
            <a:pPr marL="361950" indent="-361950" algn="just">
              <a:buFont typeface="Wingdings" pitchFamily="2" charset="2"/>
              <a:buChar char="Ø"/>
            </a:pPr>
            <a:endParaRPr lang="en-US" sz="2400" dirty="0" smtClean="0">
              <a:latin typeface="Palatino Linotype" pitchFamily="18" charset="0"/>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US"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a:p>
            <a:pPr marL="355600" lvl="1" indent="-263525" algn="just">
              <a:lnSpc>
                <a:spcPct val="120000"/>
              </a:lnSpc>
              <a:buClr>
                <a:srgbClr val="002060"/>
              </a:buClr>
              <a:buSzPts val="1600"/>
              <a:buFont typeface="Wingdings" pitchFamily="2" charset="2"/>
              <a:buChar char="Ø"/>
            </a:pPr>
            <a:endParaRPr lang="en-IN" sz="2400" kern="0" dirty="0" smtClean="0">
              <a:latin typeface="Palatino Linotype" pitchFamily="18" charset="0"/>
              <a:ea typeface="Georgia"/>
              <a:cs typeface="Georgia"/>
              <a:sym typeface="Georg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71546"/>
          </a:xfrm>
          <a:solidFill>
            <a:srgbClr val="0070C0"/>
          </a:solidFill>
        </p:spPr>
        <p:txBody>
          <a:bodyPr/>
          <a:lstStyle/>
          <a:p>
            <a:pPr algn="ctr"/>
            <a:r>
              <a:rPr lang="en-US" b="1" dirty="0" smtClean="0">
                <a:solidFill>
                  <a:schemeClr val="bg1"/>
                </a:solidFill>
              </a:rPr>
              <a:t>No Input – Section 17 (5)</a:t>
            </a:r>
            <a:endParaRPr lang="en-IN" dirty="0">
              <a:solidFill>
                <a:schemeClr val="bg1"/>
              </a:solidFill>
            </a:endParaRPr>
          </a:p>
        </p:txBody>
      </p:sp>
      <p:sp>
        <p:nvSpPr>
          <p:cNvPr id="6" name="Round Diagonal Corner Rectangle 5"/>
          <p:cNvSpPr/>
          <p:nvPr/>
        </p:nvSpPr>
        <p:spPr>
          <a:xfrm>
            <a:off x="357158" y="1571612"/>
            <a:ext cx="3071834" cy="2071702"/>
          </a:xfrm>
          <a:prstGeom prst="round2Diag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n-US" sz="2800" b="1" dirty="0" smtClean="0">
                <a:solidFill>
                  <a:schemeClr val="tx1"/>
                </a:solidFill>
                <a:latin typeface="Palatino Linotype" pitchFamily="18" charset="0"/>
              </a:rPr>
              <a:t>Works Contract service for immovable property</a:t>
            </a:r>
            <a:endParaRPr lang="en-IN" sz="2800" b="1" dirty="0">
              <a:solidFill>
                <a:schemeClr val="tx1"/>
              </a:solidFill>
              <a:latin typeface="Palatino Linotype" pitchFamily="18" charset="0"/>
            </a:endParaRPr>
          </a:p>
        </p:txBody>
      </p:sp>
      <p:sp>
        <p:nvSpPr>
          <p:cNvPr id="8" name="Rectangle 7"/>
          <p:cNvSpPr/>
          <p:nvPr/>
        </p:nvSpPr>
        <p:spPr>
          <a:xfrm>
            <a:off x="3500430" y="1500174"/>
            <a:ext cx="5214974" cy="214314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marL="269875" indent="-269875" algn="just">
              <a:buFont typeface="Wingdings" pitchFamily="2" charset="2"/>
              <a:buChar char="§"/>
            </a:pPr>
            <a:r>
              <a:rPr lang="en-US" sz="2800" b="1" dirty="0" smtClean="0">
                <a:latin typeface="Palatino Linotype" pitchFamily="18" charset="0"/>
              </a:rPr>
              <a:t>Except when used for plant &amp; machinery</a:t>
            </a:r>
          </a:p>
          <a:p>
            <a:pPr marL="269875" indent="-269875">
              <a:buFont typeface="Wingdings" pitchFamily="2" charset="2"/>
              <a:buChar char="§"/>
            </a:pPr>
            <a:r>
              <a:rPr lang="en-US" sz="2800" b="1" dirty="0" smtClean="0">
                <a:latin typeface="Palatino Linotype" pitchFamily="18" charset="0"/>
              </a:rPr>
              <a:t>When used for providing taxable supplies of similar of works contract</a:t>
            </a:r>
          </a:p>
        </p:txBody>
      </p:sp>
      <p:sp>
        <p:nvSpPr>
          <p:cNvPr id="10" name="Rounded Rectangle 9"/>
          <p:cNvSpPr/>
          <p:nvPr/>
        </p:nvSpPr>
        <p:spPr>
          <a:xfrm>
            <a:off x="428596" y="3786190"/>
            <a:ext cx="8358247" cy="1214446"/>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b="1" dirty="0" smtClean="0">
              <a:latin typeface="Palatino Linotype" pitchFamily="18" charset="0"/>
            </a:endParaRPr>
          </a:p>
          <a:p>
            <a:pPr algn="ctr"/>
            <a:r>
              <a:rPr lang="en-US" sz="2800" b="1" dirty="0" smtClean="0">
                <a:latin typeface="Palatino Linotype" pitchFamily="18" charset="0"/>
              </a:rPr>
              <a:t>Input of works contract in plant &amp; machinery resulting in immovable property is allowed unlike in current law</a:t>
            </a:r>
          </a:p>
          <a:p>
            <a:pPr algn="ctr"/>
            <a:endParaRPr lang="en-US" sz="2800" b="1" dirty="0">
              <a:latin typeface="Palatino Linotype" pitchFamily="18" charset="0"/>
            </a:endParaRPr>
          </a:p>
        </p:txBody>
      </p:sp>
      <p:sp>
        <p:nvSpPr>
          <p:cNvPr id="7" name="Rounded Rectangle 6"/>
          <p:cNvSpPr/>
          <p:nvPr/>
        </p:nvSpPr>
        <p:spPr>
          <a:xfrm>
            <a:off x="571472" y="5214950"/>
            <a:ext cx="8215371" cy="857256"/>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b="1" dirty="0" smtClean="0">
              <a:latin typeface="Palatino Linotype" pitchFamily="18" charset="0"/>
            </a:endParaRPr>
          </a:p>
          <a:p>
            <a:pPr algn="ctr"/>
            <a:r>
              <a:rPr lang="en-US" sz="2800" b="1" dirty="0" smtClean="0">
                <a:latin typeface="Palatino Linotype" pitchFamily="18" charset="0"/>
              </a:rPr>
              <a:t>No input allowed for construction of factory, hotel, hostel, office</a:t>
            </a:r>
          </a:p>
          <a:p>
            <a:pPr algn="ctr"/>
            <a:endParaRPr lang="en-US" sz="2800" b="1" dirty="0">
              <a:latin typeface="Palatino Linotyp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7" grpId="0" animBg="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00108"/>
          </a:xfrm>
          <a:solidFill>
            <a:srgbClr val="0070C0"/>
          </a:solidFill>
        </p:spPr>
        <p:txBody>
          <a:bodyPr/>
          <a:lstStyle/>
          <a:p>
            <a:pPr algn="ctr"/>
            <a:r>
              <a:rPr lang="en-US" b="1" dirty="0" smtClean="0">
                <a:solidFill>
                  <a:schemeClr val="bg1"/>
                </a:solidFill>
              </a:rPr>
              <a:t>No Input – Section 17 (5)</a:t>
            </a:r>
            <a:endParaRPr lang="en-IN" dirty="0">
              <a:solidFill>
                <a:schemeClr val="bg1"/>
              </a:solidFill>
            </a:endParaRPr>
          </a:p>
        </p:txBody>
      </p:sp>
      <p:sp>
        <p:nvSpPr>
          <p:cNvPr id="9" name="Round Diagonal Corner Rectangle 8"/>
          <p:cNvSpPr/>
          <p:nvPr/>
        </p:nvSpPr>
        <p:spPr>
          <a:xfrm>
            <a:off x="285720" y="1285860"/>
            <a:ext cx="3000396" cy="2357454"/>
          </a:xfrm>
          <a:prstGeom prst="round2Diag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n-US" sz="2800" b="1" dirty="0" smtClean="0">
                <a:latin typeface="Palatino Linotype" pitchFamily="18" charset="0"/>
              </a:rPr>
              <a:t>Goods or services for construction of  immovable property</a:t>
            </a:r>
            <a:endParaRPr lang="en-IN" sz="2800" b="1" dirty="0">
              <a:latin typeface="Palatino Linotype" pitchFamily="18" charset="0"/>
            </a:endParaRPr>
          </a:p>
        </p:txBody>
      </p:sp>
      <p:sp>
        <p:nvSpPr>
          <p:cNvPr id="14" name="Rectangle 13"/>
          <p:cNvSpPr/>
          <p:nvPr/>
        </p:nvSpPr>
        <p:spPr>
          <a:xfrm>
            <a:off x="3571869" y="1357298"/>
            <a:ext cx="5214974" cy="2214578"/>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marL="269875" indent="-269875" algn="just">
              <a:buFont typeface="Wingdings" pitchFamily="2" charset="2"/>
              <a:buChar char="§"/>
            </a:pPr>
            <a:r>
              <a:rPr lang="en-US" sz="2800" b="1" dirty="0" smtClean="0">
                <a:latin typeface="Palatino Linotype" pitchFamily="18" charset="0"/>
              </a:rPr>
              <a:t>Except when used for plant &amp; machinery</a:t>
            </a:r>
          </a:p>
          <a:p>
            <a:pPr marL="269875" indent="-269875">
              <a:buFont typeface="Wingdings" pitchFamily="2" charset="2"/>
              <a:buChar char="§"/>
            </a:pPr>
            <a:r>
              <a:rPr lang="en-US" sz="2800" b="1" dirty="0" smtClean="0">
                <a:latin typeface="Palatino Linotype" pitchFamily="18" charset="0"/>
              </a:rPr>
              <a:t>When used for providing taxable supplies of similar nature</a:t>
            </a:r>
          </a:p>
        </p:txBody>
      </p:sp>
      <p:sp>
        <p:nvSpPr>
          <p:cNvPr id="10" name="Rounded Rectangle 9"/>
          <p:cNvSpPr/>
          <p:nvPr/>
        </p:nvSpPr>
        <p:spPr>
          <a:xfrm>
            <a:off x="428596" y="3857628"/>
            <a:ext cx="8358247" cy="121444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2800" b="1" dirty="0" smtClean="0">
              <a:latin typeface="Palatino Linotype" pitchFamily="18" charset="0"/>
            </a:endParaRPr>
          </a:p>
          <a:p>
            <a:pPr algn="ctr"/>
            <a:r>
              <a:rPr lang="en-US" sz="2800" b="1" dirty="0" smtClean="0">
                <a:latin typeface="Palatino Linotype" pitchFamily="18" charset="0"/>
              </a:rPr>
              <a:t>Input of works contract in plant &amp; machinery resulting in immovable property is allowed unlike in current law</a:t>
            </a:r>
          </a:p>
          <a:p>
            <a:pPr algn="ctr"/>
            <a:endParaRPr lang="en-US" sz="2800" b="1" dirty="0">
              <a:latin typeface="Palatino Linotype" pitchFamily="18" charset="0"/>
            </a:endParaRPr>
          </a:p>
        </p:txBody>
      </p:sp>
      <p:sp>
        <p:nvSpPr>
          <p:cNvPr id="11" name="Rounded Rectangle 10"/>
          <p:cNvSpPr/>
          <p:nvPr/>
        </p:nvSpPr>
        <p:spPr>
          <a:xfrm>
            <a:off x="428596" y="5214950"/>
            <a:ext cx="8358247" cy="92869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2800" b="1" dirty="0" smtClean="0">
              <a:latin typeface="Palatino Linotype" pitchFamily="18" charset="0"/>
            </a:endParaRPr>
          </a:p>
          <a:p>
            <a:pPr algn="ctr"/>
            <a:r>
              <a:rPr lang="en-US" sz="2800" b="1" dirty="0" smtClean="0">
                <a:latin typeface="Palatino Linotype" pitchFamily="18" charset="0"/>
              </a:rPr>
              <a:t>No input allowed for construction of factory, hotel, hostel, office</a:t>
            </a:r>
          </a:p>
          <a:p>
            <a:pPr algn="ctr"/>
            <a:endParaRPr lang="en-US" sz="2800" b="1" dirty="0">
              <a:latin typeface="Palatino Linotyp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animBg="1"/>
      <p:bldP spid="10" grpId="0" animBg="1"/>
      <p:bldP spid="11"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00108"/>
          </a:xfrm>
          <a:solidFill>
            <a:srgbClr val="0070C0"/>
          </a:solidFill>
        </p:spPr>
        <p:txBody>
          <a:bodyPr/>
          <a:lstStyle/>
          <a:p>
            <a:pPr algn="ctr"/>
            <a:r>
              <a:rPr lang="en-US" b="1" dirty="0" smtClean="0">
                <a:solidFill>
                  <a:schemeClr val="bg1"/>
                </a:solidFill>
              </a:rPr>
              <a:t>No Input – Section 17 (5)</a:t>
            </a:r>
            <a:endParaRPr lang="en-IN" dirty="0">
              <a:solidFill>
                <a:schemeClr val="bg1"/>
              </a:solidFill>
            </a:endParaRPr>
          </a:p>
        </p:txBody>
      </p:sp>
      <p:sp>
        <p:nvSpPr>
          <p:cNvPr id="6" name="Round Diagonal Corner Rectangle 5"/>
          <p:cNvSpPr/>
          <p:nvPr/>
        </p:nvSpPr>
        <p:spPr>
          <a:xfrm>
            <a:off x="571472" y="1500174"/>
            <a:ext cx="2857520" cy="2214578"/>
          </a:xfrm>
          <a:prstGeom prst="round2Diag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n-US" sz="2800" b="1" dirty="0" smtClean="0">
                <a:latin typeface="Palatino Linotype" pitchFamily="18" charset="0"/>
              </a:rPr>
              <a:t>Membership of a club, health &amp; fitness centre</a:t>
            </a:r>
            <a:endParaRPr lang="en-IN" sz="2800" b="1" dirty="0">
              <a:latin typeface="Palatino Linotype" pitchFamily="18" charset="0"/>
            </a:endParaRPr>
          </a:p>
        </p:txBody>
      </p:sp>
      <p:sp>
        <p:nvSpPr>
          <p:cNvPr id="9" name="Round Diagonal Corner Rectangle 8"/>
          <p:cNvSpPr/>
          <p:nvPr/>
        </p:nvSpPr>
        <p:spPr>
          <a:xfrm>
            <a:off x="3214678" y="2643182"/>
            <a:ext cx="2857520" cy="2428892"/>
          </a:xfrm>
          <a:prstGeom prst="round2Diag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n-US" sz="2800" b="1" dirty="0" smtClean="0">
                <a:latin typeface="Palatino Linotype" pitchFamily="18" charset="0"/>
              </a:rPr>
              <a:t>Travel benefits  extended to employees on vacation</a:t>
            </a:r>
            <a:endParaRPr lang="en-IN" sz="2800" b="1" dirty="0">
              <a:latin typeface="Palatino Linotype" pitchFamily="18" charset="0"/>
            </a:endParaRPr>
          </a:p>
        </p:txBody>
      </p:sp>
      <p:sp>
        <p:nvSpPr>
          <p:cNvPr id="7" name="Round Diagonal Corner Rectangle 6"/>
          <p:cNvSpPr/>
          <p:nvPr/>
        </p:nvSpPr>
        <p:spPr>
          <a:xfrm>
            <a:off x="5929322" y="3500438"/>
            <a:ext cx="3038216" cy="2928958"/>
          </a:xfrm>
          <a:prstGeom prst="round2Diag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n-US" sz="2800" b="1" dirty="0" smtClean="0">
                <a:latin typeface="Palatino Linotype" pitchFamily="18" charset="0"/>
              </a:rPr>
              <a:t>Goods  or Services on which tax has been paid under composition levy</a:t>
            </a:r>
            <a:endParaRPr lang="en-IN" sz="2800" b="1" dirty="0">
              <a:latin typeface="Palatino Linotyp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7"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8670"/>
          </a:xfrm>
          <a:solidFill>
            <a:srgbClr val="0070C0"/>
          </a:solidFill>
        </p:spPr>
        <p:txBody>
          <a:bodyPr/>
          <a:lstStyle/>
          <a:p>
            <a:pPr algn="ctr"/>
            <a:r>
              <a:rPr lang="en-US" b="1" dirty="0" smtClean="0">
                <a:solidFill>
                  <a:schemeClr val="bg1"/>
                </a:solidFill>
              </a:rPr>
              <a:t>No Input – Section 17 (5)</a:t>
            </a:r>
            <a:endParaRPr lang="en-IN" dirty="0">
              <a:solidFill>
                <a:schemeClr val="bg1"/>
              </a:solidFill>
            </a:endParaRPr>
          </a:p>
        </p:txBody>
      </p:sp>
      <p:sp>
        <p:nvSpPr>
          <p:cNvPr id="8" name="Round Diagonal Corner Rectangle 7"/>
          <p:cNvSpPr/>
          <p:nvPr/>
        </p:nvSpPr>
        <p:spPr>
          <a:xfrm>
            <a:off x="500034" y="1428736"/>
            <a:ext cx="2714644" cy="4500594"/>
          </a:xfrm>
          <a:prstGeom prst="round2Diag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IN" sz="2800" b="1" dirty="0" smtClean="0">
                <a:latin typeface="Palatino Linotype" pitchFamily="18" charset="0"/>
              </a:rPr>
              <a:t>Goods or services or both received by a non-resident taxable person except on goods imported by him</a:t>
            </a:r>
            <a:endParaRPr lang="en-IN" sz="2800" b="1" dirty="0">
              <a:latin typeface="Palatino Linotype" pitchFamily="18" charset="0"/>
            </a:endParaRPr>
          </a:p>
        </p:txBody>
      </p:sp>
      <p:sp>
        <p:nvSpPr>
          <p:cNvPr id="10" name="Round Diagonal Corner Rectangle 9"/>
          <p:cNvSpPr/>
          <p:nvPr/>
        </p:nvSpPr>
        <p:spPr>
          <a:xfrm>
            <a:off x="3286116" y="1428736"/>
            <a:ext cx="2714644" cy="4500594"/>
          </a:xfrm>
          <a:prstGeom prst="round2Diag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IN" sz="2800" b="1" dirty="0" smtClean="0">
                <a:latin typeface="Palatino Linotype" pitchFamily="18" charset="0"/>
              </a:rPr>
              <a:t>Goods or services or both used for personal consumption</a:t>
            </a:r>
            <a:endParaRPr lang="en-IN" sz="2800" b="1" dirty="0">
              <a:latin typeface="Palatino Linotype" pitchFamily="18" charset="0"/>
            </a:endParaRPr>
          </a:p>
        </p:txBody>
      </p:sp>
      <p:sp>
        <p:nvSpPr>
          <p:cNvPr id="11" name="Round Diagonal Corner Rectangle 10"/>
          <p:cNvSpPr/>
          <p:nvPr/>
        </p:nvSpPr>
        <p:spPr>
          <a:xfrm>
            <a:off x="6143636" y="1357298"/>
            <a:ext cx="2714644" cy="4500594"/>
          </a:xfrm>
          <a:prstGeom prst="round2Diag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IN" sz="2800" b="1" dirty="0" smtClean="0">
                <a:latin typeface="Palatino Linotype" pitchFamily="18" charset="0"/>
              </a:rPr>
              <a:t>Goods lost, stolen, destroyed, written off or disposed of by way of gift or free samples</a:t>
            </a:r>
            <a:endParaRPr lang="en-IN" sz="2800" b="1" dirty="0">
              <a:latin typeface="Palatino Linotyp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1071546"/>
          </a:xfrm>
          <a:solidFill>
            <a:srgbClr val="0070C0"/>
          </a:solidFill>
        </p:spPr>
        <p:txBody>
          <a:bodyPr/>
          <a:lstStyle/>
          <a:p>
            <a:pPr algn="ctr"/>
            <a:r>
              <a:rPr lang="en-US" b="1" dirty="0" smtClean="0">
                <a:solidFill>
                  <a:schemeClr val="bg1"/>
                </a:solidFill>
              </a:rPr>
              <a:t>Illustration</a:t>
            </a:r>
            <a:endParaRPr lang="en-IN" b="1" dirty="0">
              <a:solidFill>
                <a:schemeClr val="bg1"/>
              </a:solidFill>
            </a:endParaRPr>
          </a:p>
        </p:txBody>
      </p:sp>
      <p:sp>
        <p:nvSpPr>
          <p:cNvPr id="3" name="Text Placeholder 2"/>
          <p:cNvSpPr>
            <a:spLocks noGrp="1"/>
          </p:cNvSpPr>
          <p:nvPr>
            <p:ph type="body" idx="1"/>
          </p:nvPr>
        </p:nvSpPr>
        <p:spPr>
          <a:xfrm>
            <a:off x="893700" y="1600200"/>
            <a:ext cx="7607390" cy="4967700"/>
          </a:xfrm>
        </p:spPr>
        <p:txBody>
          <a:bodyPr/>
          <a:lstStyle/>
          <a:p>
            <a:pPr>
              <a:buClr>
                <a:schemeClr val="tx1"/>
              </a:buClr>
              <a:buSzPct val="75000"/>
              <a:buFont typeface="Wingdings" pitchFamily="2" charset="2"/>
              <a:buChar char="Ø"/>
            </a:pPr>
            <a:r>
              <a:rPr lang="en-US" sz="2800" b="1" dirty="0" smtClean="0">
                <a:solidFill>
                  <a:schemeClr val="tx1"/>
                </a:solidFill>
              </a:rPr>
              <a:t>Raw Material purchased for Rs. 1,00,000/-</a:t>
            </a:r>
          </a:p>
          <a:p>
            <a:pPr>
              <a:buClr>
                <a:schemeClr val="tx1"/>
              </a:buClr>
              <a:buSzPct val="75000"/>
              <a:buFont typeface="Wingdings" pitchFamily="2" charset="2"/>
              <a:buChar char="Ø"/>
            </a:pPr>
            <a:endParaRPr lang="en-US" sz="2800" b="1" dirty="0" smtClean="0">
              <a:solidFill>
                <a:schemeClr val="tx1"/>
              </a:solidFill>
            </a:endParaRPr>
          </a:p>
          <a:p>
            <a:pPr>
              <a:buClr>
                <a:schemeClr val="tx1"/>
              </a:buClr>
              <a:buSzPct val="75000"/>
              <a:buFont typeface="Wingdings" pitchFamily="2" charset="2"/>
              <a:buChar char="Ø"/>
            </a:pPr>
            <a:r>
              <a:rPr lang="en-US" sz="2800" b="1" dirty="0" smtClean="0">
                <a:solidFill>
                  <a:schemeClr val="tx1"/>
                </a:solidFill>
              </a:rPr>
              <a:t>Input Tax Credit of Rs. 20,000/-</a:t>
            </a:r>
          </a:p>
          <a:p>
            <a:pPr>
              <a:buClr>
                <a:schemeClr val="tx1"/>
              </a:buClr>
              <a:buSzPct val="75000"/>
              <a:buFont typeface="Wingdings" pitchFamily="2" charset="2"/>
              <a:buChar char="Ø"/>
            </a:pPr>
            <a:endParaRPr lang="en-US" sz="2800" b="1" dirty="0" smtClean="0">
              <a:solidFill>
                <a:schemeClr val="tx1"/>
              </a:solidFill>
            </a:endParaRPr>
          </a:p>
          <a:p>
            <a:pPr>
              <a:buClr>
                <a:schemeClr val="tx1"/>
              </a:buClr>
              <a:buSzPct val="75000"/>
              <a:buFont typeface="Wingdings" pitchFamily="2" charset="2"/>
              <a:buChar char="Ø"/>
            </a:pPr>
            <a:r>
              <a:rPr lang="en-US" sz="2800" b="1" dirty="0" smtClean="0">
                <a:solidFill>
                  <a:schemeClr val="tx1"/>
                </a:solidFill>
              </a:rPr>
              <a:t>Goods get burnt in the event of fire in the factory</a:t>
            </a:r>
          </a:p>
          <a:p>
            <a:pPr>
              <a:buClr>
                <a:schemeClr val="tx1"/>
              </a:buClr>
              <a:buSzPct val="75000"/>
              <a:buFont typeface="Wingdings" pitchFamily="2" charset="2"/>
              <a:buChar char="Ø"/>
            </a:pPr>
            <a:endParaRPr lang="en-US" sz="2800" b="1" dirty="0" smtClean="0">
              <a:solidFill>
                <a:schemeClr val="tx1"/>
              </a:solidFill>
            </a:endParaRPr>
          </a:p>
          <a:p>
            <a:pPr>
              <a:buClr>
                <a:schemeClr val="tx1"/>
              </a:buClr>
              <a:buSzPct val="75000"/>
              <a:buFont typeface="Wingdings" pitchFamily="2" charset="2"/>
              <a:buChar char="Ø"/>
            </a:pPr>
            <a:r>
              <a:rPr lang="en-US" sz="2800" b="1" dirty="0" smtClean="0">
                <a:solidFill>
                  <a:schemeClr val="tx1"/>
                </a:solidFill>
              </a:rPr>
              <a:t>Whether input is allowed?</a:t>
            </a:r>
            <a:endParaRPr lang="en-IN" sz="28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1071546"/>
          </a:xfrm>
          <a:solidFill>
            <a:srgbClr val="0070C0"/>
          </a:solidFill>
        </p:spPr>
        <p:txBody>
          <a:bodyPr/>
          <a:lstStyle/>
          <a:p>
            <a:pPr algn="ctr"/>
            <a:r>
              <a:rPr lang="en-US" b="1" dirty="0" smtClean="0">
                <a:solidFill>
                  <a:schemeClr val="bg1"/>
                </a:solidFill>
              </a:rPr>
              <a:t>Illustration</a:t>
            </a:r>
            <a:endParaRPr lang="en-IN" b="1" dirty="0">
              <a:solidFill>
                <a:schemeClr val="bg1"/>
              </a:solidFill>
            </a:endParaRPr>
          </a:p>
        </p:txBody>
      </p:sp>
      <p:sp>
        <p:nvSpPr>
          <p:cNvPr id="3" name="Text Placeholder 2"/>
          <p:cNvSpPr>
            <a:spLocks noGrp="1"/>
          </p:cNvSpPr>
          <p:nvPr>
            <p:ph type="body" idx="1"/>
          </p:nvPr>
        </p:nvSpPr>
        <p:spPr>
          <a:xfrm>
            <a:off x="285720" y="1285860"/>
            <a:ext cx="8215370" cy="5282040"/>
          </a:xfrm>
        </p:spPr>
        <p:txBody>
          <a:bodyPr/>
          <a:lstStyle/>
          <a:p>
            <a:pPr>
              <a:buClr>
                <a:schemeClr val="tx1"/>
              </a:buClr>
              <a:buSzPct val="75000"/>
              <a:buFont typeface="Wingdings" pitchFamily="2" charset="2"/>
              <a:buChar char="Ø"/>
            </a:pPr>
            <a:r>
              <a:rPr lang="en-IN" sz="2800" dirty="0" smtClean="0"/>
              <a:t>Whether Input allowed for pilfered and shortage of goods?</a:t>
            </a:r>
          </a:p>
          <a:p>
            <a:pPr>
              <a:buClr>
                <a:schemeClr val="tx1"/>
              </a:buClr>
              <a:buSzPct val="75000"/>
              <a:buFont typeface="Wingdings" pitchFamily="2" charset="2"/>
              <a:buChar char="Ø"/>
            </a:pPr>
            <a:endParaRPr lang="en-IN" sz="2800" dirty="0" smtClean="0"/>
          </a:p>
          <a:p>
            <a:pPr>
              <a:buClr>
                <a:schemeClr val="tx1"/>
              </a:buClr>
              <a:buSzPct val="75000"/>
              <a:buFont typeface="Wingdings" pitchFamily="2" charset="2"/>
              <a:buChar char="Ø"/>
            </a:pPr>
            <a:r>
              <a:rPr lang="en-IN" sz="2800" dirty="0" smtClean="0"/>
              <a:t>Whether taxes paid on change of interiors of service apartment is eligible for input tax credit?</a:t>
            </a:r>
          </a:p>
          <a:p>
            <a:pPr>
              <a:buClr>
                <a:schemeClr val="tx1"/>
              </a:buClr>
              <a:buSzPct val="75000"/>
              <a:buFont typeface="Wingdings" pitchFamily="2" charset="2"/>
              <a:buChar char="Ø"/>
            </a:pPr>
            <a:endParaRPr lang="en-IN" sz="2800" dirty="0" smtClean="0"/>
          </a:p>
          <a:p>
            <a:pPr>
              <a:buClr>
                <a:schemeClr val="tx1"/>
              </a:buClr>
              <a:buSzPct val="75000"/>
              <a:buFont typeface="Wingdings" pitchFamily="2" charset="2"/>
              <a:buChar char="Ø"/>
            </a:pPr>
            <a:endParaRPr lang="en-IN" sz="2800" dirty="0" smtClean="0"/>
          </a:p>
          <a:p>
            <a:pPr>
              <a:buClr>
                <a:schemeClr val="tx1"/>
              </a:buClr>
              <a:buSzPct val="75000"/>
              <a:buFont typeface="Wingdings" pitchFamily="2" charset="2"/>
              <a:buChar char="Ø"/>
            </a:pPr>
            <a:endParaRPr lang="en-IN" sz="2800" b="1" dirty="0" smtClean="0">
              <a:solidFill>
                <a:schemeClr val="tx1"/>
              </a:solidFill>
            </a:endParaRPr>
          </a:p>
          <a:p>
            <a:pPr>
              <a:buClr>
                <a:schemeClr val="tx1"/>
              </a:buClr>
              <a:buSzPct val="75000"/>
              <a:buFont typeface="Wingdings" pitchFamily="2" charset="2"/>
              <a:buChar char="Ø"/>
            </a:pPr>
            <a:endParaRPr lang="en-US" sz="28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3" name="Rectangle 2"/>
          <p:cNvSpPr txBox="1">
            <a:spLocks noChangeArrowheads="1"/>
          </p:cNvSpPr>
          <p:nvPr/>
        </p:nvSpPr>
        <p:spPr bwMode="auto">
          <a:xfrm>
            <a:off x="0" y="2643206"/>
            <a:ext cx="9144000" cy="857232"/>
          </a:xfrm>
          <a:prstGeom prst="rect">
            <a:avLst/>
          </a:prstGeom>
          <a:noFill/>
          <a:ln w="9525">
            <a:noFill/>
            <a:miter lim="800000"/>
            <a:headEnd/>
            <a:tailEnd/>
          </a:ln>
        </p:spPr>
        <p:txBody>
          <a:bodyPr vert="horz" wrap="square" lIns="274320" tIns="228600" rIns="91440" bIns="137160" numCol="1" anchor="ctr" anchorCtr="0" compatLnSpc="1">
            <a:prstTxWarp prst="textNoShape">
              <a:avLst/>
            </a:prstTxWarp>
          </a:bodyPr>
          <a:lstStyle/>
          <a:p>
            <a:pPr lvl="0" algn="ctr" fontAlgn="base">
              <a:spcBef>
                <a:spcPct val="0"/>
              </a:spcBef>
              <a:spcAft>
                <a:spcPct val="0"/>
              </a:spcAft>
            </a:pPr>
            <a:r>
              <a:rPr lang="en-US" sz="4000" b="1" dirty="0" smtClean="0">
                <a:solidFill>
                  <a:srgbClr val="FFFFFF"/>
                </a:solidFill>
                <a:latin typeface="Palatino Linotype"/>
                <a:ea typeface="+mj-ea"/>
                <a:cs typeface="+mj-cs"/>
              </a:rPr>
              <a:t>Value of Supply</a:t>
            </a:r>
            <a:endParaRPr lang="en-US" altLang="en-US" sz="4000" b="1" dirty="0" smtClean="0">
              <a:solidFill>
                <a:schemeClr val="bg1"/>
              </a:solidFill>
              <a:latin typeface="Palatino Linotype" panose="02040502050505030304" pitchFamily="18" charset="0"/>
              <a:ea typeface="+mj-ea"/>
              <a:cs typeface="+mj-cs"/>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prstGeom prst="rect">
            <a:avLst/>
          </a:prstGeom>
          <a:solidFill>
            <a:srgbClr val="0070C0"/>
          </a:solidFill>
        </p:spPr>
        <p:txBody>
          <a:bodyPr lIns="91425" tIns="91425" rIns="91425" bIns="91425" anchor="b" anchorCtr="0">
            <a:noAutofit/>
          </a:bodyPr>
          <a:lstStyle/>
          <a:p>
            <a:pPr lvl="0" algn="ctr">
              <a:spcBef>
                <a:spcPts val="0"/>
              </a:spcBef>
              <a:buNone/>
            </a:pPr>
            <a:r>
              <a:rPr lang="en" dirty="0" smtClean="0">
                <a:solidFill>
                  <a:schemeClr val="bg1"/>
                </a:solidFill>
                <a:effectLst/>
              </a:rPr>
              <a:t>Value of taxable supply – Section 15</a:t>
            </a:r>
            <a:endParaRPr lang="en" dirty="0">
              <a:solidFill>
                <a:schemeClr val="bg1"/>
              </a:solidFill>
              <a:effectLst/>
            </a:endParaRPr>
          </a:p>
        </p:txBody>
      </p:sp>
      <p:sp>
        <p:nvSpPr>
          <p:cNvPr id="11" name="Text Placeholder 10"/>
          <p:cNvSpPr>
            <a:spLocks noGrp="1"/>
          </p:cNvSpPr>
          <p:nvPr>
            <p:ph idx="1"/>
          </p:nvPr>
        </p:nvSpPr>
        <p:spPr>
          <a:xfrm>
            <a:off x="285720" y="1000108"/>
            <a:ext cx="8358246" cy="4786346"/>
          </a:xfrm>
        </p:spPr>
        <p:txBody>
          <a:bodyPr/>
          <a:lstStyle/>
          <a:p>
            <a:pPr algn="just">
              <a:buNone/>
            </a:pPr>
            <a:r>
              <a:rPr lang="en-US" sz="2800" dirty="0" smtClean="0">
                <a:solidFill>
                  <a:schemeClr val="tx1"/>
                </a:solidFill>
              </a:rPr>
              <a:t>Value of a supply of goods or service or both shall</a:t>
            </a:r>
          </a:p>
          <a:p>
            <a:pPr algn="just">
              <a:buNone/>
            </a:pPr>
            <a:r>
              <a:rPr lang="en-US" sz="2800" dirty="0" smtClean="0"/>
              <a:t> </a:t>
            </a:r>
            <a:r>
              <a:rPr lang="en-US" sz="2800" dirty="0" smtClean="0">
                <a:solidFill>
                  <a:schemeClr val="tx1"/>
                </a:solidFill>
              </a:rPr>
              <a:t>be :</a:t>
            </a:r>
          </a:p>
          <a:p>
            <a:pPr marL="987425" lvl="1" indent="-457200" algn="just">
              <a:buFont typeface="Arial" pitchFamily="34" charset="0"/>
              <a:buChar char="•"/>
            </a:pPr>
            <a:endParaRPr lang="en-US" sz="2800" dirty="0" smtClean="0">
              <a:solidFill>
                <a:schemeClr val="tx1"/>
              </a:solidFill>
            </a:endParaRPr>
          </a:p>
          <a:p>
            <a:pPr marL="987425" lvl="1" indent="-457200" algn="just">
              <a:buFont typeface="Wingdings" pitchFamily="2" charset="2"/>
              <a:buChar char="Ø"/>
            </a:pPr>
            <a:r>
              <a:rPr lang="en-US" sz="2800" dirty="0" smtClean="0">
                <a:solidFill>
                  <a:schemeClr val="tx1"/>
                </a:solidFill>
              </a:rPr>
              <a:t>The transaction value</a:t>
            </a:r>
          </a:p>
          <a:p>
            <a:pPr marL="987425" lvl="1" indent="-457200" algn="just">
              <a:buFont typeface="Wingdings" pitchFamily="2" charset="2"/>
              <a:buChar char="Ø"/>
            </a:pPr>
            <a:r>
              <a:rPr lang="en-US" sz="2800" dirty="0" smtClean="0">
                <a:solidFill>
                  <a:schemeClr val="tx1"/>
                </a:solidFill>
              </a:rPr>
              <a:t>Which is the price actually paid or payable for the said supply </a:t>
            </a:r>
          </a:p>
          <a:p>
            <a:pPr marL="987425" lvl="1" indent="-457200" algn="just">
              <a:buFont typeface="Wingdings" pitchFamily="2" charset="2"/>
              <a:buChar char="Ø"/>
            </a:pPr>
            <a:r>
              <a:rPr lang="en-US" sz="2800" dirty="0" smtClean="0">
                <a:solidFill>
                  <a:schemeClr val="tx1"/>
                </a:solidFill>
              </a:rPr>
              <a:t>Supplier and recipient are  not related</a:t>
            </a:r>
          </a:p>
          <a:p>
            <a:pPr marL="987425" lvl="1" indent="-457200" algn="just">
              <a:buFont typeface="Wingdings" pitchFamily="2" charset="2"/>
              <a:buChar char="Ø"/>
            </a:pPr>
            <a:r>
              <a:rPr lang="en-US" sz="2800" dirty="0" smtClean="0">
                <a:solidFill>
                  <a:schemeClr val="tx1"/>
                </a:solidFill>
              </a:rPr>
              <a:t>Price is the sole consideration for sale</a:t>
            </a:r>
          </a:p>
          <a:p>
            <a:pPr marL="987425" lvl="1" indent="-457200" algn="just">
              <a:buFont typeface="Wingdings" pitchFamily="2" charset="2"/>
              <a:buChar char="Ø"/>
            </a:pPr>
            <a:endParaRPr lang="en-US" sz="2800" dirty="0" smtClean="0">
              <a:solidFill>
                <a:schemeClr val="tx1"/>
              </a:solidFill>
            </a:endParaRPr>
          </a:p>
          <a:p>
            <a:pPr algn="just">
              <a:buFont typeface="Wingdings" pitchFamily="2" charset="2"/>
              <a:buChar char="Ø"/>
            </a:pPr>
            <a:endParaRPr lang="en-I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 calcmode="lin" valueType="num">
                                      <p:cBhvr additive="base">
                                        <p:cTn id="11"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 calcmode="lin" valueType="num">
                                      <p:cBhvr additive="base">
                                        <p:cTn id="17"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anim calcmode="lin" valueType="num">
                                      <p:cBhvr additive="base">
                                        <p:cTn id="23"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
                                            <p:txEl>
                                              <p:pRg st="5" end="5"/>
                                            </p:txEl>
                                          </p:spTgt>
                                        </p:tgtEl>
                                        <p:attrNameLst>
                                          <p:attrName>style.visibility</p:attrName>
                                        </p:attrNameLst>
                                      </p:cBhvr>
                                      <p:to>
                                        <p:strVal val="visible"/>
                                      </p:to>
                                    </p:set>
                                    <p:anim calcmode="lin" valueType="num">
                                      <p:cBhvr additive="base">
                                        <p:cTn id="29"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1">
                                            <p:txEl>
                                              <p:pRg st="6" end="6"/>
                                            </p:txEl>
                                          </p:spTgt>
                                        </p:tgtEl>
                                        <p:attrNameLst>
                                          <p:attrName>style.visibility</p:attrName>
                                        </p:attrNameLst>
                                      </p:cBhvr>
                                      <p:to>
                                        <p:strVal val="visible"/>
                                      </p:to>
                                    </p:set>
                                    <p:anim calcmode="lin" valueType="num">
                                      <p:cBhvr additive="base">
                                        <p:cTn id="35"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prstGeom prst="rect">
            <a:avLst/>
          </a:prstGeom>
          <a:solidFill>
            <a:srgbClr val="0070C0"/>
          </a:solidFill>
        </p:spPr>
        <p:txBody>
          <a:bodyPr lIns="91425" tIns="91425" rIns="91425" bIns="91425" anchor="b" anchorCtr="0">
            <a:noAutofit/>
          </a:bodyPr>
          <a:lstStyle/>
          <a:p>
            <a:pPr lvl="0">
              <a:spcBef>
                <a:spcPts val="0"/>
              </a:spcBef>
              <a:buNone/>
            </a:pPr>
            <a:r>
              <a:rPr lang="en" dirty="0" smtClean="0">
                <a:solidFill>
                  <a:schemeClr val="bg1"/>
                </a:solidFill>
              </a:rPr>
              <a:t>Value of taxable supply – Section 15</a:t>
            </a:r>
            <a:endParaRPr lang="en" dirty="0">
              <a:solidFill>
                <a:schemeClr val="bg1"/>
              </a:solidFill>
            </a:endParaRPr>
          </a:p>
        </p:txBody>
      </p:sp>
      <p:graphicFrame>
        <p:nvGraphicFramePr>
          <p:cNvPr id="5" name="Diagram 4"/>
          <p:cNvGraphicFramePr/>
          <p:nvPr/>
        </p:nvGraphicFramePr>
        <p:xfrm>
          <a:off x="357158" y="1071546"/>
          <a:ext cx="8501122" cy="46434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prstGeom prst="rect">
            <a:avLst/>
          </a:prstGeom>
          <a:solidFill>
            <a:srgbClr val="0070C0"/>
          </a:solidFill>
        </p:spPr>
        <p:txBody>
          <a:bodyPr lIns="91425" tIns="91425" rIns="91425" bIns="91425" anchor="b" anchorCtr="0">
            <a:noAutofit/>
          </a:bodyPr>
          <a:lstStyle/>
          <a:p>
            <a:pPr lvl="0">
              <a:spcBef>
                <a:spcPts val="0"/>
              </a:spcBef>
              <a:buNone/>
            </a:pPr>
            <a:r>
              <a:rPr lang="en" b="0" dirty="0" smtClean="0">
                <a:ln w="18415" cmpd="sng">
                  <a:solidFill>
                    <a:srgbClr val="FFFFFF"/>
                  </a:solidFill>
                  <a:prstDash val="solid"/>
                </a:ln>
                <a:solidFill>
                  <a:srgbClr val="FFFFFF"/>
                </a:solidFill>
                <a:effectLst/>
              </a:rPr>
              <a:t>Value of taxable supply – Section 15</a:t>
            </a:r>
            <a:endParaRPr lang="en" b="0" dirty="0">
              <a:ln w="18415" cmpd="sng">
                <a:solidFill>
                  <a:srgbClr val="FFFFFF"/>
                </a:solidFill>
                <a:prstDash val="solid"/>
              </a:ln>
              <a:solidFill>
                <a:srgbClr val="FFFFFF"/>
              </a:solidFill>
              <a:effectLst/>
            </a:endParaRPr>
          </a:p>
        </p:txBody>
      </p:sp>
      <p:sp>
        <p:nvSpPr>
          <p:cNvPr id="8" name="Right Arrow Callout 7"/>
          <p:cNvSpPr/>
          <p:nvPr/>
        </p:nvSpPr>
        <p:spPr>
          <a:xfrm>
            <a:off x="357158" y="1857364"/>
            <a:ext cx="3286148" cy="3000396"/>
          </a:xfrm>
          <a:prstGeom prst="rightArrow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smtClean="0">
                <a:latin typeface="Palatino Linotype" pitchFamily="18" charset="0"/>
              </a:rPr>
              <a:t>Discount before  or at the time of supply</a:t>
            </a:r>
            <a:endParaRPr lang="en-IN" sz="2800" dirty="0" smtClean="0">
              <a:latin typeface="Palatino Linotype" pitchFamily="18" charset="0"/>
            </a:endParaRPr>
          </a:p>
        </p:txBody>
      </p:sp>
      <p:sp>
        <p:nvSpPr>
          <p:cNvPr id="12" name="Oval 11"/>
          <p:cNvSpPr/>
          <p:nvPr/>
        </p:nvSpPr>
        <p:spPr>
          <a:xfrm>
            <a:off x="3643306" y="1643050"/>
            <a:ext cx="2500330" cy="35719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smtClean="0">
                <a:latin typeface="Palatino Linotype" pitchFamily="18" charset="0"/>
              </a:rPr>
              <a:t>Not included in value of supply</a:t>
            </a:r>
            <a:endParaRPr lang="en-IN" sz="2800" dirty="0">
              <a:latin typeface="Palatino Linotype" pitchFamily="18" charset="0"/>
            </a:endParaRPr>
          </a:p>
        </p:txBody>
      </p:sp>
      <p:sp>
        <p:nvSpPr>
          <p:cNvPr id="13" name="Oval 12"/>
          <p:cNvSpPr/>
          <p:nvPr/>
        </p:nvSpPr>
        <p:spPr>
          <a:xfrm>
            <a:off x="6286512" y="1643050"/>
            <a:ext cx="2571768" cy="3500462"/>
          </a:xfrm>
          <a:prstGeom prst="ellipse">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dirty="0" smtClean="0">
                <a:solidFill>
                  <a:sysClr val="windowText" lastClr="000000"/>
                </a:solidFill>
                <a:latin typeface="Palatino Linotype" pitchFamily="18" charset="0"/>
              </a:rPr>
              <a:t>Discount indicated in invoice</a:t>
            </a:r>
            <a:endParaRPr lang="en-IN" sz="2800" dirty="0">
              <a:solidFill>
                <a:sysClr val="windowText" lastClr="000000"/>
              </a:solidFill>
              <a:latin typeface="Palatino Linotyp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P spid="13" grpId="0" animBg="1"/>
    </p:bldLst>
  </p:timing>
</p:sld>
</file>

<file path=ppt/theme/theme1.xml><?xml version="1.0" encoding="utf-8"?>
<a:theme xmlns:a="http://schemas.openxmlformats.org/drawingml/2006/main" name="Anton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Dad`s Tie">
  <a:themeElements>
    <a:clrScheme name="Dad`s Tie 8">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FFFFFF"/>
      </a:hlink>
      <a:folHlink>
        <a:srgbClr val="E1E1B7"/>
      </a:folHlink>
    </a:clrScheme>
    <a:fontScheme name="Dad`s Ti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
      <a:clrScheme name="Dad`s Tie 7">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EAEAEA"/>
        </a:hlink>
        <a:folHlink>
          <a:srgbClr val="E1E1B7"/>
        </a:folHlink>
      </a:clrScheme>
      <a:clrMap bg1="lt1" tx1="dk1" bg2="lt2" tx2="dk2" accent1="accent1" accent2="accent2" accent3="accent3" accent4="accent4" accent5="accent5" accent6="accent6" hlink="hlink" folHlink="folHlink"/>
    </a:extraClrScheme>
    <a:extraClrScheme>
      <a:clrScheme name="Dad`s Tie 8">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FFFFFF"/>
        </a:hlink>
        <a:folHlink>
          <a:srgbClr val="E1E1B7"/>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Antonio - 1</Template>
  <TotalTime>5673</TotalTime>
  <Words>9816</Words>
  <Application>Microsoft Office PowerPoint</Application>
  <PresentationFormat>On-screen Show (4:3)</PresentationFormat>
  <Paragraphs>918</Paragraphs>
  <Slides>127</Slides>
  <Notes>77</Notes>
  <HiddenSlides>0</HiddenSlides>
  <MMClips>0</MMClips>
  <ScaleCrop>false</ScaleCrop>
  <HeadingPairs>
    <vt:vector size="4" baseType="variant">
      <vt:variant>
        <vt:lpstr>Theme</vt:lpstr>
      </vt:variant>
      <vt:variant>
        <vt:i4>5</vt:i4>
      </vt:variant>
      <vt:variant>
        <vt:lpstr>Slide Titles</vt:lpstr>
      </vt:variant>
      <vt:variant>
        <vt:i4>127</vt:i4>
      </vt:variant>
    </vt:vector>
  </HeadingPairs>
  <TitlesOfParts>
    <vt:vector size="132" baseType="lpstr">
      <vt:lpstr>Antonio template</vt:lpstr>
      <vt:lpstr>1_Office Theme</vt:lpstr>
      <vt:lpstr>Office Theme</vt:lpstr>
      <vt:lpstr>Dad`s Tie</vt:lpstr>
      <vt:lpstr>2_Office Theme</vt:lpstr>
      <vt:lpstr>E Way Bill</vt:lpstr>
      <vt:lpstr>Basics of E Way Bill</vt:lpstr>
      <vt:lpstr>Benefits?</vt:lpstr>
      <vt:lpstr>What?</vt:lpstr>
      <vt:lpstr>What is consignment Value?</vt:lpstr>
      <vt:lpstr>Time Lines</vt:lpstr>
      <vt:lpstr>Time Lines</vt:lpstr>
      <vt:lpstr>Contents of E-Way Bill</vt:lpstr>
      <vt:lpstr>When &amp; Who?</vt:lpstr>
      <vt:lpstr>When &amp; Who?</vt:lpstr>
      <vt:lpstr>Example</vt:lpstr>
      <vt:lpstr>Example</vt:lpstr>
      <vt:lpstr>E Way bill without limit</vt:lpstr>
      <vt:lpstr>Part B of E Way Bill</vt:lpstr>
      <vt:lpstr>Case 1</vt:lpstr>
      <vt:lpstr>Case 2</vt:lpstr>
      <vt:lpstr>Case 3</vt:lpstr>
      <vt:lpstr>Case 3 (Contd)</vt:lpstr>
      <vt:lpstr>Case 4</vt:lpstr>
      <vt:lpstr>Unique E Way Bill Number</vt:lpstr>
      <vt:lpstr>Updation of Vehicle Number</vt:lpstr>
      <vt:lpstr>Assign the E Way Bill No.</vt:lpstr>
      <vt:lpstr>Consolidation of E Way Bill</vt:lpstr>
      <vt:lpstr>Question</vt:lpstr>
      <vt:lpstr>E Way Bill Vs. GSTR 1</vt:lpstr>
      <vt:lpstr>Cancellation of E Way Bill</vt:lpstr>
      <vt:lpstr>Deletion / Modification of E Way Bill</vt:lpstr>
      <vt:lpstr>Validity of E Way Bill</vt:lpstr>
      <vt:lpstr>One Day</vt:lpstr>
      <vt:lpstr>Over Dimensional Cargo</vt:lpstr>
      <vt:lpstr>Acceptance of E Way Bill</vt:lpstr>
      <vt:lpstr>E Way Bill not Required</vt:lpstr>
      <vt:lpstr>E Way Bill not Required</vt:lpstr>
      <vt:lpstr>E Way Bill not Required</vt:lpstr>
      <vt:lpstr>Documents Required with E Way Bill</vt:lpstr>
      <vt:lpstr>Requirement of RFI Devices for Transporter</vt:lpstr>
      <vt:lpstr>Inspection &amp; Verification</vt:lpstr>
      <vt:lpstr>Inspection &amp; Verification</vt:lpstr>
      <vt:lpstr>Information on Detained Vehicles</vt:lpstr>
      <vt:lpstr>Penalty for Non Compliance</vt:lpstr>
      <vt:lpstr>Questions</vt:lpstr>
      <vt:lpstr>Questions</vt:lpstr>
      <vt:lpstr>Questions</vt:lpstr>
      <vt:lpstr>Questions</vt:lpstr>
      <vt:lpstr>Case Laws</vt:lpstr>
      <vt:lpstr>Case Laws</vt:lpstr>
      <vt:lpstr>Case Laws</vt:lpstr>
      <vt:lpstr>Case Laws</vt:lpstr>
      <vt:lpstr>Case Laws</vt:lpstr>
      <vt:lpstr>Portal</vt:lpstr>
      <vt:lpstr>Registration - Regular</vt:lpstr>
      <vt:lpstr>Registration - Transporter</vt:lpstr>
      <vt:lpstr>Registration - Transporter</vt:lpstr>
      <vt:lpstr>GST – Developments</vt:lpstr>
      <vt:lpstr> Recent Clarifications</vt:lpstr>
      <vt:lpstr> Basics of Refund</vt:lpstr>
      <vt:lpstr> Recent Clarifications</vt:lpstr>
      <vt:lpstr> Recent Clarifications</vt:lpstr>
      <vt:lpstr> Recent Clarifications</vt:lpstr>
      <vt:lpstr>GST – Finalization of books of accounts</vt:lpstr>
      <vt:lpstr>Important Concepts</vt:lpstr>
      <vt:lpstr>Slide 62</vt:lpstr>
      <vt:lpstr>Slide 63</vt:lpstr>
      <vt:lpstr>Slide 64</vt:lpstr>
      <vt:lpstr>Conditions – Section 16</vt:lpstr>
      <vt:lpstr>Conditions – Section 16</vt:lpstr>
      <vt:lpstr>Conditions – Rule 2 of ITC Rules</vt:lpstr>
      <vt:lpstr>Additional conditions:</vt:lpstr>
      <vt:lpstr>Illustration</vt:lpstr>
      <vt:lpstr>Slide 70</vt:lpstr>
      <vt:lpstr>Slide 71</vt:lpstr>
      <vt:lpstr>Slide 72</vt:lpstr>
      <vt:lpstr>Slide 73</vt:lpstr>
      <vt:lpstr>Apportionment – Section 17 (1)</vt:lpstr>
      <vt:lpstr>Apportionment – Section 17 (2) &amp; (3)</vt:lpstr>
      <vt:lpstr>Apportionment – Section 17 (4)</vt:lpstr>
      <vt:lpstr>Apportionment</vt:lpstr>
      <vt:lpstr>Apportionment</vt:lpstr>
      <vt:lpstr>Apportionment</vt:lpstr>
      <vt:lpstr>Apportionment</vt:lpstr>
      <vt:lpstr>Apportionment</vt:lpstr>
      <vt:lpstr>Apportionment</vt:lpstr>
      <vt:lpstr>   Important</vt:lpstr>
      <vt:lpstr>Slide 84</vt:lpstr>
      <vt:lpstr>No Input – Section 17 (5)</vt:lpstr>
      <vt:lpstr>No Input – Section 17 (5)</vt:lpstr>
      <vt:lpstr>No Input – Section 17 (5)</vt:lpstr>
      <vt:lpstr>Illustration</vt:lpstr>
      <vt:lpstr>Illustration</vt:lpstr>
      <vt:lpstr>No Input – Section 17 (5)</vt:lpstr>
      <vt:lpstr>No Input – Section 17 (5)</vt:lpstr>
      <vt:lpstr>No Input – Section 17 (5)</vt:lpstr>
      <vt:lpstr>No Input – Section 17 (5)</vt:lpstr>
      <vt:lpstr>Illustration</vt:lpstr>
      <vt:lpstr>Illustration</vt:lpstr>
      <vt:lpstr>Slide 96</vt:lpstr>
      <vt:lpstr>Value of taxable supply – Section 15</vt:lpstr>
      <vt:lpstr>Value of taxable supply – Section 15</vt:lpstr>
      <vt:lpstr>Value of taxable supply – Section 15</vt:lpstr>
      <vt:lpstr>Value of taxable supply – Section 15</vt:lpstr>
      <vt:lpstr>Reverse Charge</vt:lpstr>
      <vt:lpstr>      Levy – Reverse Charge</vt:lpstr>
      <vt:lpstr>Levy – Steps</vt:lpstr>
      <vt:lpstr>Slide 104</vt:lpstr>
      <vt:lpstr>Time of Supply of Goods</vt:lpstr>
      <vt:lpstr>Time of Supply of Goods – RCM</vt:lpstr>
      <vt:lpstr>Time of Supply of Service</vt:lpstr>
      <vt:lpstr>Time of Supply of Service – RCM</vt:lpstr>
      <vt:lpstr>Slide 109</vt:lpstr>
      <vt:lpstr> Important Tasks</vt:lpstr>
      <vt:lpstr> Important Tasks</vt:lpstr>
      <vt:lpstr> Important Tasks</vt:lpstr>
      <vt:lpstr> Important Tasks</vt:lpstr>
      <vt:lpstr> Important Tasks</vt:lpstr>
      <vt:lpstr>Slide 115</vt:lpstr>
      <vt:lpstr>Accounts and Other records (sec 35)</vt:lpstr>
      <vt:lpstr>Accounts and Other records (sec 35)</vt:lpstr>
      <vt:lpstr>Accounts and Other records (sec 35)</vt:lpstr>
      <vt:lpstr>Accounts and Other records – Rule (56)</vt:lpstr>
      <vt:lpstr>Accounts and Other records – Rule (56)</vt:lpstr>
      <vt:lpstr>Accounts and Other records – Rule (56)</vt:lpstr>
      <vt:lpstr>Accounts and Other records - Rules</vt:lpstr>
      <vt:lpstr>Accounts and Other records - Rules</vt:lpstr>
      <vt:lpstr>Accounts and Other records - Rules</vt:lpstr>
      <vt:lpstr>Accounts and Other records - Rules</vt:lpstr>
      <vt:lpstr>Accounts and Other records - Rules</vt:lpstr>
      <vt:lpstr>Slide 127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CRBS</dc:creator>
  <cp:lastModifiedBy>Pragya Singh</cp:lastModifiedBy>
  <cp:revision>529</cp:revision>
  <dcterms:created xsi:type="dcterms:W3CDTF">2016-06-15T09:08:13Z</dcterms:created>
  <dcterms:modified xsi:type="dcterms:W3CDTF">2018-03-24T12:06:08Z</dcterms:modified>
</cp:coreProperties>
</file>