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9" r:id="rId2"/>
    <p:sldId id="263" r:id="rId3"/>
    <p:sldId id="262" r:id="rId4"/>
    <p:sldId id="303" r:id="rId5"/>
    <p:sldId id="304" r:id="rId6"/>
    <p:sldId id="291" r:id="rId7"/>
    <p:sldId id="295" r:id="rId8"/>
    <p:sldId id="294" r:id="rId9"/>
    <p:sldId id="293" r:id="rId10"/>
    <p:sldId id="292" r:id="rId11"/>
    <p:sldId id="290" r:id="rId12"/>
    <p:sldId id="296" r:id="rId13"/>
    <p:sldId id="301" r:id="rId14"/>
    <p:sldId id="300" r:id="rId15"/>
    <p:sldId id="299" r:id="rId16"/>
    <p:sldId id="298" r:id="rId17"/>
    <p:sldId id="297" r:id="rId18"/>
    <p:sldId id="302" r:id="rId19"/>
    <p:sldId id="267" r:id="rId20"/>
    <p:sldId id="256" r:id="rId21"/>
    <p:sldId id="258" r:id="rId22"/>
    <p:sldId id="259" r:id="rId23"/>
    <p:sldId id="260" r:id="rId24"/>
    <p:sldId id="268" r:id="rId25"/>
    <p:sldId id="269" r:id="rId26"/>
    <p:sldId id="313" r:id="rId27"/>
    <p:sldId id="314" r:id="rId28"/>
    <p:sldId id="289" r:id="rId29"/>
    <p:sldId id="270" r:id="rId30"/>
    <p:sldId id="271" r:id="rId31"/>
    <p:sldId id="273" r:id="rId32"/>
    <p:sldId id="274" r:id="rId33"/>
    <p:sldId id="275" r:id="rId34"/>
    <p:sldId id="276" r:id="rId35"/>
    <p:sldId id="277" r:id="rId36"/>
    <p:sldId id="278" r:id="rId37"/>
    <p:sldId id="280" r:id="rId38"/>
    <p:sldId id="315" r:id="rId39"/>
    <p:sldId id="281" r:id="rId40"/>
    <p:sldId id="310" r:id="rId41"/>
    <p:sldId id="311" r:id="rId42"/>
    <p:sldId id="286" r:id="rId43"/>
    <p:sldId id="287" r:id="rId44"/>
    <p:sldId id="305" r:id="rId45"/>
    <p:sldId id="306" r:id="rId46"/>
    <p:sldId id="312" r:id="rId47"/>
    <p:sldId id="308"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2/14/2018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28675" y="2292095"/>
            <a:ext cx="4300538"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grpSp>
        <p:nvGrpSpPr>
          <p:cNvPr id="5"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2/14/2018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algn="ctr">
              <a:buNone/>
            </a:pPr>
            <a:endParaRPr lang="en-US" sz="4000" b="1" u="sng" dirty="0" smtClean="0">
              <a:solidFill>
                <a:srgbClr val="C00000"/>
              </a:solidFill>
            </a:endParaRPr>
          </a:p>
          <a:p>
            <a:pPr algn="ctr">
              <a:buNone/>
            </a:pPr>
            <a:endParaRPr lang="en-US" sz="4000" b="1" u="sng" dirty="0" smtClean="0">
              <a:solidFill>
                <a:srgbClr val="C00000"/>
              </a:solidFill>
            </a:endParaRPr>
          </a:p>
          <a:p>
            <a:pPr algn="ctr">
              <a:buNone/>
            </a:pPr>
            <a:r>
              <a:rPr lang="en-US" sz="4000" b="1" u="sng" dirty="0" smtClean="0">
                <a:solidFill>
                  <a:srgbClr val="C00000"/>
                </a:solidFill>
              </a:rPr>
              <a:t>CONSTRUCTION AND WORKS CONTRACT</a:t>
            </a:r>
          </a:p>
          <a:p>
            <a:pPr algn="ctr">
              <a:buNone/>
            </a:pPr>
            <a:endParaRPr lang="en-IN" sz="2800" b="1" dirty="0" smtClean="0">
              <a:solidFill>
                <a:srgbClr val="002060"/>
              </a:solidFill>
            </a:endParaRPr>
          </a:p>
          <a:p>
            <a:pPr algn="ctr">
              <a:buNone/>
            </a:pPr>
            <a:r>
              <a:rPr lang="en-IN" sz="3600" b="1" dirty="0" smtClean="0">
                <a:solidFill>
                  <a:srgbClr val="002060"/>
                </a:solidFill>
              </a:rPr>
              <a:t>Presented By - CA </a:t>
            </a:r>
            <a:r>
              <a:rPr lang="en-IN" sz="3600" b="1" dirty="0" err="1" smtClean="0">
                <a:solidFill>
                  <a:srgbClr val="002060"/>
                </a:solidFill>
              </a:rPr>
              <a:t>H.L.Madan</a:t>
            </a:r>
            <a:endParaRPr lang="en-IN" sz="3600" b="1" dirty="0" smtClean="0">
              <a:solidFill>
                <a:srgbClr val="002060"/>
              </a:solidFill>
            </a:endParaRPr>
          </a:p>
          <a:p>
            <a:pPr algn="ctr">
              <a:buNone/>
            </a:pPr>
            <a:r>
              <a:rPr lang="en-US" sz="3600" b="1" dirty="0" smtClean="0">
                <a:solidFill>
                  <a:srgbClr val="002060"/>
                </a:solidFill>
              </a:rPr>
              <a:t>Mobile- 9312238908</a:t>
            </a:r>
          </a:p>
          <a:p>
            <a:pPr algn="ctr">
              <a:buNone/>
            </a:pPr>
            <a:r>
              <a:rPr lang="en-US" sz="3600" b="1" dirty="0" smtClean="0">
                <a:solidFill>
                  <a:srgbClr val="002060"/>
                </a:solidFill>
              </a:rPr>
              <a:t>Email – madanhl06@rediffmail.com</a:t>
            </a: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57200"/>
          <a:ext cx="8229600" cy="6019801"/>
        </p:xfrm>
        <a:graphic>
          <a:graphicData uri="http://schemas.openxmlformats.org/drawingml/2006/table">
            <a:tbl>
              <a:tblPr firstRow="1" bandRow="1">
                <a:tableStyleId>{073A0DAA-6AF3-43AB-8588-CEC1D06C72B9}</a:tableStyleId>
              </a:tblPr>
              <a:tblGrid>
                <a:gridCol w="762000"/>
                <a:gridCol w="1676400"/>
                <a:gridCol w="1752600"/>
                <a:gridCol w="4038600"/>
              </a:tblGrid>
              <a:tr h="1275901">
                <a:tc>
                  <a:txBody>
                    <a:bodyPr/>
                    <a:lstStyle/>
                    <a:p>
                      <a:r>
                        <a:rPr lang="en-US" dirty="0" smtClean="0"/>
                        <a:t>13</a:t>
                      </a:r>
                      <a:endParaRPr lang="en-IN" dirty="0"/>
                    </a:p>
                  </a:txBody>
                  <a:tcPr/>
                </a:tc>
                <a:tc>
                  <a:txBody>
                    <a:bodyPr/>
                    <a:lstStyle/>
                    <a:p>
                      <a:endParaRPr lang="en-IN" dirty="0"/>
                    </a:p>
                  </a:txBody>
                  <a:tcPr/>
                </a:tc>
                <a:tc>
                  <a:txBody>
                    <a:bodyPr/>
                    <a:lstStyle/>
                    <a:p>
                      <a:r>
                        <a:rPr lang="en-IN" dirty="0" smtClean="0"/>
                        <a:t>995427</a:t>
                      </a:r>
                      <a:endParaRPr lang="en-IN" dirty="0"/>
                    </a:p>
                  </a:txBody>
                  <a:tcPr/>
                </a:tc>
                <a:tc>
                  <a:txBody>
                    <a:bodyPr/>
                    <a:lstStyle/>
                    <a:p>
                      <a:r>
                        <a:rPr lang="en-IN" dirty="0" smtClean="0"/>
                        <a:t>General construction services of outdoor sport and recreation facilities</a:t>
                      </a:r>
                      <a:endParaRPr lang="en-IN" dirty="0"/>
                    </a:p>
                  </a:txBody>
                  <a:tcPr/>
                </a:tc>
              </a:tr>
              <a:tr h="1144038">
                <a:tc>
                  <a:txBody>
                    <a:bodyPr/>
                    <a:lstStyle/>
                    <a:p>
                      <a:r>
                        <a:rPr lang="en-US" dirty="0" smtClean="0"/>
                        <a:t>14</a:t>
                      </a:r>
                      <a:endParaRPr lang="en-IN" dirty="0"/>
                    </a:p>
                  </a:txBody>
                  <a:tcPr/>
                </a:tc>
                <a:tc>
                  <a:txBody>
                    <a:bodyPr/>
                    <a:lstStyle/>
                    <a:p>
                      <a:endParaRPr lang="en-IN" dirty="0"/>
                    </a:p>
                  </a:txBody>
                  <a:tcPr/>
                </a:tc>
                <a:tc>
                  <a:txBody>
                    <a:bodyPr/>
                    <a:lstStyle/>
                    <a:p>
                      <a:r>
                        <a:rPr lang="en-IN" dirty="0" smtClean="0"/>
                        <a:t>995428 </a:t>
                      </a:r>
                      <a:endParaRPr lang="en-IN" dirty="0"/>
                    </a:p>
                  </a:txBody>
                  <a:tcPr/>
                </a:tc>
                <a:tc>
                  <a:txBody>
                    <a:bodyPr/>
                    <a:lstStyle/>
                    <a:p>
                      <a:r>
                        <a:rPr lang="en-IN" dirty="0" smtClean="0"/>
                        <a:t>General construction services of </a:t>
                      </a:r>
                      <a:r>
                        <a:rPr lang="en-IN" b="1" dirty="0" smtClean="0"/>
                        <a:t>other civil engineering works nowhere else classified</a:t>
                      </a:r>
                      <a:endParaRPr lang="en-IN" b="1" dirty="0"/>
                    </a:p>
                  </a:txBody>
                  <a:tcPr/>
                </a:tc>
              </a:tr>
              <a:tr h="1799931">
                <a:tc>
                  <a:txBody>
                    <a:bodyPr/>
                    <a:lstStyle/>
                    <a:p>
                      <a:r>
                        <a:rPr lang="en-US" dirty="0" smtClean="0"/>
                        <a:t>15</a:t>
                      </a:r>
                      <a:endParaRPr lang="en-IN" dirty="0"/>
                    </a:p>
                  </a:txBody>
                  <a:tcPr/>
                </a:tc>
                <a:tc>
                  <a:txBody>
                    <a:bodyPr/>
                    <a:lstStyle/>
                    <a:p>
                      <a:endParaRPr lang="en-IN" dirty="0"/>
                    </a:p>
                  </a:txBody>
                  <a:tcPr/>
                </a:tc>
                <a:tc>
                  <a:txBody>
                    <a:bodyPr/>
                    <a:lstStyle/>
                    <a:p>
                      <a:r>
                        <a:rPr lang="en-IN" dirty="0" smtClean="0"/>
                        <a:t>995429</a:t>
                      </a:r>
                      <a:endParaRPr lang="en-IN" dirty="0"/>
                    </a:p>
                  </a:txBody>
                  <a:tcPr/>
                </a:tc>
                <a:tc>
                  <a:txBody>
                    <a:bodyPr/>
                    <a:lstStyle/>
                    <a:p>
                      <a:endParaRPr lang="en-IN" dirty="0" smtClean="0"/>
                    </a:p>
                    <a:p>
                      <a:r>
                        <a:rPr lang="en-IN" dirty="0" smtClean="0"/>
                        <a:t>Services involving </a:t>
                      </a:r>
                      <a:r>
                        <a:rPr lang="en-IN" b="1" dirty="0" smtClean="0"/>
                        <a:t>repair, alterations, additions, replacements, renovation, maintenance or </a:t>
                      </a:r>
                      <a:r>
                        <a:rPr lang="en-IN" b="1" dirty="0" err="1" smtClean="0"/>
                        <a:t>remodeling</a:t>
                      </a:r>
                      <a:r>
                        <a:rPr lang="en-IN" b="1" dirty="0" smtClean="0"/>
                        <a:t> of the constructions covered above</a:t>
                      </a:r>
                      <a:endParaRPr lang="en-IN" b="1" dirty="0"/>
                    </a:p>
                  </a:txBody>
                  <a:tcPr/>
                </a:tc>
              </a:tr>
              <a:tr h="1799931">
                <a:tc>
                  <a:txBody>
                    <a:bodyPr/>
                    <a:lstStyle/>
                    <a:p>
                      <a:r>
                        <a:rPr lang="en-US" dirty="0" smtClean="0"/>
                        <a:t>16</a:t>
                      </a:r>
                      <a:endParaRPr lang="en-IN" dirty="0"/>
                    </a:p>
                  </a:txBody>
                  <a:tcPr/>
                </a:tc>
                <a:tc>
                  <a:txBody>
                    <a:bodyPr/>
                    <a:lstStyle/>
                    <a:p>
                      <a:r>
                        <a:rPr lang="en-IN" dirty="0" smtClean="0"/>
                        <a:t>Group 99543</a:t>
                      </a:r>
                      <a:endParaRPr lang="en-IN" dirty="0"/>
                    </a:p>
                  </a:txBody>
                  <a:tcPr/>
                </a:tc>
                <a:tc>
                  <a:txBody>
                    <a:bodyPr/>
                    <a:lstStyle/>
                    <a:p>
                      <a:endParaRPr lang="en-IN" dirty="0"/>
                    </a:p>
                  </a:txBody>
                  <a:tcPr/>
                </a:tc>
                <a:tc>
                  <a:txBody>
                    <a:bodyPr/>
                    <a:lstStyle/>
                    <a:p>
                      <a:r>
                        <a:rPr lang="en-IN" dirty="0" smtClean="0"/>
                        <a:t>Site preparation services</a:t>
                      </a:r>
                      <a:endParaRPr lang="en-IN"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0998"/>
          <a:ext cx="8229600" cy="6172202"/>
        </p:xfrm>
        <a:graphic>
          <a:graphicData uri="http://schemas.openxmlformats.org/drawingml/2006/table">
            <a:tbl>
              <a:tblPr firstRow="1" bandRow="1">
                <a:tableStyleId>{073A0DAA-6AF3-43AB-8588-CEC1D06C72B9}</a:tableStyleId>
              </a:tblPr>
              <a:tblGrid>
                <a:gridCol w="838200"/>
                <a:gridCol w="1295400"/>
                <a:gridCol w="1295400"/>
                <a:gridCol w="4800600"/>
              </a:tblGrid>
              <a:tr h="779567">
                <a:tc>
                  <a:txBody>
                    <a:bodyPr/>
                    <a:lstStyle/>
                    <a:p>
                      <a:r>
                        <a:rPr lang="en-US" dirty="0" smtClean="0"/>
                        <a:t>17</a:t>
                      </a:r>
                      <a:endParaRPr lang="en-IN" dirty="0"/>
                    </a:p>
                  </a:txBody>
                  <a:tcPr/>
                </a:tc>
                <a:tc>
                  <a:txBody>
                    <a:bodyPr/>
                    <a:lstStyle/>
                    <a:p>
                      <a:endParaRPr lang="en-IN" dirty="0"/>
                    </a:p>
                  </a:txBody>
                  <a:tcPr/>
                </a:tc>
                <a:tc>
                  <a:txBody>
                    <a:bodyPr/>
                    <a:lstStyle/>
                    <a:p>
                      <a:r>
                        <a:rPr lang="en-IN" dirty="0" smtClean="0"/>
                        <a:t>995431</a:t>
                      </a:r>
                      <a:endParaRPr lang="en-IN" dirty="0"/>
                    </a:p>
                  </a:txBody>
                  <a:tcPr/>
                </a:tc>
                <a:tc>
                  <a:txBody>
                    <a:bodyPr/>
                    <a:lstStyle/>
                    <a:p>
                      <a:r>
                        <a:rPr lang="en-IN" dirty="0" smtClean="0"/>
                        <a:t>Demolition services</a:t>
                      </a:r>
                      <a:endParaRPr lang="en-IN" dirty="0"/>
                    </a:p>
                  </a:txBody>
                  <a:tcPr/>
                </a:tc>
              </a:tr>
              <a:tr h="1702569">
                <a:tc>
                  <a:txBody>
                    <a:bodyPr/>
                    <a:lstStyle/>
                    <a:p>
                      <a:r>
                        <a:rPr lang="en-US" dirty="0" smtClean="0"/>
                        <a:t>18</a:t>
                      </a:r>
                      <a:endParaRPr lang="en-IN" dirty="0"/>
                    </a:p>
                  </a:txBody>
                  <a:tcPr/>
                </a:tc>
                <a:tc>
                  <a:txBody>
                    <a:bodyPr/>
                    <a:lstStyle/>
                    <a:p>
                      <a:endParaRPr lang="en-IN" dirty="0"/>
                    </a:p>
                  </a:txBody>
                  <a:tcPr/>
                </a:tc>
                <a:tc>
                  <a:txBody>
                    <a:bodyPr/>
                    <a:lstStyle/>
                    <a:p>
                      <a:r>
                        <a:rPr lang="en-IN" dirty="0" smtClean="0"/>
                        <a:t>995432</a:t>
                      </a:r>
                      <a:endParaRPr lang="en-IN" dirty="0"/>
                    </a:p>
                  </a:txBody>
                  <a:tcPr/>
                </a:tc>
                <a:tc>
                  <a:txBody>
                    <a:bodyPr/>
                    <a:lstStyle/>
                    <a:p>
                      <a:r>
                        <a:rPr lang="en-IN" dirty="0" smtClean="0"/>
                        <a:t>Site formation and clearance services including preparation services to make sites ready </a:t>
                      </a:r>
                      <a:r>
                        <a:rPr lang="en-IN" b="1" dirty="0" smtClean="0"/>
                        <a:t>for subsequent construction work</a:t>
                      </a:r>
                      <a:r>
                        <a:rPr lang="en-IN" dirty="0" smtClean="0"/>
                        <a:t>, test drilling and boring and core extraction, digging of trenches</a:t>
                      </a:r>
                      <a:endParaRPr lang="en-IN" dirty="0"/>
                    </a:p>
                  </a:txBody>
                  <a:tcPr/>
                </a:tc>
              </a:tr>
              <a:tr h="532832">
                <a:tc>
                  <a:txBody>
                    <a:bodyPr/>
                    <a:lstStyle/>
                    <a:p>
                      <a:r>
                        <a:rPr lang="en-US" dirty="0" smtClean="0"/>
                        <a:t>19</a:t>
                      </a:r>
                      <a:endParaRPr lang="en-IN" dirty="0"/>
                    </a:p>
                  </a:txBody>
                  <a:tcPr/>
                </a:tc>
                <a:tc>
                  <a:txBody>
                    <a:bodyPr/>
                    <a:lstStyle/>
                    <a:p>
                      <a:endParaRPr lang="en-IN" dirty="0"/>
                    </a:p>
                  </a:txBody>
                  <a:tcPr/>
                </a:tc>
                <a:tc>
                  <a:txBody>
                    <a:bodyPr/>
                    <a:lstStyle/>
                    <a:p>
                      <a:r>
                        <a:rPr lang="en-IN" dirty="0" smtClean="0"/>
                        <a:t>995433</a:t>
                      </a:r>
                      <a:endParaRPr lang="en-IN" dirty="0"/>
                    </a:p>
                  </a:txBody>
                  <a:tcPr/>
                </a:tc>
                <a:tc>
                  <a:txBody>
                    <a:bodyPr/>
                    <a:lstStyle/>
                    <a:p>
                      <a:r>
                        <a:rPr lang="en-IN" dirty="0" smtClean="0"/>
                        <a:t>Excavating and earthmoving services </a:t>
                      </a:r>
                      <a:endParaRPr lang="en-IN" dirty="0"/>
                    </a:p>
                  </a:txBody>
                  <a:tcPr/>
                </a:tc>
              </a:tr>
              <a:tr h="1578617">
                <a:tc>
                  <a:txBody>
                    <a:bodyPr/>
                    <a:lstStyle/>
                    <a:p>
                      <a:r>
                        <a:rPr lang="en-US" dirty="0" smtClean="0"/>
                        <a:t>20</a:t>
                      </a:r>
                      <a:endParaRPr lang="en-IN" dirty="0"/>
                    </a:p>
                  </a:txBody>
                  <a:tcPr/>
                </a:tc>
                <a:tc>
                  <a:txBody>
                    <a:bodyPr/>
                    <a:lstStyle/>
                    <a:p>
                      <a:endParaRPr lang="en-IN" dirty="0"/>
                    </a:p>
                  </a:txBody>
                  <a:tcPr/>
                </a:tc>
                <a:tc>
                  <a:txBody>
                    <a:bodyPr/>
                    <a:lstStyle/>
                    <a:p>
                      <a:r>
                        <a:rPr lang="en-IN" dirty="0" smtClean="0"/>
                        <a:t>995434</a:t>
                      </a:r>
                      <a:endParaRPr lang="en-IN" dirty="0"/>
                    </a:p>
                  </a:txBody>
                  <a:tcPr/>
                </a:tc>
                <a:tc>
                  <a:txBody>
                    <a:bodyPr/>
                    <a:lstStyle/>
                    <a:p>
                      <a:r>
                        <a:rPr lang="en-IN" dirty="0" smtClean="0"/>
                        <a:t>Water well drilling services and septic system installation services</a:t>
                      </a:r>
                      <a:endParaRPr lang="en-IN" dirty="0"/>
                    </a:p>
                  </a:txBody>
                  <a:tcPr/>
                </a:tc>
              </a:tr>
              <a:tr h="1578617">
                <a:tc>
                  <a:txBody>
                    <a:bodyPr/>
                    <a:lstStyle/>
                    <a:p>
                      <a:r>
                        <a:rPr lang="en-US" dirty="0" smtClean="0"/>
                        <a:t>21</a:t>
                      </a:r>
                      <a:endParaRPr lang="en-IN" dirty="0"/>
                    </a:p>
                  </a:txBody>
                  <a:tcPr/>
                </a:tc>
                <a:tc>
                  <a:txBody>
                    <a:bodyPr/>
                    <a:lstStyle/>
                    <a:p>
                      <a:endParaRPr lang="en-IN" dirty="0"/>
                    </a:p>
                  </a:txBody>
                  <a:tcPr/>
                </a:tc>
                <a:tc>
                  <a:txBody>
                    <a:bodyPr/>
                    <a:lstStyle/>
                    <a:p>
                      <a:r>
                        <a:rPr lang="en-IN" dirty="0" smtClean="0"/>
                        <a:t>995435</a:t>
                      </a:r>
                      <a:endParaRPr lang="en-IN" dirty="0"/>
                    </a:p>
                  </a:txBody>
                  <a:tcPr/>
                </a:tc>
                <a:tc>
                  <a:txBody>
                    <a:bodyPr/>
                    <a:lstStyle/>
                    <a:p>
                      <a:r>
                        <a:rPr lang="en-IN" dirty="0" smtClean="0"/>
                        <a:t>Other site preparation services nowhere else classified</a:t>
                      </a:r>
                      <a:endParaRPr lang="en-IN"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457200"/>
          <a:ext cx="8534400" cy="5943600"/>
        </p:xfrm>
        <a:graphic>
          <a:graphicData uri="http://schemas.openxmlformats.org/drawingml/2006/table">
            <a:tbl>
              <a:tblPr firstRow="1" bandRow="1">
                <a:tableStyleId>{073A0DAA-6AF3-43AB-8588-CEC1D06C72B9}</a:tableStyleId>
              </a:tblPr>
              <a:tblGrid>
                <a:gridCol w="685800"/>
                <a:gridCol w="1600200"/>
                <a:gridCol w="1219200"/>
                <a:gridCol w="5029200"/>
              </a:tblGrid>
              <a:tr h="1230661">
                <a:tc>
                  <a:txBody>
                    <a:bodyPr/>
                    <a:lstStyle/>
                    <a:p>
                      <a:r>
                        <a:rPr lang="en-US" dirty="0" smtClean="0"/>
                        <a:t>22</a:t>
                      </a:r>
                      <a:endParaRPr lang="en-IN" dirty="0"/>
                    </a:p>
                  </a:txBody>
                  <a:tcPr/>
                </a:tc>
                <a:tc>
                  <a:txBody>
                    <a:bodyPr/>
                    <a:lstStyle/>
                    <a:p>
                      <a:endParaRPr lang="en-IN" dirty="0"/>
                    </a:p>
                  </a:txBody>
                  <a:tcPr/>
                </a:tc>
                <a:tc>
                  <a:txBody>
                    <a:bodyPr/>
                    <a:lstStyle/>
                    <a:p>
                      <a:r>
                        <a:rPr lang="en-IN" dirty="0" smtClean="0"/>
                        <a:t>995439</a:t>
                      </a:r>
                      <a:endParaRPr lang="en-IN" dirty="0"/>
                    </a:p>
                  </a:txBody>
                  <a:tcPr/>
                </a:tc>
                <a:tc>
                  <a:txBody>
                    <a:bodyPr/>
                    <a:lstStyle/>
                    <a:p>
                      <a:r>
                        <a:rPr lang="en-IN" dirty="0" smtClean="0"/>
                        <a:t>Services involving repair, alterations, additions, replacements, maintenance of the constructions covered above</a:t>
                      </a:r>
                      <a:endParaRPr lang="en-IN" dirty="0"/>
                    </a:p>
                  </a:txBody>
                  <a:tcPr/>
                </a:tc>
              </a:tr>
              <a:tr h="851996">
                <a:tc>
                  <a:txBody>
                    <a:bodyPr/>
                    <a:lstStyle/>
                    <a:p>
                      <a:r>
                        <a:rPr lang="en-US" dirty="0" smtClean="0"/>
                        <a:t>23</a:t>
                      </a:r>
                      <a:endParaRPr lang="en-IN" dirty="0"/>
                    </a:p>
                  </a:txBody>
                  <a:tcPr/>
                </a:tc>
                <a:tc>
                  <a:txBody>
                    <a:bodyPr/>
                    <a:lstStyle/>
                    <a:p>
                      <a:r>
                        <a:rPr lang="en-IN" dirty="0" smtClean="0"/>
                        <a:t>Group 99544</a:t>
                      </a:r>
                      <a:endParaRPr lang="en-IN" dirty="0"/>
                    </a:p>
                  </a:txBody>
                  <a:tcPr/>
                </a:tc>
                <a:tc>
                  <a:txBody>
                    <a:bodyPr/>
                    <a:lstStyle/>
                    <a:p>
                      <a:endParaRPr lang="en-IN" dirty="0"/>
                    </a:p>
                  </a:txBody>
                  <a:tcPr/>
                </a:tc>
                <a:tc>
                  <a:txBody>
                    <a:bodyPr/>
                    <a:lstStyle/>
                    <a:p>
                      <a:r>
                        <a:rPr lang="en-IN" sz="2400" b="1" dirty="0" smtClean="0"/>
                        <a:t>Assembly and erection of prefabricated constructions</a:t>
                      </a:r>
                      <a:endParaRPr lang="en-IN" sz="2400" b="1" dirty="0"/>
                    </a:p>
                  </a:txBody>
                  <a:tcPr/>
                </a:tc>
              </a:tr>
              <a:tr h="793757">
                <a:tc>
                  <a:txBody>
                    <a:bodyPr/>
                    <a:lstStyle/>
                    <a:p>
                      <a:r>
                        <a:rPr lang="en-US" dirty="0" smtClean="0"/>
                        <a:t>24</a:t>
                      </a:r>
                      <a:endParaRPr lang="en-IN" dirty="0"/>
                    </a:p>
                  </a:txBody>
                  <a:tcPr/>
                </a:tc>
                <a:tc>
                  <a:txBody>
                    <a:bodyPr/>
                    <a:lstStyle/>
                    <a:p>
                      <a:endParaRPr lang="en-IN" dirty="0"/>
                    </a:p>
                  </a:txBody>
                  <a:tcPr/>
                </a:tc>
                <a:tc>
                  <a:txBody>
                    <a:bodyPr/>
                    <a:lstStyle/>
                    <a:p>
                      <a:r>
                        <a:rPr lang="en-IN" dirty="0" smtClean="0"/>
                        <a:t>995441</a:t>
                      </a:r>
                      <a:endParaRPr lang="en-IN" dirty="0"/>
                    </a:p>
                  </a:txBody>
                  <a:tcPr/>
                </a:tc>
                <a:tc>
                  <a:txBody>
                    <a:bodyPr/>
                    <a:lstStyle/>
                    <a:p>
                      <a:r>
                        <a:rPr lang="en-IN" dirty="0" smtClean="0"/>
                        <a:t>Installation, assembly and erection services of prefabricated buildings</a:t>
                      </a:r>
                      <a:endParaRPr lang="en-IN" dirty="0"/>
                    </a:p>
                  </a:txBody>
                  <a:tcPr/>
                </a:tc>
              </a:tr>
              <a:tr h="1533593">
                <a:tc>
                  <a:txBody>
                    <a:bodyPr/>
                    <a:lstStyle/>
                    <a:p>
                      <a:r>
                        <a:rPr lang="en-US" dirty="0" smtClean="0"/>
                        <a:t>25</a:t>
                      </a:r>
                      <a:endParaRPr lang="en-IN" dirty="0"/>
                    </a:p>
                  </a:txBody>
                  <a:tcPr/>
                </a:tc>
                <a:tc>
                  <a:txBody>
                    <a:bodyPr/>
                    <a:lstStyle/>
                    <a:p>
                      <a:endParaRPr lang="en-IN" dirty="0"/>
                    </a:p>
                  </a:txBody>
                  <a:tcPr/>
                </a:tc>
                <a:tc>
                  <a:txBody>
                    <a:bodyPr/>
                    <a:lstStyle/>
                    <a:p>
                      <a:r>
                        <a:rPr lang="en-IN" dirty="0" smtClean="0"/>
                        <a:t>995442</a:t>
                      </a:r>
                      <a:endParaRPr lang="en-IN" dirty="0"/>
                    </a:p>
                  </a:txBody>
                  <a:tcPr/>
                </a:tc>
                <a:tc>
                  <a:txBody>
                    <a:bodyPr/>
                    <a:lstStyle/>
                    <a:p>
                      <a:endParaRPr lang="en-IN" dirty="0" smtClean="0"/>
                    </a:p>
                    <a:p>
                      <a:r>
                        <a:rPr lang="en-IN" dirty="0" smtClean="0"/>
                        <a:t>Installation, assembly and erection services of other prefabricated structures and constructions</a:t>
                      </a:r>
                      <a:endParaRPr lang="en-IN" dirty="0"/>
                    </a:p>
                  </a:txBody>
                  <a:tcPr/>
                </a:tc>
              </a:tr>
              <a:tr h="1533593">
                <a:tc>
                  <a:txBody>
                    <a:bodyPr/>
                    <a:lstStyle/>
                    <a:p>
                      <a:r>
                        <a:rPr lang="en-US" dirty="0" smtClean="0"/>
                        <a:t>26</a:t>
                      </a:r>
                      <a:endParaRPr lang="en-IN" dirty="0"/>
                    </a:p>
                  </a:txBody>
                  <a:tcPr/>
                </a:tc>
                <a:tc>
                  <a:txBody>
                    <a:bodyPr/>
                    <a:lstStyle/>
                    <a:p>
                      <a:endParaRPr lang="en-IN" dirty="0"/>
                    </a:p>
                  </a:txBody>
                  <a:tcPr/>
                </a:tc>
                <a:tc>
                  <a:txBody>
                    <a:bodyPr/>
                    <a:lstStyle/>
                    <a:p>
                      <a:r>
                        <a:rPr lang="en-IN" dirty="0" smtClean="0"/>
                        <a:t>995443</a:t>
                      </a:r>
                      <a:endParaRPr lang="en-IN" dirty="0"/>
                    </a:p>
                  </a:txBody>
                  <a:tcPr/>
                </a:tc>
                <a:tc>
                  <a:txBody>
                    <a:bodyPr/>
                    <a:lstStyle/>
                    <a:p>
                      <a:endParaRPr lang="en-IN" dirty="0" smtClean="0"/>
                    </a:p>
                    <a:p>
                      <a:r>
                        <a:rPr lang="en-IN" dirty="0" smtClean="0"/>
                        <a:t>Installation services of all types of street furniture (such as bus shelters, benches, telephone booths, public toilets, and the like) </a:t>
                      </a:r>
                      <a:endParaRPr lang="en-IN"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0"/>
          <a:ext cx="8229600" cy="6019800"/>
        </p:xfrm>
        <a:graphic>
          <a:graphicData uri="http://schemas.openxmlformats.org/drawingml/2006/table">
            <a:tbl>
              <a:tblPr firstRow="1" bandRow="1">
                <a:tableStyleId>{073A0DAA-6AF3-43AB-8588-CEC1D06C72B9}</a:tableStyleId>
              </a:tblPr>
              <a:tblGrid>
                <a:gridCol w="838200"/>
                <a:gridCol w="1295400"/>
                <a:gridCol w="990600"/>
                <a:gridCol w="5105400"/>
              </a:tblGrid>
              <a:tr h="914610">
                <a:tc>
                  <a:txBody>
                    <a:bodyPr/>
                    <a:lstStyle/>
                    <a:p>
                      <a:r>
                        <a:rPr lang="en-US" dirty="0" smtClean="0"/>
                        <a:t>27</a:t>
                      </a:r>
                      <a:endParaRPr lang="en-IN" dirty="0"/>
                    </a:p>
                  </a:txBody>
                  <a:tcPr/>
                </a:tc>
                <a:tc>
                  <a:txBody>
                    <a:bodyPr/>
                    <a:lstStyle/>
                    <a:p>
                      <a:endParaRPr lang="en-IN" dirty="0"/>
                    </a:p>
                  </a:txBody>
                  <a:tcPr/>
                </a:tc>
                <a:tc>
                  <a:txBody>
                    <a:bodyPr/>
                    <a:lstStyle/>
                    <a:p>
                      <a:r>
                        <a:rPr lang="en-IN" dirty="0" smtClean="0"/>
                        <a:t>995444</a:t>
                      </a:r>
                      <a:endParaRPr lang="en-IN" dirty="0"/>
                    </a:p>
                  </a:txBody>
                  <a:tcPr/>
                </a:tc>
                <a:tc>
                  <a:txBody>
                    <a:bodyPr/>
                    <a:lstStyle/>
                    <a:p>
                      <a:r>
                        <a:rPr lang="en-IN" dirty="0" smtClean="0"/>
                        <a:t>Other assembly and erection services nowhere else classified </a:t>
                      </a:r>
                      <a:endParaRPr lang="en-IN" dirty="0"/>
                    </a:p>
                  </a:txBody>
                  <a:tcPr/>
                </a:tc>
              </a:tr>
              <a:tr h="1346972">
                <a:tc>
                  <a:txBody>
                    <a:bodyPr/>
                    <a:lstStyle/>
                    <a:p>
                      <a:r>
                        <a:rPr lang="en-US" dirty="0" smtClean="0"/>
                        <a:t>28</a:t>
                      </a:r>
                      <a:endParaRPr lang="en-IN" dirty="0"/>
                    </a:p>
                  </a:txBody>
                  <a:tcPr/>
                </a:tc>
                <a:tc>
                  <a:txBody>
                    <a:bodyPr/>
                    <a:lstStyle/>
                    <a:p>
                      <a:endParaRPr lang="en-IN" dirty="0"/>
                    </a:p>
                  </a:txBody>
                  <a:tcPr/>
                </a:tc>
                <a:tc>
                  <a:txBody>
                    <a:bodyPr/>
                    <a:lstStyle/>
                    <a:p>
                      <a:r>
                        <a:rPr lang="en-IN" dirty="0" smtClean="0"/>
                        <a:t>995449</a:t>
                      </a:r>
                      <a:endParaRPr lang="en-IN" dirty="0"/>
                    </a:p>
                  </a:txBody>
                  <a:tcPr/>
                </a:tc>
                <a:tc>
                  <a:txBody>
                    <a:bodyPr/>
                    <a:lstStyle/>
                    <a:p>
                      <a:r>
                        <a:rPr lang="en-IN" dirty="0" smtClean="0"/>
                        <a:t>Services involving repair, alterations, additions, replacements, maintenance of the constructions covered above</a:t>
                      </a:r>
                      <a:endParaRPr lang="en-IN" dirty="0"/>
                    </a:p>
                  </a:txBody>
                  <a:tcPr/>
                </a:tc>
              </a:tr>
              <a:tr h="1064274">
                <a:tc>
                  <a:txBody>
                    <a:bodyPr/>
                    <a:lstStyle/>
                    <a:p>
                      <a:r>
                        <a:rPr lang="en-US" dirty="0" smtClean="0"/>
                        <a:t>29</a:t>
                      </a:r>
                      <a:endParaRPr lang="en-IN" dirty="0"/>
                    </a:p>
                  </a:txBody>
                  <a:tcPr/>
                </a:tc>
                <a:tc>
                  <a:txBody>
                    <a:bodyPr/>
                    <a:lstStyle/>
                    <a:p>
                      <a:r>
                        <a:rPr lang="en-IN" dirty="0" smtClean="0"/>
                        <a:t>Group 99545</a:t>
                      </a:r>
                      <a:endParaRPr lang="en-IN" dirty="0"/>
                    </a:p>
                  </a:txBody>
                  <a:tcPr/>
                </a:tc>
                <a:tc>
                  <a:txBody>
                    <a:bodyPr/>
                    <a:lstStyle/>
                    <a:p>
                      <a:endParaRPr lang="en-IN" dirty="0"/>
                    </a:p>
                  </a:txBody>
                  <a:tcPr/>
                </a:tc>
                <a:tc>
                  <a:txBody>
                    <a:bodyPr/>
                    <a:lstStyle/>
                    <a:p>
                      <a:r>
                        <a:rPr lang="en-IN" dirty="0" smtClean="0"/>
                        <a:t>Special trade construction services</a:t>
                      </a:r>
                      <a:endParaRPr lang="en-IN" dirty="0"/>
                    </a:p>
                  </a:txBody>
                  <a:tcPr/>
                </a:tc>
              </a:tr>
              <a:tr h="1346972">
                <a:tc>
                  <a:txBody>
                    <a:bodyPr/>
                    <a:lstStyle/>
                    <a:p>
                      <a:r>
                        <a:rPr lang="en-US" dirty="0" smtClean="0"/>
                        <a:t>30</a:t>
                      </a:r>
                      <a:endParaRPr lang="en-IN" dirty="0"/>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995451</a:t>
                      </a:r>
                    </a:p>
                    <a:p>
                      <a:endParaRPr lang="en-IN" dirty="0"/>
                    </a:p>
                  </a:txBody>
                  <a:tcPr/>
                </a:tc>
                <a:tc>
                  <a:txBody>
                    <a:bodyPr/>
                    <a:lstStyle/>
                    <a:p>
                      <a:r>
                        <a:rPr lang="en-IN" dirty="0" smtClean="0"/>
                        <a:t>Pile driving and foundation services</a:t>
                      </a:r>
                      <a:endParaRPr lang="en-IN" dirty="0"/>
                    </a:p>
                  </a:txBody>
                  <a:tcPr/>
                </a:tc>
              </a:tr>
              <a:tr h="1346972">
                <a:tc>
                  <a:txBody>
                    <a:bodyPr/>
                    <a:lstStyle/>
                    <a:p>
                      <a:r>
                        <a:rPr lang="en-US" dirty="0" smtClean="0"/>
                        <a:t>31</a:t>
                      </a:r>
                      <a:endParaRPr lang="en-IN" dirty="0"/>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995452</a:t>
                      </a:r>
                    </a:p>
                    <a:p>
                      <a:endParaRPr lang="en-IN" dirty="0"/>
                    </a:p>
                  </a:txBody>
                  <a:tcPr/>
                </a:tc>
                <a:tc>
                  <a:txBody>
                    <a:bodyPr/>
                    <a:lstStyle/>
                    <a:p>
                      <a:r>
                        <a:rPr lang="en-IN" dirty="0" smtClean="0"/>
                        <a:t>Building framing and roof framing services</a:t>
                      </a:r>
                      <a:endParaRPr lang="en-IN"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0998"/>
          <a:ext cx="8229600" cy="6172200"/>
        </p:xfrm>
        <a:graphic>
          <a:graphicData uri="http://schemas.openxmlformats.org/drawingml/2006/table">
            <a:tbl>
              <a:tblPr firstRow="1" bandRow="1">
                <a:tableStyleId>{073A0DAA-6AF3-43AB-8588-CEC1D06C72B9}</a:tableStyleId>
              </a:tblPr>
              <a:tblGrid>
                <a:gridCol w="838200"/>
                <a:gridCol w="1524000"/>
                <a:gridCol w="1752600"/>
                <a:gridCol w="4114800"/>
              </a:tblGrid>
              <a:tr h="1234440">
                <a:tc>
                  <a:txBody>
                    <a:bodyPr/>
                    <a:lstStyle/>
                    <a:p>
                      <a:r>
                        <a:rPr lang="en-US" dirty="0" smtClean="0"/>
                        <a:t>32</a:t>
                      </a:r>
                      <a:endParaRPr lang="en-IN" dirty="0"/>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995453</a:t>
                      </a:r>
                    </a:p>
                    <a:p>
                      <a:endParaRPr lang="en-IN" dirty="0"/>
                    </a:p>
                  </a:txBody>
                  <a:tcPr/>
                </a:tc>
                <a:tc>
                  <a:txBody>
                    <a:bodyPr/>
                    <a:lstStyle/>
                    <a:p>
                      <a:r>
                        <a:rPr lang="en-IN" sz="2800" dirty="0" smtClean="0"/>
                        <a:t>Roofing and waterproofing services</a:t>
                      </a:r>
                      <a:endParaRPr lang="en-IN" sz="2800" dirty="0"/>
                    </a:p>
                  </a:txBody>
                  <a:tcPr/>
                </a:tc>
              </a:tr>
              <a:tr h="1234440">
                <a:tc>
                  <a:txBody>
                    <a:bodyPr/>
                    <a:lstStyle/>
                    <a:p>
                      <a:r>
                        <a:rPr lang="en-US" dirty="0" smtClean="0"/>
                        <a:t>33</a:t>
                      </a:r>
                      <a:endParaRPr lang="en-IN" dirty="0"/>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995454</a:t>
                      </a:r>
                    </a:p>
                    <a:p>
                      <a:endParaRPr lang="en-IN" dirty="0"/>
                    </a:p>
                  </a:txBody>
                  <a:tcPr/>
                </a:tc>
                <a:tc>
                  <a:txBody>
                    <a:bodyPr/>
                    <a:lstStyle/>
                    <a:p>
                      <a:r>
                        <a:rPr lang="en-IN" sz="3600" dirty="0" smtClean="0"/>
                        <a:t>Concrete services</a:t>
                      </a:r>
                      <a:endParaRPr lang="en-IN" sz="3600" dirty="0"/>
                    </a:p>
                  </a:txBody>
                  <a:tcPr/>
                </a:tc>
              </a:tr>
              <a:tr h="1234440">
                <a:tc>
                  <a:txBody>
                    <a:bodyPr/>
                    <a:lstStyle/>
                    <a:p>
                      <a:r>
                        <a:rPr lang="en-US" dirty="0" smtClean="0"/>
                        <a:t>34</a:t>
                      </a:r>
                      <a:endParaRPr lang="en-IN" dirty="0"/>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995455</a:t>
                      </a:r>
                    </a:p>
                    <a:p>
                      <a:endParaRPr lang="en-IN" dirty="0"/>
                    </a:p>
                  </a:txBody>
                  <a:tcPr/>
                </a:tc>
                <a:tc>
                  <a:txBody>
                    <a:bodyPr/>
                    <a:lstStyle/>
                    <a:p>
                      <a:r>
                        <a:rPr lang="en-IN" sz="3200" dirty="0" smtClean="0"/>
                        <a:t>Structural steel erection services</a:t>
                      </a:r>
                      <a:endParaRPr lang="en-IN" sz="3200" dirty="0"/>
                    </a:p>
                  </a:txBody>
                  <a:tcPr/>
                </a:tc>
              </a:tr>
              <a:tr h="1234440">
                <a:tc>
                  <a:txBody>
                    <a:bodyPr/>
                    <a:lstStyle/>
                    <a:p>
                      <a:r>
                        <a:rPr lang="en-US" dirty="0" smtClean="0"/>
                        <a:t>35</a:t>
                      </a:r>
                      <a:endParaRPr lang="en-IN" dirty="0"/>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995456</a:t>
                      </a:r>
                    </a:p>
                    <a:p>
                      <a:endParaRPr lang="en-IN" dirty="0"/>
                    </a:p>
                  </a:txBody>
                  <a:tcPr/>
                </a:tc>
                <a:tc>
                  <a:txBody>
                    <a:bodyPr/>
                    <a:lstStyle/>
                    <a:p>
                      <a:r>
                        <a:rPr lang="en-IN" sz="3200" dirty="0" smtClean="0"/>
                        <a:t>Masonry services</a:t>
                      </a:r>
                      <a:endParaRPr lang="en-IN" sz="3200" dirty="0"/>
                    </a:p>
                  </a:txBody>
                  <a:tcPr/>
                </a:tc>
              </a:tr>
              <a:tr h="1234440">
                <a:tc>
                  <a:txBody>
                    <a:bodyPr/>
                    <a:lstStyle/>
                    <a:p>
                      <a:r>
                        <a:rPr lang="en-US" dirty="0" smtClean="0"/>
                        <a:t>36</a:t>
                      </a:r>
                      <a:endParaRPr lang="en-IN" dirty="0"/>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995457</a:t>
                      </a:r>
                    </a:p>
                    <a:p>
                      <a:endParaRPr lang="en-IN" dirty="0"/>
                    </a:p>
                  </a:txBody>
                  <a:tcPr/>
                </a:tc>
                <a:tc>
                  <a:txBody>
                    <a:bodyPr/>
                    <a:lstStyle/>
                    <a:p>
                      <a:r>
                        <a:rPr lang="en-IN" sz="3600" dirty="0" smtClean="0"/>
                        <a:t>Scaffolding services</a:t>
                      </a:r>
                      <a:endParaRPr lang="en-IN" sz="3600"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57200"/>
          <a:ext cx="8229600" cy="6065520"/>
        </p:xfrm>
        <a:graphic>
          <a:graphicData uri="http://schemas.openxmlformats.org/drawingml/2006/table">
            <a:tbl>
              <a:tblPr firstRow="1" bandRow="1">
                <a:tableStyleId>{073A0DAA-6AF3-43AB-8588-CEC1D06C72B9}</a:tableStyleId>
              </a:tblPr>
              <a:tblGrid>
                <a:gridCol w="838200"/>
                <a:gridCol w="1676400"/>
                <a:gridCol w="1905000"/>
                <a:gridCol w="3810000"/>
              </a:tblGrid>
              <a:tr h="990600">
                <a:tc>
                  <a:txBody>
                    <a:bodyPr/>
                    <a:lstStyle/>
                    <a:p>
                      <a:r>
                        <a:rPr lang="en-US" dirty="0" smtClean="0"/>
                        <a:t>37</a:t>
                      </a:r>
                      <a:endParaRPr lang="en-IN" dirty="0"/>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995458</a:t>
                      </a:r>
                    </a:p>
                    <a:p>
                      <a:endParaRPr lang="en-IN" dirty="0"/>
                    </a:p>
                  </a:txBody>
                  <a:tcPr/>
                </a:tc>
                <a:tc>
                  <a:txBody>
                    <a:bodyPr/>
                    <a:lstStyle/>
                    <a:p>
                      <a:r>
                        <a:rPr lang="en-IN" dirty="0" smtClean="0"/>
                        <a:t>Other special trade construction services nowhere else classified</a:t>
                      </a:r>
                      <a:endParaRPr lang="en-IN" dirty="0"/>
                    </a:p>
                  </a:txBody>
                  <a:tcPr/>
                </a:tc>
              </a:tr>
              <a:tr h="1203960">
                <a:tc>
                  <a:txBody>
                    <a:bodyPr/>
                    <a:lstStyle/>
                    <a:p>
                      <a:r>
                        <a:rPr lang="en-US" dirty="0" smtClean="0"/>
                        <a:t>38</a:t>
                      </a:r>
                      <a:endParaRPr lang="en-IN" dirty="0"/>
                    </a:p>
                  </a:txBody>
                  <a:tcPr/>
                </a:tc>
                <a:tc>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995459</a:t>
                      </a:r>
                    </a:p>
                    <a:p>
                      <a:endParaRPr lang="en-IN" dirty="0"/>
                    </a:p>
                  </a:txBody>
                  <a:tcPr/>
                </a:tc>
                <a:tc>
                  <a:txBody>
                    <a:bodyPr/>
                    <a:lstStyle/>
                    <a:p>
                      <a:r>
                        <a:rPr lang="en-IN" dirty="0" smtClean="0"/>
                        <a:t>Services involving repair, alterations, additions, replacements, maintenance of the constructions covered above</a:t>
                      </a:r>
                      <a:endParaRPr lang="en-IN" dirty="0"/>
                    </a:p>
                  </a:txBody>
                  <a:tcPr/>
                </a:tc>
              </a:tr>
              <a:tr h="1203960">
                <a:tc>
                  <a:txBody>
                    <a:bodyPr/>
                    <a:lstStyle/>
                    <a:p>
                      <a:r>
                        <a:rPr lang="en-US" dirty="0" smtClean="0"/>
                        <a:t>39</a:t>
                      </a:r>
                      <a:endParaRPr lang="en-IN" dirty="0"/>
                    </a:p>
                  </a:txBody>
                  <a:tcPr/>
                </a:tc>
                <a:tc>
                  <a:txBody>
                    <a:bodyPr/>
                    <a:lstStyle/>
                    <a:p>
                      <a:r>
                        <a:rPr lang="en-IN" dirty="0" smtClean="0"/>
                        <a:t>Group 99546</a:t>
                      </a:r>
                      <a:endParaRPr lang="en-IN" dirty="0"/>
                    </a:p>
                  </a:txBody>
                  <a:tcPr/>
                </a:tc>
                <a:tc>
                  <a:txBody>
                    <a:bodyPr/>
                    <a:lstStyle/>
                    <a:p>
                      <a:endParaRPr lang="en-IN" dirty="0"/>
                    </a:p>
                  </a:txBody>
                  <a:tcPr/>
                </a:tc>
                <a:tc>
                  <a:txBody>
                    <a:bodyPr/>
                    <a:lstStyle/>
                    <a:p>
                      <a:r>
                        <a:rPr lang="en-IN" sz="3600" dirty="0" smtClean="0"/>
                        <a:t>Installation services</a:t>
                      </a:r>
                      <a:endParaRPr lang="en-IN" sz="3600" dirty="0"/>
                    </a:p>
                  </a:txBody>
                  <a:tcPr/>
                </a:tc>
              </a:tr>
              <a:tr h="1203960">
                <a:tc>
                  <a:txBody>
                    <a:bodyPr/>
                    <a:lstStyle/>
                    <a:p>
                      <a:r>
                        <a:rPr lang="en-US" dirty="0" smtClean="0"/>
                        <a:t>40</a:t>
                      </a:r>
                      <a:endParaRPr lang="en-IN" dirty="0"/>
                    </a:p>
                  </a:txBody>
                  <a:tcPr/>
                </a:tc>
                <a:tc>
                  <a:txBody>
                    <a:bodyPr/>
                    <a:lstStyle/>
                    <a:p>
                      <a:endParaRPr lang="en-IN" dirty="0"/>
                    </a:p>
                  </a:txBody>
                  <a:tcPr/>
                </a:tc>
                <a:tc>
                  <a:txBody>
                    <a:bodyPr/>
                    <a:lstStyle/>
                    <a:p>
                      <a:r>
                        <a:rPr lang="en-IN" dirty="0" smtClean="0"/>
                        <a:t>995461</a:t>
                      </a:r>
                      <a:endParaRPr lang="en-IN" dirty="0"/>
                    </a:p>
                  </a:txBody>
                  <a:tcPr/>
                </a:tc>
                <a:tc>
                  <a:txBody>
                    <a:bodyPr/>
                    <a:lstStyle/>
                    <a:p>
                      <a:r>
                        <a:rPr lang="en-IN" b="1" dirty="0" smtClean="0"/>
                        <a:t>Electrical installation services </a:t>
                      </a:r>
                      <a:r>
                        <a:rPr lang="en-IN" dirty="0" smtClean="0"/>
                        <a:t>including Electrical wiring and fitting services, fire alarm installation services, burglar alarm system installation services</a:t>
                      </a:r>
                      <a:endParaRPr lang="en-IN" dirty="0"/>
                    </a:p>
                  </a:txBody>
                  <a:tcPr/>
                </a:tc>
              </a:tr>
              <a:tr h="1203960">
                <a:tc>
                  <a:txBody>
                    <a:bodyPr/>
                    <a:lstStyle/>
                    <a:p>
                      <a:r>
                        <a:rPr lang="en-US" dirty="0" smtClean="0"/>
                        <a:t>50</a:t>
                      </a:r>
                      <a:endParaRPr lang="en-IN" dirty="0"/>
                    </a:p>
                  </a:txBody>
                  <a:tcPr/>
                </a:tc>
                <a:tc>
                  <a:txBody>
                    <a:bodyPr/>
                    <a:lstStyle/>
                    <a:p>
                      <a:endParaRPr lang="en-IN" dirty="0"/>
                    </a:p>
                  </a:txBody>
                  <a:tcPr/>
                </a:tc>
                <a:tc>
                  <a:txBody>
                    <a:bodyPr/>
                    <a:lstStyle/>
                    <a:p>
                      <a:r>
                        <a:rPr lang="en-IN" dirty="0" smtClean="0"/>
                        <a:t>995462</a:t>
                      </a:r>
                      <a:endParaRPr lang="en-IN" dirty="0"/>
                    </a:p>
                  </a:txBody>
                  <a:tcPr/>
                </a:tc>
                <a:tc>
                  <a:txBody>
                    <a:bodyPr/>
                    <a:lstStyle/>
                    <a:p>
                      <a:r>
                        <a:rPr lang="en-IN" sz="2800" dirty="0" smtClean="0"/>
                        <a:t>Water plumbing and drain laying services</a:t>
                      </a:r>
                      <a:endParaRPr lang="en-IN" sz="2800"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0998"/>
          <a:ext cx="8229600" cy="6096000"/>
        </p:xfrm>
        <a:graphic>
          <a:graphicData uri="http://schemas.openxmlformats.org/drawingml/2006/table">
            <a:tbl>
              <a:tblPr firstRow="1" bandRow="1">
                <a:tableStyleId>{073A0DAA-6AF3-43AB-8588-CEC1D06C72B9}</a:tableStyleId>
              </a:tblPr>
              <a:tblGrid>
                <a:gridCol w="762000"/>
                <a:gridCol w="1600200"/>
                <a:gridCol w="1600200"/>
                <a:gridCol w="4267200"/>
              </a:tblGrid>
              <a:tr h="1219200">
                <a:tc>
                  <a:txBody>
                    <a:bodyPr/>
                    <a:lstStyle/>
                    <a:p>
                      <a:r>
                        <a:rPr lang="en-US" dirty="0" smtClean="0"/>
                        <a:t>51</a:t>
                      </a:r>
                      <a:endParaRPr lang="en-IN" dirty="0"/>
                    </a:p>
                  </a:txBody>
                  <a:tcPr/>
                </a:tc>
                <a:tc>
                  <a:txBody>
                    <a:bodyPr/>
                    <a:lstStyle/>
                    <a:p>
                      <a:endParaRPr lang="en-IN" dirty="0"/>
                    </a:p>
                  </a:txBody>
                  <a:tcPr/>
                </a:tc>
                <a:tc>
                  <a:txBody>
                    <a:bodyPr/>
                    <a:lstStyle/>
                    <a:p>
                      <a:r>
                        <a:rPr lang="en-IN" dirty="0" smtClean="0"/>
                        <a:t>995463</a:t>
                      </a:r>
                      <a:endParaRPr lang="en-IN" dirty="0"/>
                    </a:p>
                  </a:txBody>
                  <a:tcPr/>
                </a:tc>
                <a:tc>
                  <a:txBody>
                    <a:bodyPr/>
                    <a:lstStyle/>
                    <a:p>
                      <a:r>
                        <a:rPr lang="en-IN" dirty="0" smtClean="0"/>
                        <a:t>Heating, ventilation and air conditioning equipment installation services</a:t>
                      </a:r>
                      <a:endParaRPr lang="en-IN" dirty="0"/>
                    </a:p>
                  </a:txBody>
                  <a:tcPr/>
                </a:tc>
              </a:tr>
              <a:tr h="1219200">
                <a:tc>
                  <a:txBody>
                    <a:bodyPr/>
                    <a:lstStyle/>
                    <a:p>
                      <a:r>
                        <a:rPr lang="en-US" dirty="0" smtClean="0"/>
                        <a:t>52</a:t>
                      </a:r>
                      <a:endParaRPr lang="en-IN" dirty="0"/>
                    </a:p>
                  </a:txBody>
                  <a:tcPr/>
                </a:tc>
                <a:tc>
                  <a:txBody>
                    <a:bodyPr/>
                    <a:lstStyle/>
                    <a:p>
                      <a:endParaRPr lang="en-IN" dirty="0"/>
                    </a:p>
                  </a:txBody>
                  <a:tcPr/>
                </a:tc>
                <a:tc>
                  <a:txBody>
                    <a:bodyPr/>
                    <a:lstStyle/>
                    <a:p>
                      <a:r>
                        <a:rPr lang="en-IN" dirty="0" smtClean="0"/>
                        <a:t>995464</a:t>
                      </a:r>
                      <a:endParaRPr lang="en-IN" dirty="0"/>
                    </a:p>
                  </a:txBody>
                  <a:tcPr/>
                </a:tc>
                <a:tc>
                  <a:txBody>
                    <a:bodyPr/>
                    <a:lstStyle/>
                    <a:p>
                      <a:r>
                        <a:rPr lang="en-IN" sz="3200" dirty="0" smtClean="0"/>
                        <a:t>Gas fitting installation services</a:t>
                      </a:r>
                      <a:endParaRPr lang="en-IN" sz="3200" dirty="0"/>
                    </a:p>
                  </a:txBody>
                  <a:tcPr/>
                </a:tc>
              </a:tr>
              <a:tr h="1219200">
                <a:tc>
                  <a:txBody>
                    <a:bodyPr/>
                    <a:lstStyle/>
                    <a:p>
                      <a:r>
                        <a:rPr lang="en-US" dirty="0" smtClean="0"/>
                        <a:t>53</a:t>
                      </a:r>
                      <a:endParaRPr lang="en-IN" dirty="0"/>
                    </a:p>
                  </a:txBody>
                  <a:tcPr/>
                </a:tc>
                <a:tc>
                  <a:txBody>
                    <a:bodyPr/>
                    <a:lstStyle/>
                    <a:p>
                      <a:endParaRPr lang="en-IN" dirty="0"/>
                    </a:p>
                  </a:txBody>
                  <a:tcPr/>
                </a:tc>
                <a:tc>
                  <a:txBody>
                    <a:bodyPr/>
                    <a:lstStyle/>
                    <a:p>
                      <a:r>
                        <a:rPr lang="en-IN" dirty="0" smtClean="0"/>
                        <a:t>995465 I</a:t>
                      </a:r>
                      <a:endParaRPr lang="en-IN" dirty="0"/>
                    </a:p>
                  </a:txBody>
                  <a:tcPr/>
                </a:tc>
                <a:tc>
                  <a:txBody>
                    <a:bodyPr/>
                    <a:lstStyle/>
                    <a:p>
                      <a:r>
                        <a:rPr lang="en-IN" sz="4000" dirty="0" smtClean="0"/>
                        <a:t>Insulation services</a:t>
                      </a:r>
                      <a:endParaRPr lang="en-IN" sz="4000" dirty="0"/>
                    </a:p>
                  </a:txBody>
                  <a:tcPr/>
                </a:tc>
              </a:tr>
              <a:tr h="1219200">
                <a:tc>
                  <a:txBody>
                    <a:bodyPr/>
                    <a:lstStyle/>
                    <a:p>
                      <a:r>
                        <a:rPr lang="en-US" dirty="0" smtClean="0"/>
                        <a:t>54</a:t>
                      </a:r>
                      <a:endParaRPr lang="en-IN" dirty="0"/>
                    </a:p>
                  </a:txBody>
                  <a:tcPr/>
                </a:tc>
                <a:tc>
                  <a:txBody>
                    <a:bodyPr/>
                    <a:lstStyle/>
                    <a:p>
                      <a:endParaRPr lang="en-IN" dirty="0"/>
                    </a:p>
                  </a:txBody>
                  <a:tcPr/>
                </a:tc>
                <a:tc>
                  <a:txBody>
                    <a:bodyPr/>
                    <a:lstStyle/>
                    <a:p>
                      <a:r>
                        <a:rPr lang="en-IN" dirty="0" smtClean="0"/>
                        <a:t>995466 </a:t>
                      </a:r>
                      <a:endParaRPr lang="en-IN" dirty="0"/>
                    </a:p>
                  </a:txBody>
                  <a:tcPr/>
                </a:tc>
                <a:tc>
                  <a:txBody>
                    <a:bodyPr/>
                    <a:lstStyle/>
                    <a:p>
                      <a:r>
                        <a:rPr lang="en-IN" sz="3200" dirty="0" smtClean="0"/>
                        <a:t>Lift and escalator installation services</a:t>
                      </a:r>
                      <a:endParaRPr lang="en-IN" sz="3200" dirty="0"/>
                    </a:p>
                  </a:txBody>
                  <a:tcPr/>
                </a:tc>
              </a:tr>
              <a:tr h="1219200">
                <a:tc>
                  <a:txBody>
                    <a:bodyPr/>
                    <a:lstStyle/>
                    <a:p>
                      <a:r>
                        <a:rPr lang="en-US" dirty="0" smtClean="0"/>
                        <a:t>55</a:t>
                      </a:r>
                      <a:endParaRPr lang="en-IN" dirty="0"/>
                    </a:p>
                  </a:txBody>
                  <a:tcPr/>
                </a:tc>
                <a:tc>
                  <a:txBody>
                    <a:bodyPr/>
                    <a:lstStyle/>
                    <a:p>
                      <a:endParaRPr lang="en-IN" dirty="0"/>
                    </a:p>
                  </a:txBody>
                  <a:tcPr/>
                </a:tc>
                <a:tc>
                  <a:txBody>
                    <a:bodyPr/>
                    <a:lstStyle/>
                    <a:p>
                      <a:r>
                        <a:rPr lang="en-IN" dirty="0" smtClean="0"/>
                        <a:t>995468</a:t>
                      </a:r>
                      <a:endParaRPr lang="en-IN" dirty="0"/>
                    </a:p>
                  </a:txBody>
                  <a:tcPr/>
                </a:tc>
                <a:tc>
                  <a:txBody>
                    <a:bodyPr/>
                    <a:lstStyle/>
                    <a:p>
                      <a:r>
                        <a:rPr lang="en-IN" sz="2800" dirty="0" smtClean="0"/>
                        <a:t>Other installation services nowhere else classified</a:t>
                      </a:r>
                      <a:endParaRPr lang="en-IN" sz="2800"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35071"/>
          <a:ext cx="8229600" cy="6482220"/>
        </p:xfrm>
        <a:graphic>
          <a:graphicData uri="http://schemas.openxmlformats.org/drawingml/2006/table">
            <a:tbl>
              <a:tblPr firstRow="1" bandRow="1">
                <a:tableStyleId>{073A0DAA-6AF3-43AB-8588-CEC1D06C72B9}</a:tableStyleId>
              </a:tblPr>
              <a:tblGrid>
                <a:gridCol w="838200"/>
                <a:gridCol w="1371600"/>
                <a:gridCol w="1752600"/>
                <a:gridCol w="4267200"/>
              </a:tblGrid>
              <a:tr h="1066591">
                <a:tc>
                  <a:txBody>
                    <a:bodyPr/>
                    <a:lstStyle/>
                    <a:p>
                      <a:r>
                        <a:rPr lang="en-US" dirty="0" smtClean="0"/>
                        <a:t>56</a:t>
                      </a:r>
                      <a:endParaRPr lang="en-IN" dirty="0"/>
                    </a:p>
                  </a:txBody>
                  <a:tcPr/>
                </a:tc>
                <a:tc>
                  <a:txBody>
                    <a:bodyPr/>
                    <a:lstStyle/>
                    <a:p>
                      <a:endParaRPr lang="en-IN" dirty="0"/>
                    </a:p>
                  </a:txBody>
                  <a:tcPr/>
                </a:tc>
                <a:tc>
                  <a:txBody>
                    <a:bodyPr/>
                    <a:lstStyle/>
                    <a:p>
                      <a:r>
                        <a:rPr lang="en-IN" dirty="0" smtClean="0"/>
                        <a:t>995469</a:t>
                      </a:r>
                      <a:endParaRPr lang="en-IN" dirty="0"/>
                    </a:p>
                  </a:txBody>
                  <a:tcPr/>
                </a:tc>
                <a:tc>
                  <a:txBody>
                    <a:bodyPr/>
                    <a:lstStyle/>
                    <a:p>
                      <a:r>
                        <a:rPr lang="en-IN" dirty="0" smtClean="0"/>
                        <a:t>Services involving repair, alterations, additions, replacements, maintenance of the installations covered above</a:t>
                      </a:r>
                      <a:endParaRPr lang="en-IN" dirty="0"/>
                    </a:p>
                  </a:txBody>
                  <a:tcPr/>
                </a:tc>
              </a:tr>
              <a:tr h="820455">
                <a:tc>
                  <a:txBody>
                    <a:bodyPr/>
                    <a:lstStyle/>
                    <a:p>
                      <a:r>
                        <a:rPr lang="en-US" dirty="0" smtClean="0"/>
                        <a:t>57</a:t>
                      </a:r>
                      <a:endParaRPr lang="en-IN" dirty="0"/>
                    </a:p>
                  </a:txBody>
                  <a:tcPr/>
                </a:tc>
                <a:tc>
                  <a:txBody>
                    <a:bodyPr/>
                    <a:lstStyle/>
                    <a:p>
                      <a:r>
                        <a:rPr lang="en-IN" dirty="0" smtClean="0"/>
                        <a:t>Group 99547</a:t>
                      </a:r>
                      <a:endParaRPr lang="en-IN" dirty="0"/>
                    </a:p>
                  </a:txBody>
                  <a:tcPr/>
                </a:tc>
                <a:tc>
                  <a:txBody>
                    <a:bodyPr/>
                    <a:lstStyle/>
                    <a:p>
                      <a:endParaRPr lang="en-IN" dirty="0"/>
                    </a:p>
                  </a:txBody>
                  <a:tcPr/>
                </a:tc>
                <a:tc>
                  <a:txBody>
                    <a:bodyPr/>
                    <a:lstStyle/>
                    <a:p>
                      <a:r>
                        <a:rPr lang="en-IN" sz="2400" dirty="0" smtClean="0"/>
                        <a:t>Building completion and finishing services</a:t>
                      </a:r>
                      <a:endParaRPr lang="en-IN" sz="2400" dirty="0"/>
                    </a:p>
                  </a:txBody>
                  <a:tcPr/>
                </a:tc>
              </a:tr>
              <a:tr h="820455">
                <a:tc>
                  <a:txBody>
                    <a:bodyPr/>
                    <a:lstStyle/>
                    <a:p>
                      <a:r>
                        <a:rPr lang="en-US" dirty="0" smtClean="0"/>
                        <a:t>58</a:t>
                      </a:r>
                      <a:endParaRPr lang="en-IN" dirty="0"/>
                    </a:p>
                  </a:txBody>
                  <a:tcPr/>
                </a:tc>
                <a:tc>
                  <a:txBody>
                    <a:bodyPr/>
                    <a:lstStyle/>
                    <a:p>
                      <a:endParaRPr lang="en-IN" dirty="0"/>
                    </a:p>
                  </a:txBody>
                  <a:tcPr/>
                </a:tc>
                <a:tc>
                  <a:txBody>
                    <a:bodyPr/>
                    <a:lstStyle/>
                    <a:p>
                      <a:r>
                        <a:rPr lang="en-IN" dirty="0" smtClean="0"/>
                        <a:t>995471</a:t>
                      </a:r>
                      <a:endParaRPr lang="en-IN" dirty="0"/>
                    </a:p>
                  </a:txBody>
                  <a:tcPr/>
                </a:tc>
                <a:tc>
                  <a:txBody>
                    <a:bodyPr/>
                    <a:lstStyle/>
                    <a:p>
                      <a:r>
                        <a:rPr lang="en-IN" sz="2800" dirty="0" smtClean="0"/>
                        <a:t>Glazing services</a:t>
                      </a:r>
                      <a:endParaRPr lang="en-IN" sz="2800" dirty="0"/>
                    </a:p>
                  </a:txBody>
                  <a:tcPr/>
                </a:tc>
              </a:tr>
              <a:tr h="820455">
                <a:tc>
                  <a:txBody>
                    <a:bodyPr/>
                    <a:lstStyle/>
                    <a:p>
                      <a:r>
                        <a:rPr lang="en-US" dirty="0" smtClean="0"/>
                        <a:t>59</a:t>
                      </a:r>
                      <a:endParaRPr lang="en-IN" dirty="0"/>
                    </a:p>
                  </a:txBody>
                  <a:tcPr/>
                </a:tc>
                <a:tc>
                  <a:txBody>
                    <a:bodyPr/>
                    <a:lstStyle/>
                    <a:p>
                      <a:endParaRPr lang="en-IN"/>
                    </a:p>
                  </a:txBody>
                  <a:tcPr/>
                </a:tc>
                <a:tc>
                  <a:txBody>
                    <a:bodyPr/>
                    <a:lstStyle/>
                    <a:p>
                      <a:r>
                        <a:rPr lang="en-IN" dirty="0" smtClean="0"/>
                        <a:t>995472</a:t>
                      </a:r>
                      <a:endParaRPr lang="en-IN" dirty="0"/>
                    </a:p>
                  </a:txBody>
                  <a:tcPr/>
                </a:tc>
                <a:tc>
                  <a:txBody>
                    <a:bodyPr/>
                    <a:lstStyle/>
                    <a:p>
                      <a:r>
                        <a:rPr lang="en-IN" sz="2400" dirty="0" smtClean="0"/>
                        <a:t>Plastering services</a:t>
                      </a:r>
                      <a:endParaRPr lang="en-IN" sz="2400" dirty="0"/>
                    </a:p>
                  </a:txBody>
                  <a:tcPr/>
                </a:tc>
              </a:tr>
              <a:tr h="820455">
                <a:tc>
                  <a:txBody>
                    <a:bodyPr/>
                    <a:lstStyle/>
                    <a:p>
                      <a:r>
                        <a:rPr lang="en-US" dirty="0" smtClean="0"/>
                        <a:t>60</a:t>
                      </a:r>
                      <a:endParaRPr lang="en-IN" dirty="0"/>
                    </a:p>
                  </a:txBody>
                  <a:tcPr/>
                </a:tc>
                <a:tc>
                  <a:txBody>
                    <a:bodyPr/>
                    <a:lstStyle/>
                    <a:p>
                      <a:endParaRPr lang="en-IN"/>
                    </a:p>
                  </a:txBody>
                  <a:tcPr/>
                </a:tc>
                <a:tc>
                  <a:txBody>
                    <a:bodyPr/>
                    <a:lstStyle/>
                    <a:p>
                      <a:r>
                        <a:rPr lang="en-IN" dirty="0" smtClean="0"/>
                        <a:t>995473</a:t>
                      </a:r>
                      <a:endParaRPr lang="en-IN" dirty="0"/>
                    </a:p>
                  </a:txBody>
                  <a:tcPr/>
                </a:tc>
                <a:tc>
                  <a:txBody>
                    <a:bodyPr/>
                    <a:lstStyle/>
                    <a:p>
                      <a:r>
                        <a:rPr lang="en-IN" sz="2400" dirty="0" smtClean="0"/>
                        <a:t>Painting services</a:t>
                      </a:r>
                      <a:endParaRPr lang="en-IN" sz="2400" dirty="0"/>
                    </a:p>
                  </a:txBody>
                  <a:tcPr/>
                </a:tc>
              </a:tr>
              <a:tr h="820455">
                <a:tc>
                  <a:txBody>
                    <a:bodyPr/>
                    <a:lstStyle/>
                    <a:p>
                      <a:r>
                        <a:rPr lang="en-US" dirty="0" smtClean="0"/>
                        <a:t>61</a:t>
                      </a:r>
                      <a:endParaRPr lang="en-IN" dirty="0"/>
                    </a:p>
                  </a:txBody>
                  <a:tcPr/>
                </a:tc>
                <a:tc>
                  <a:txBody>
                    <a:bodyPr/>
                    <a:lstStyle/>
                    <a:p>
                      <a:endParaRPr lang="en-IN" dirty="0"/>
                    </a:p>
                  </a:txBody>
                  <a:tcPr/>
                </a:tc>
                <a:tc>
                  <a:txBody>
                    <a:bodyPr/>
                    <a:lstStyle/>
                    <a:p>
                      <a:r>
                        <a:rPr lang="en-IN" dirty="0" smtClean="0"/>
                        <a:t>995474 </a:t>
                      </a:r>
                      <a:endParaRPr lang="en-IN" dirty="0"/>
                    </a:p>
                  </a:txBody>
                  <a:tcPr/>
                </a:tc>
                <a:tc>
                  <a:txBody>
                    <a:bodyPr/>
                    <a:lstStyle/>
                    <a:p>
                      <a:r>
                        <a:rPr lang="en-IN" sz="2400" dirty="0" smtClean="0"/>
                        <a:t>Floor and wall tiling services</a:t>
                      </a:r>
                      <a:endParaRPr lang="en-IN" sz="2400" dirty="0"/>
                    </a:p>
                  </a:txBody>
                  <a:tcPr/>
                </a:tc>
              </a:tr>
              <a:tr h="820455">
                <a:tc>
                  <a:txBody>
                    <a:bodyPr/>
                    <a:lstStyle/>
                    <a:p>
                      <a:r>
                        <a:rPr lang="en-US" dirty="0" smtClean="0"/>
                        <a:t>62</a:t>
                      </a:r>
                      <a:endParaRPr lang="en-IN" dirty="0"/>
                    </a:p>
                  </a:txBody>
                  <a:tcPr/>
                </a:tc>
                <a:tc>
                  <a:txBody>
                    <a:bodyPr/>
                    <a:lstStyle/>
                    <a:p>
                      <a:endParaRPr lang="en-IN" dirty="0"/>
                    </a:p>
                  </a:txBody>
                  <a:tcPr/>
                </a:tc>
                <a:tc>
                  <a:txBody>
                    <a:bodyPr/>
                    <a:lstStyle/>
                    <a:p>
                      <a:r>
                        <a:rPr lang="en-IN" dirty="0" smtClean="0"/>
                        <a:t>995475</a:t>
                      </a:r>
                      <a:endParaRPr lang="en-IN" dirty="0"/>
                    </a:p>
                  </a:txBody>
                  <a:tcPr/>
                </a:tc>
                <a:tc>
                  <a:txBody>
                    <a:bodyPr/>
                    <a:lstStyle/>
                    <a:p>
                      <a:r>
                        <a:rPr lang="en-IN" sz="2400" dirty="0" smtClean="0"/>
                        <a:t>Other floor laying, wall covering and wall papering services</a:t>
                      </a:r>
                      <a:endParaRPr lang="en-IN" sz="2400"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457199"/>
          <a:ext cx="8229600" cy="3708401"/>
        </p:xfrm>
        <a:graphic>
          <a:graphicData uri="http://schemas.openxmlformats.org/drawingml/2006/table">
            <a:tbl>
              <a:tblPr firstRow="1" bandRow="1">
                <a:tableStyleId>{073A0DAA-6AF3-43AB-8588-CEC1D06C72B9}</a:tableStyleId>
              </a:tblPr>
              <a:tblGrid>
                <a:gridCol w="914400"/>
                <a:gridCol w="1295400"/>
                <a:gridCol w="1828800"/>
                <a:gridCol w="4191000"/>
              </a:tblGrid>
              <a:tr h="914401">
                <a:tc>
                  <a:txBody>
                    <a:bodyPr/>
                    <a:lstStyle/>
                    <a:p>
                      <a:r>
                        <a:rPr lang="en-US" dirty="0" smtClean="0"/>
                        <a:t>60</a:t>
                      </a:r>
                      <a:endParaRPr lang="en-IN" dirty="0"/>
                    </a:p>
                  </a:txBody>
                  <a:tcPr/>
                </a:tc>
                <a:tc>
                  <a:txBody>
                    <a:bodyPr/>
                    <a:lstStyle/>
                    <a:p>
                      <a:endParaRPr lang="en-IN" dirty="0"/>
                    </a:p>
                  </a:txBody>
                  <a:tcPr/>
                </a:tc>
                <a:tc>
                  <a:txBody>
                    <a:bodyPr/>
                    <a:lstStyle/>
                    <a:p>
                      <a:r>
                        <a:rPr lang="en-IN" dirty="0" smtClean="0"/>
                        <a:t>995476 </a:t>
                      </a:r>
                      <a:endParaRPr lang="en-IN" dirty="0"/>
                    </a:p>
                  </a:txBody>
                  <a:tcPr/>
                </a:tc>
                <a:tc>
                  <a:txBody>
                    <a:bodyPr/>
                    <a:lstStyle/>
                    <a:p>
                      <a:r>
                        <a:rPr lang="en-IN" sz="2400" dirty="0" smtClean="0"/>
                        <a:t>Joinery and carpentry services </a:t>
                      </a:r>
                      <a:endParaRPr lang="en-IN" sz="2400" dirty="0"/>
                    </a:p>
                  </a:txBody>
                  <a:tcPr/>
                </a:tc>
              </a:tr>
              <a:tr h="1397000">
                <a:tc>
                  <a:txBody>
                    <a:bodyPr/>
                    <a:lstStyle/>
                    <a:p>
                      <a:r>
                        <a:rPr lang="en-US" dirty="0" smtClean="0"/>
                        <a:t>61</a:t>
                      </a:r>
                      <a:endParaRPr lang="en-IN" dirty="0"/>
                    </a:p>
                  </a:txBody>
                  <a:tcPr/>
                </a:tc>
                <a:tc>
                  <a:txBody>
                    <a:bodyPr/>
                    <a:lstStyle/>
                    <a:p>
                      <a:endParaRPr lang="en-IN" dirty="0"/>
                    </a:p>
                  </a:txBody>
                  <a:tcPr/>
                </a:tc>
                <a:tc>
                  <a:txBody>
                    <a:bodyPr/>
                    <a:lstStyle/>
                    <a:p>
                      <a:r>
                        <a:rPr lang="en-IN" dirty="0" smtClean="0"/>
                        <a:t>995477</a:t>
                      </a:r>
                      <a:endParaRPr lang="en-IN" dirty="0"/>
                    </a:p>
                  </a:txBody>
                  <a:tcPr/>
                </a:tc>
                <a:tc>
                  <a:txBody>
                    <a:bodyPr/>
                    <a:lstStyle/>
                    <a:p>
                      <a:r>
                        <a:rPr lang="en-IN" sz="2800" dirty="0" smtClean="0"/>
                        <a:t>Fencing and railing services</a:t>
                      </a:r>
                      <a:endParaRPr lang="en-IN" sz="2800" dirty="0"/>
                    </a:p>
                  </a:txBody>
                  <a:tcPr/>
                </a:tc>
              </a:tr>
              <a:tr h="1397000">
                <a:tc>
                  <a:txBody>
                    <a:bodyPr/>
                    <a:lstStyle/>
                    <a:p>
                      <a:r>
                        <a:rPr lang="en-US" dirty="0" smtClean="0"/>
                        <a:t>62</a:t>
                      </a:r>
                      <a:endParaRPr lang="en-IN" dirty="0"/>
                    </a:p>
                  </a:txBody>
                  <a:tcPr/>
                </a:tc>
                <a:tc>
                  <a:txBody>
                    <a:bodyPr/>
                    <a:lstStyle/>
                    <a:p>
                      <a:endParaRPr lang="en-IN" dirty="0"/>
                    </a:p>
                  </a:txBody>
                  <a:tcPr/>
                </a:tc>
                <a:tc>
                  <a:txBody>
                    <a:bodyPr/>
                    <a:lstStyle/>
                    <a:p>
                      <a:r>
                        <a:rPr lang="en-IN" dirty="0" smtClean="0"/>
                        <a:t>995478</a:t>
                      </a:r>
                      <a:endParaRPr lang="en-IN" dirty="0"/>
                    </a:p>
                  </a:txBody>
                  <a:tcPr/>
                </a:tc>
                <a:tc>
                  <a:txBody>
                    <a:bodyPr/>
                    <a:lstStyle/>
                    <a:p>
                      <a:r>
                        <a:rPr lang="en-IN" sz="2400" dirty="0" smtClean="0"/>
                        <a:t>Other building completion and finishing services nowhere else classified</a:t>
                      </a:r>
                      <a:endParaRPr lang="en-IN" sz="2400"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73162"/>
          </a:xfrm>
        </p:spPr>
        <p:txBody>
          <a:bodyPr>
            <a:normAutofit fontScale="90000"/>
          </a:bodyPr>
          <a:lstStyle/>
          <a:p>
            <a:r>
              <a:rPr lang="en-US"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eAD"/>
                <a:cs typeface="Calibri" pitchFamily="34" charset="0"/>
              </a:rPr>
              <a:t> </a:t>
            </a:r>
            <a:r>
              <a:rPr lang="en-US" sz="3600" b="1" u="sng" dirty="0" smtClean="0">
                <a:ln w="19050">
                  <a:solidFill>
                    <a:schemeClr val="tx2">
                      <a:tint val="1000"/>
                    </a:schemeClr>
                  </a:solidFill>
                  <a:prstDash val="solid"/>
                </a:ln>
                <a:solidFill>
                  <a:schemeClr val="accent1"/>
                </a:solidFill>
                <a:latin typeface="HeAD"/>
                <a:cs typeface="Calibri" pitchFamily="34" charset="0"/>
              </a:rPr>
              <a:t>INPUT TAX CREDIT [SECTION 17]</a:t>
            </a:r>
            <a:r>
              <a:rPr lang="en-US" b="1"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eAD"/>
                <a:cs typeface="Calibri" pitchFamily="34" charset="0"/>
              </a:rPr>
              <a:t/>
            </a:r>
            <a:br>
              <a:rPr lang="en-US" b="1"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eAD"/>
                <a:cs typeface="Calibri" pitchFamily="34" charset="0"/>
              </a:rPr>
            </a:br>
            <a:endParaRPr lang="en-IN" u="sng" dirty="0"/>
          </a:p>
        </p:txBody>
      </p:sp>
      <p:sp>
        <p:nvSpPr>
          <p:cNvPr id="3" name="Content Placeholder 2"/>
          <p:cNvSpPr>
            <a:spLocks noGrp="1"/>
          </p:cNvSpPr>
          <p:nvPr>
            <p:ph sz="quarter" idx="1"/>
          </p:nvPr>
        </p:nvSpPr>
        <p:spPr>
          <a:xfrm>
            <a:off x="533400" y="990600"/>
            <a:ext cx="8077200" cy="5638800"/>
          </a:xfrm>
        </p:spPr>
        <p:txBody>
          <a:bodyPr>
            <a:normAutofit fontScale="92500" lnSpcReduction="20000"/>
          </a:bodyPr>
          <a:lstStyle/>
          <a:p>
            <a:pPr marL="257481" indent="-257481"/>
            <a:r>
              <a:rPr lang="en-US" sz="2800" dirty="0" smtClean="0">
                <a:latin typeface="Calibri" panose="020F0502020204030204" pitchFamily="34" charset="0"/>
                <a:cs typeface="Calibri" pitchFamily="34" charset="0"/>
              </a:rPr>
              <a:t>“(5) </a:t>
            </a:r>
            <a:r>
              <a:rPr lang="en-US" sz="2800" b="1" dirty="0" smtClean="0">
                <a:latin typeface="Calibri" panose="020F0502020204030204" pitchFamily="34" charset="0"/>
                <a:cs typeface="Calibri" pitchFamily="34" charset="0"/>
              </a:rPr>
              <a:t>Notwithstanding </a:t>
            </a:r>
            <a:r>
              <a:rPr lang="en-US" sz="2800" dirty="0" smtClean="0">
                <a:latin typeface="Calibri" panose="020F0502020204030204" pitchFamily="34" charset="0"/>
                <a:cs typeface="Calibri" pitchFamily="34" charset="0"/>
              </a:rPr>
              <a:t>anything contained in Section </a:t>
            </a:r>
            <a:r>
              <a:rPr lang="en-US" sz="2800" b="1" dirty="0" smtClean="0">
                <a:latin typeface="Calibri" panose="020F0502020204030204" pitchFamily="34" charset="0"/>
                <a:cs typeface="Calibri" pitchFamily="34" charset="0"/>
              </a:rPr>
              <a:t>16(1) and sub-section (1) of Section 18</a:t>
            </a:r>
            <a:r>
              <a:rPr lang="en-US" sz="2800" dirty="0" smtClean="0">
                <a:latin typeface="Calibri" panose="020F0502020204030204" pitchFamily="34" charset="0"/>
                <a:cs typeface="Calibri" pitchFamily="34" charset="0"/>
              </a:rPr>
              <a:t>, </a:t>
            </a:r>
            <a:r>
              <a:rPr lang="en-US" sz="2800" u="sng" dirty="0" smtClean="0">
                <a:latin typeface="Calibri" panose="020F0502020204030204" pitchFamily="34" charset="0"/>
                <a:cs typeface="Calibri" pitchFamily="34" charset="0"/>
              </a:rPr>
              <a:t>input tax credit </a:t>
            </a:r>
            <a:r>
              <a:rPr lang="en-US" sz="2800" b="1" u="sng" dirty="0" smtClean="0">
                <a:latin typeface="Calibri" panose="020F0502020204030204" pitchFamily="34" charset="0"/>
                <a:cs typeface="Calibri" pitchFamily="34" charset="0"/>
              </a:rPr>
              <a:t>shall not be available </a:t>
            </a:r>
            <a:r>
              <a:rPr lang="en-US" sz="2800" u="sng" dirty="0" smtClean="0">
                <a:latin typeface="Calibri" panose="020F0502020204030204" pitchFamily="34" charset="0"/>
                <a:cs typeface="Calibri" pitchFamily="34" charset="0"/>
              </a:rPr>
              <a:t>in respect of the following</a:t>
            </a:r>
            <a:r>
              <a:rPr lang="en-US" sz="2800" dirty="0" smtClean="0">
                <a:latin typeface="Calibri" panose="020F0502020204030204" pitchFamily="34" charset="0"/>
                <a:cs typeface="Calibri" pitchFamily="34" charset="0"/>
              </a:rPr>
              <a:t>:</a:t>
            </a:r>
          </a:p>
          <a:p>
            <a:pPr marL="257481" indent="-257481" algn="just"/>
            <a:r>
              <a:rPr lang="en-US" sz="2800" dirty="0" smtClean="0">
                <a:latin typeface="Calibri" panose="020F0502020204030204" pitchFamily="34" charset="0"/>
                <a:cs typeface="Calibri" pitchFamily="34" charset="0"/>
              </a:rPr>
              <a:t>(c) </a:t>
            </a:r>
            <a:r>
              <a:rPr lang="en-US" sz="2800" b="1" dirty="0" smtClean="0">
                <a:latin typeface="Calibri" panose="020F0502020204030204" pitchFamily="34" charset="0"/>
                <a:cs typeface="Calibri" pitchFamily="34" charset="0"/>
              </a:rPr>
              <a:t>works contract services </a:t>
            </a:r>
            <a:r>
              <a:rPr lang="en-US" sz="2800" dirty="0" smtClean="0">
                <a:latin typeface="Calibri" panose="020F0502020204030204" pitchFamily="34" charset="0"/>
                <a:cs typeface="Calibri" pitchFamily="34" charset="0"/>
              </a:rPr>
              <a:t>when supplied for construction of immovable property, other than plant and machinery, </a:t>
            </a:r>
            <a:r>
              <a:rPr lang="en-US" sz="2800" u="sng" dirty="0" smtClean="0">
                <a:latin typeface="Calibri" panose="020F0502020204030204" pitchFamily="34" charset="0"/>
                <a:cs typeface="Calibri" panose="020F0502020204030204" pitchFamily="34" charset="0"/>
              </a:rPr>
              <a:t>except where it is an input service for further supply of works contract service</a:t>
            </a:r>
            <a:r>
              <a:rPr lang="en-US" sz="2800" dirty="0" smtClean="0">
                <a:latin typeface="Calibri" panose="020F0502020204030204" pitchFamily="34" charset="0"/>
                <a:cs typeface="Calibri" panose="020F0502020204030204" pitchFamily="34" charset="0"/>
              </a:rPr>
              <a:t>.</a:t>
            </a:r>
          </a:p>
          <a:p>
            <a:pPr marL="257481" indent="-257481" algn="just"/>
            <a:r>
              <a:rPr lang="en-US" sz="2800" dirty="0" smtClean="0">
                <a:latin typeface="Calibri" panose="020F0502020204030204" pitchFamily="34" charset="0"/>
                <a:cs typeface="Calibri" panose="020F0502020204030204" pitchFamily="34" charset="0"/>
              </a:rPr>
              <a:t>(d) </a:t>
            </a:r>
            <a:r>
              <a:rPr lang="en-US" sz="2800" b="1" dirty="0" smtClean="0">
                <a:latin typeface="Calibri" panose="020F0502020204030204" pitchFamily="34" charset="0"/>
                <a:cs typeface="Calibri" panose="020F0502020204030204" pitchFamily="34" charset="0"/>
              </a:rPr>
              <a:t>goods or services or both</a:t>
            </a:r>
            <a:r>
              <a:rPr lang="en-US" sz="2800" dirty="0" smtClean="0">
                <a:latin typeface="Calibri" panose="020F0502020204030204" pitchFamily="34" charset="0"/>
                <a:cs typeface="Calibri" panose="020F0502020204030204" pitchFamily="34" charset="0"/>
              </a:rPr>
              <a:t> received by a taxable person for construction of an immovable property, other than plant and machinery, on his own account including when such goods or services or both are used in the course or furtherance of business.</a:t>
            </a:r>
          </a:p>
          <a:p>
            <a:pPr marL="257481" indent="-257481" algn="just"/>
            <a:r>
              <a:rPr lang="en-US" sz="2800" dirty="0" smtClean="0">
                <a:latin typeface="Calibri" panose="020F0502020204030204" pitchFamily="34" charset="0"/>
                <a:cs typeface="Calibri" panose="020F0502020204030204" pitchFamily="34" charset="0"/>
              </a:rPr>
              <a:t>Apart from above  some other restrictions, such as motor vehicles, rent a cab, personal use. Reversal of ITC if payment not made within 180 days.</a:t>
            </a:r>
          </a:p>
          <a:p>
            <a:pPr marL="257481" indent="-257481" algn="just"/>
            <a:r>
              <a:rPr lang="en-US" sz="2800" dirty="0" smtClean="0">
                <a:latin typeface="Calibri" panose="020F0502020204030204" pitchFamily="34" charset="0"/>
                <a:cs typeface="Calibri" panose="020F0502020204030204" pitchFamily="34" charset="0"/>
              </a:rPr>
              <a:t>Reversal of ITC if claimed for flats sold post occupancy.</a:t>
            </a:r>
          </a:p>
          <a:p>
            <a:pPr marL="257481" indent="-257481" algn="just"/>
            <a:endParaRPr lang="en-US" sz="2800" dirty="0" smtClean="0">
              <a:latin typeface="Calibri" panose="020F0502020204030204" pitchFamily="34" charset="0"/>
              <a:cs typeface="Calibri" panose="020F0502020204030204" pitchFamily="34" charset="0"/>
            </a:endParaRP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8458200" cy="6324600"/>
          </a:xfrm>
        </p:spPr>
        <p:txBody>
          <a:bodyPr>
            <a:normAutofit fontScale="92500" lnSpcReduction="20000"/>
          </a:bodyPr>
          <a:lstStyle/>
          <a:p>
            <a:endParaRPr lang="en-IN" sz="2800" dirty="0" smtClean="0"/>
          </a:p>
          <a:p>
            <a:pPr algn="ctr">
              <a:buNone/>
            </a:pPr>
            <a:r>
              <a:rPr lang="en-US" sz="2800" dirty="0" smtClean="0"/>
              <a:t>      </a:t>
            </a:r>
            <a:r>
              <a:rPr lang="en-US" sz="2800" b="1" u="sng" dirty="0" smtClean="0">
                <a:solidFill>
                  <a:srgbClr val="0070C0"/>
                </a:solidFill>
              </a:rPr>
              <a:t>MEANING OF WORKS CONTRACT</a:t>
            </a:r>
            <a:endParaRPr lang="en-IN" sz="2800" b="1" u="sng" dirty="0" smtClean="0">
              <a:solidFill>
                <a:srgbClr val="0070C0"/>
              </a:solidFill>
            </a:endParaRPr>
          </a:p>
          <a:p>
            <a:endParaRPr lang="en-IN" sz="2800" dirty="0" smtClean="0"/>
          </a:p>
          <a:p>
            <a:r>
              <a:rPr lang="en-IN" sz="2800" b="1" dirty="0" smtClean="0">
                <a:solidFill>
                  <a:srgbClr val="0070C0"/>
                </a:solidFill>
              </a:rPr>
              <a:t>  Section-2(119) -</a:t>
            </a:r>
            <a:r>
              <a:rPr lang="en-IN" sz="2800" dirty="0" smtClean="0"/>
              <a:t>“</a:t>
            </a:r>
            <a:r>
              <a:rPr lang="en-IN" sz="2800" b="1" dirty="0" smtClean="0"/>
              <a:t>works contract” means a contract                   </a:t>
            </a:r>
            <a:r>
              <a:rPr lang="en-IN" sz="2800" dirty="0" smtClean="0"/>
              <a:t>for  </a:t>
            </a:r>
          </a:p>
          <a:p>
            <a:pPr marL="571500" indent="-571500"/>
            <a:r>
              <a:rPr lang="en-IN" sz="2800" dirty="0" smtClean="0"/>
              <a:t>building,                                   </a:t>
            </a:r>
            <a:r>
              <a:rPr lang="fr-FR" sz="2800" dirty="0" err="1" smtClean="0"/>
              <a:t>improvement</a:t>
            </a:r>
            <a:r>
              <a:rPr lang="fr-FR" sz="2800" dirty="0" smtClean="0"/>
              <a:t>,</a:t>
            </a:r>
            <a:endParaRPr lang="en-IN" sz="2800" dirty="0" smtClean="0"/>
          </a:p>
          <a:p>
            <a:pPr marL="571500" indent="-571500"/>
            <a:r>
              <a:rPr lang="en-IN" sz="2800" dirty="0" smtClean="0"/>
              <a:t>construction,                            </a:t>
            </a:r>
            <a:r>
              <a:rPr lang="fr-FR" sz="2800" b="1" dirty="0" smtClean="0"/>
              <a:t>modification,</a:t>
            </a:r>
            <a:endParaRPr lang="en-IN" sz="2800" b="1" dirty="0" smtClean="0"/>
          </a:p>
          <a:p>
            <a:pPr marL="571500" indent="-571500"/>
            <a:r>
              <a:rPr lang="en-IN" sz="2800" dirty="0" smtClean="0"/>
              <a:t>fabrication,                               </a:t>
            </a:r>
            <a:r>
              <a:rPr lang="fr-FR" sz="2800" b="1" dirty="0" err="1" smtClean="0"/>
              <a:t>repair</a:t>
            </a:r>
            <a:r>
              <a:rPr lang="fr-FR" sz="2800" b="1" dirty="0" smtClean="0"/>
              <a:t>,</a:t>
            </a:r>
            <a:endParaRPr lang="en-IN" sz="2800" b="1" dirty="0" smtClean="0"/>
          </a:p>
          <a:p>
            <a:pPr marL="571500" indent="-571500"/>
            <a:r>
              <a:rPr lang="en-IN" sz="2800" dirty="0" smtClean="0"/>
              <a:t>completion,                             </a:t>
            </a:r>
            <a:r>
              <a:rPr lang="fr-FR" sz="2800" b="1" dirty="0" smtClean="0"/>
              <a:t>maintenance,</a:t>
            </a:r>
            <a:endParaRPr lang="en-IN" sz="2800" b="1" dirty="0" smtClean="0"/>
          </a:p>
          <a:p>
            <a:pPr marL="571500" indent="-571500"/>
            <a:r>
              <a:rPr lang="en-IN" sz="2800" dirty="0" smtClean="0"/>
              <a:t>erection,                                   </a:t>
            </a:r>
            <a:r>
              <a:rPr lang="fr-FR" sz="2800" b="1" dirty="0" err="1" smtClean="0"/>
              <a:t>renovation</a:t>
            </a:r>
            <a:r>
              <a:rPr lang="fr-FR" sz="2800" dirty="0" smtClean="0"/>
              <a:t>, </a:t>
            </a:r>
            <a:endParaRPr lang="en-IN" sz="2800" dirty="0" smtClean="0"/>
          </a:p>
          <a:p>
            <a:pPr marL="571500" indent="-571500"/>
            <a:r>
              <a:rPr lang="en-IN" sz="2800" dirty="0" smtClean="0"/>
              <a:t>installation,                             </a:t>
            </a:r>
            <a:r>
              <a:rPr lang="fr-FR" sz="2800" dirty="0" smtClean="0"/>
              <a:t> </a:t>
            </a:r>
            <a:r>
              <a:rPr lang="fr-FR" sz="2800" b="1" dirty="0" err="1" smtClean="0"/>
              <a:t>alteration</a:t>
            </a:r>
            <a:endParaRPr lang="en-IN" sz="2800" b="1" dirty="0" smtClean="0"/>
          </a:p>
          <a:p>
            <a:pPr marL="571500" indent="-571500"/>
            <a:r>
              <a:rPr lang="en-IN" sz="2800" dirty="0" smtClean="0"/>
              <a:t>fitting out, </a:t>
            </a:r>
          </a:p>
          <a:p>
            <a:pPr marL="571500" indent="-571500"/>
            <a:r>
              <a:rPr lang="fr-FR" sz="2800" dirty="0" smtClean="0"/>
              <a:t>or </a:t>
            </a:r>
            <a:r>
              <a:rPr lang="en-IN" sz="2800" dirty="0" smtClean="0"/>
              <a:t>commissioning of </a:t>
            </a:r>
            <a:r>
              <a:rPr lang="en-IN" sz="2800" b="1" dirty="0" smtClean="0"/>
              <a:t>any immovable property wherein transfer of property in goods(whether as goods or in some other form) is involved in the execution of such contract</a:t>
            </a:r>
          </a:p>
          <a:p>
            <a:pPr marL="571500" indent="-571500">
              <a:buNone/>
            </a:pPr>
            <a:endParaRPr lang="en-IN" sz="2800" b="1" dirty="0">
              <a:solidFill>
                <a:schemeClr val="accent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5791200"/>
          </a:xfrm>
        </p:spPr>
        <p:txBody>
          <a:bodyPr/>
          <a:lstStyle/>
          <a:p>
            <a:endParaRPr lang="en-US" sz="2400" dirty="0" smtClean="0">
              <a:solidFill>
                <a:srgbClr val="0070C0"/>
              </a:solidFill>
              <a:latin typeface="Calibri" panose="020F0502020204030204" pitchFamily="34" charset="0"/>
              <a:cs typeface="Calibri" panose="020F0502020204030204" pitchFamily="34" charset="0"/>
            </a:endParaRPr>
          </a:p>
          <a:p>
            <a:r>
              <a:rPr lang="en-US" sz="3200" dirty="0" smtClean="0">
                <a:solidFill>
                  <a:srgbClr val="0070C0"/>
                </a:solidFill>
                <a:latin typeface="Calibri" panose="020F0502020204030204" pitchFamily="34" charset="0"/>
                <a:cs typeface="Calibri" panose="020F0502020204030204" pitchFamily="34" charset="0"/>
              </a:rPr>
              <a:t>Explanation</a:t>
            </a:r>
            <a:r>
              <a:rPr lang="en-US" sz="3200" dirty="0" smtClean="0">
                <a:latin typeface="Calibri" panose="020F0502020204030204" pitchFamily="34" charset="0"/>
                <a:cs typeface="Calibri" panose="020F0502020204030204" pitchFamily="34" charset="0"/>
              </a:rPr>
              <a:t>- for the purpose of clause (c) and (d), the expression </a:t>
            </a:r>
            <a:r>
              <a:rPr lang="en-US" sz="3200" b="1" dirty="0" smtClean="0">
                <a:latin typeface="Calibri" panose="020F0502020204030204" pitchFamily="34" charset="0"/>
                <a:cs typeface="Calibri" panose="020F0502020204030204" pitchFamily="34" charset="0"/>
              </a:rPr>
              <a:t>construction includes </a:t>
            </a:r>
            <a:r>
              <a:rPr lang="en-US" sz="3200" dirty="0" smtClean="0">
                <a:latin typeface="Calibri" panose="020F0502020204030204" pitchFamily="34" charset="0"/>
                <a:cs typeface="Calibri" panose="020F0502020204030204" pitchFamily="34" charset="0"/>
              </a:rPr>
              <a:t>reconstruction, </a:t>
            </a:r>
            <a:r>
              <a:rPr lang="en-US" sz="3200" dirty="0" err="1" smtClean="0">
                <a:latin typeface="Calibri" panose="020F0502020204030204" pitchFamily="34" charset="0"/>
                <a:cs typeface="Calibri" panose="020F0502020204030204" pitchFamily="34" charset="0"/>
              </a:rPr>
              <a:t>renovation,additions</a:t>
            </a:r>
            <a:r>
              <a:rPr lang="en-US" sz="3200" dirty="0" smtClean="0">
                <a:latin typeface="Calibri" panose="020F0502020204030204" pitchFamily="34" charset="0"/>
                <a:cs typeface="Calibri" panose="020F0502020204030204" pitchFamily="34" charset="0"/>
              </a:rPr>
              <a:t> or alterations to the extent of </a:t>
            </a:r>
            <a:r>
              <a:rPr lang="en-US" sz="3200" dirty="0" err="1" smtClean="0">
                <a:latin typeface="Calibri" panose="020F0502020204030204" pitchFamily="34" charset="0"/>
                <a:cs typeface="Calibri" panose="020F0502020204030204" pitchFamily="34" charset="0"/>
              </a:rPr>
              <a:t>capitalisation</a:t>
            </a:r>
            <a:r>
              <a:rPr lang="en-US" sz="3200" dirty="0" smtClean="0">
                <a:latin typeface="Calibri" panose="020F0502020204030204" pitchFamily="34" charset="0"/>
                <a:cs typeface="Calibri" panose="020F0502020204030204" pitchFamily="34" charset="0"/>
              </a:rPr>
              <a:t> to the said renewal property.</a:t>
            </a:r>
          </a:p>
          <a:p>
            <a:pPr algn="ctr">
              <a:buNone/>
            </a:pPr>
            <a:r>
              <a:rPr lang="en-US" sz="3600" b="1" u="sng" dirty="0" smtClean="0">
                <a:solidFill>
                  <a:srgbClr val="0070C0"/>
                </a:solidFill>
                <a:latin typeface="Calibri" panose="020F0502020204030204" pitchFamily="34" charset="0"/>
                <a:cs typeface="Calibri" panose="020F0502020204030204" pitchFamily="34" charset="0"/>
              </a:rPr>
              <a:t>Composition</a:t>
            </a:r>
          </a:p>
          <a:p>
            <a:r>
              <a:rPr lang="en-US" sz="3600" dirty="0" smtClean="0">
                <a:latin typeface="Calibri" panose="020F0502020204030204" pitchFamily="34" charset="0"/>
                <a:cs typeface="Calibri" panose="020F0502020204030204" pitchFamily="34" charset="0"/>
              </a:rPr>
              <a:t>Not available to works contracts as the same are treated as </a:t>
            </a:r>
            <a:r>
              <a:rPr lang="en-US" sz="3600" b="1" dirty="0" smtClean="0">
                <a:latin typeface="Calibri" panose="020F0502020204030204" pitchFamily="34" charset="0"/>
                <a:cs typeface="Calibri" panose="020F0502020204030204" pitchFamily="34" charset="0"/>
              </a:rPr>
              <a:t>supply of services </a:t>
            </a:r>
            <a:r>
              <a:rPr lang="en-US" sz="3600" dirty="0" smtClean="0">
                <a:latin typeface="Calibri" panose="020F0502020204030204" pitchFamily="34" charset="0"/>
                <a:cs typeface="Calibri" panose="020F0502020204030204" pitchFamily="34" charset="0"/>
              </a:rPr>
              <a:t>under GST Act</a:t>
            </a:r>
          </a:p>
          <a:p>
            <a:endParaRPr lang="en-US" sz="2000" dirty="0" smtClean="0">
              <a:latin typeface="Calibri" panose="020F0502020204030204" pitchFamily="34" charset="0"/>
              <a:cs typeface="Calibri" panose="020F0502020204030204" pitchFamily="34" charset="0"/>
            </a:endParaRPr>
          </a:p>
          <a:p>
            <a:pPr lvl="8">
              <a:buNone/>
            </a:pPr>
            <a:endParaRPr lang="en-US" sz="2400" b="1" u="sng" dirty="0" smtClean="0">
              <a:solidFill>
                <a:srgbClr val="0070C0"/>
              </a:solidFill>
              <a:latin typeface="Calibri" panose="020F0502020204030204" pitchFamily="34" charset="0"/>
              <a:cs typeface="Calibri" panose="020F0502020204030204" pitchFamily="34" charset="0"/>
            </a:endParaRP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lnSpcReduction="10000"/>
          </a:bodyPr>
          <a:lstStyle/>
          <a:p>
            <a:pPr algn="ctr"/>
            <a:endParaRPr lang="en-IN" b="1" dirty="0" smtClean="0"/>
          </a:p>
          <a:p>
            <a:pPr algn="ctr">
              <a:buNone/>
            </a:pPr>
            <a:r>
              <a:rPr lang="en-IN" b="1" dirty="0" smtClean="0"/>
              <a:t>5-Schedule II -Supply of services</a:t>
            </a:r>
          </a:p>
          <a:p>
            <a:r>
              <a:rPr lang="en-IN" dirty="0" smtClean="0"/>
              <a:t>The following shall be treated as supply of service, namely:—</a:t>
            </a:r>
          </a:p>
          <a:p>
            <a:r>
              <a:rPr lang="en-IN" dirty="0" smtClean="0"/>
              <a:t>(</a:t>
            </a:r>
            <a:r>
              <a:rPr lang="en-IN" i="1" dirty="0" smtClean="0"/>
              <a:t>b) construction of a complex, building, civil structure or a part thereof, </a:t>
            </a:r>
            <a:r>
              <a:rPr lang="en-IN" dirty="0" smtClean="0"/>
              <a:t>including</a:t>
            </a:r>
            <a:endParaRPr lang="en-IN" i="1" dirty="0" smtClean="0"/>
          </a:p>
          <a:p>
            <a:r>
              <a:rPr lang="en-IN" dirty="0" smtClean="0"/>
              <a:t>a complex or building intended for sale to a buyer, wholly or partly</a:t>
            </a:r>
            <a:r>
              <a:rPr lang="en-IN" b="1" dirty="0" smtClean="0"/>
              <a:t>, except</a:t>
            </a:r>
          </a:p>
          <a:p>
            <a:r>
              <a:rPr lang="en-IN" dirty="0" smtClean="0"/>
              <a:t>where the </a:t>
            </a:r>
            <a:r>
              <a:rPr lang="en-IN" b="1" dirty="0" smtClean="0"/>
              <a:t>entire consideration </a:t>
            </a:r>
            <a:r>
              <a:rPr lang="en-IN" dirty="0" smtClean="0"/>
              <a:t>has been </a:t>
            </a:r>
            <a:r>
              <a:rPr lang="en-IN" b="1" dirty="0" smtClean="0"/>
              <a:t>received</a:t>
            </a:r>
            <a:r>
              <a:rPr lang="en-IN" dirty="0" smtClean="0"/>
              <a:t> after issuance of </a:t>
            </a:r>
            <a:r>
              <a:rPr lang="en-IN" b="1" dirty="0" smtClean="0"/>
              <a:t>completion certificate</a:t>
            </a:r>
            <a:r>
              <a:rPr lang="en-IN" dirty="0" smtClean="0"/>
              <a:t>, </a:t>
            </a:r>
          </a:p>
          <a:p>
            <a:r>
              <a:rPr lang="en-IN" dirty="0" smtClean="0"/>
              <a:t>where required, by the competent authority </a:t>
            </a:r>
            <a:r>
              <a:rPr lang="en-IN" b="1" dirty="0" smtClean="0"/>
              <a:t>or </a:t>
            </a:r>
          </a:p>
          <a:p>
            <a:r>
              <a:rPr lang="en-IN" b="1" dirty="0" smtClean="0"/>
              <a:t>after its first occupation </a:t>
            </a:r>
            <a:r>
              <a:rPr lang="en-IN" b="1" dirty="0" smtClean="0">
                <a:solidFill>
                  <a:srgbClr val="0070C0"/>
                </a:solidFill>
              </a:rPr>
              <a:t>(not defined in the Act)</a:t>
            </a:r>
            <a:r>
              <a:rPr lang="en-IN" b="1" dirty="0" smtClean="0"/>
              <a:t>,</a:t>
            </a:r>
          </a:p>
          <a:p>
            <a:r>
              <a:rPr lang="en-IN" b="1" dirty="0" smtClean="0"/>
              <a:t>whichever is earlier.</a:t>
            </a:r>
          </a:p>
          <a:p>
            <a:pPr>
              <a:buNone/>
            </a:pPr>
            <a:r>
              <a:rPr lang="en-US" b="1" dirty="0" smtClean="0"/>
              <a:t>						</a:t>
            </a:r>
            <a:r>
              <a:rPr lang="en-US" b="1" dirty="0" smtClean="0">
                <a:solidFill>
                  <a:srgbClr val="0070C0"/>
                </a:solidFill>
              </a:rPr>
              <a:t>	CONTD……..</a:t>
            </a:r>
            <a:endParaRPr lang="en-IN" b="1" dirty="0" smtClean="0">
              <a:solidFill>
                <a:srgbClr val="0070C0"/>
              </a:solidFill>
            </a:endParaRPr>
          </a:p>
          <a:p>
            <a:pPr>
              <a:buNone/>
            </a:pPr>
            <a:endParaRPr lang="en-IN"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r>
              <a:rPr lang="en-IN" sz="3200" b="1" i="1" dirty="0" smtClean="0">
                <a:solidFill>
                  <a:srgbClr val="0070C0"/>
                </a:solidFill>
              </a:rPr>
              <a:t>Explanation</a:t>
            </a:r>
            <a:r>
              <a:rPr lang="en-IN" sz="3200" i="1" dirty="0" smtClean="0"/>
              <a:t>.—For the purposes of this clause—</a:t>
            </a:r>
          </a:p>
          <a:p>
            <a:r>
              <a:rPr lang="en-IN" sz="3200" dirty="0" smtClean="0"/>
              <a:t>(</a:t>
            </a:r>
            <a:r>
              <a:rPr lang="en-IN" sz="3200" i="1" dirty="0" smtClean="0"/>
              <a:t>1) the expression "competent authority" means the Government or any</a:t>
            </a:r>
          </a:p>
          <a:p>
            <a:r>
              <a:rPr lang="en-IN" sz="3200" dirty="0" smtClean="0"/>
              <a:t>authority authorised to issue completion certificate under any law for the time</a:t>
            </a:r>
          </a:p>
          <a:p>
            <a:r>
              <a:rPr lang="en-IN" sz="3200" dirty="0" smtClean="0"/>
              <a:t>being in force and in case of non-requirement of such certificate from such authority</a:t>
            </a:r>
            <a:r>
              <a:rPr lang="en-IN" dirty="0" smtClean="0"/>
              <a:t>, </a:t>
            </a:r>
          </a:p>
          <a:p>
            <a:pPr>
              <a:buNone/>
            </a:pPr>
            <a:r>
              <a:rPr lang="en-US" dirty="0" smtClean="0"/>
              <a:t>							</a:t>
            </a:r>
            <a:r>
              <a:rPr lang="en-US" b="1" dirty="0" smtClean="0">
                <a:solidFill>
                  <a:srgbClr val="0070C0"/>
                </a:solidFill>
              </a:rPr>
              <a:t>CONTD……….</a:t>
            </a:r>
            <a:endParaRPr lang="en-IN" b="1" dirty="0" smtClean="0">
              <a:solidFill>
                <a:srgbClr val="0070C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r>
              <a:rPr lang="en-IN" b="1" dirty="0" smtClean="0"/>
              <a:t>from any of the following, namely:—</a:t>
            </a:r>
          </a:p>
          <a:p>
            <a:r>
              <a:rPr lang="en-IN" dirty="0" smtClean="0"/>
              <a:t>(</a:t>
            </a:r>
            <a:r>
              <a:rPr lang="en-IN" i="1" dirty="0" err="1" smtClean="0"/>
              <a:t>i</a:t>
            </a:r>
            <a:r>
              <a:rPr lang="en-IN" i="1" dirty="0" smtClean="0"/>
              <a:t>) an </a:t>
            </a:r>
            <a:r>
              <a:rPr lang="en-IN" b="1" i="1" dirty="0" smtClean="0"/>
              <a:t>architect</a:t>
            </a:r>
            <a:r>
              <a:rPr lang="en-IN" i="1" dirty="0" smtClean="0"/>
              <a:t> registered with the Council of Architecture constituted</a:t>
            </a:r>
          </a:p>
          <a:p>
            <a:r>
              <a:rPr lang="en-IN" dirty="0" smtClean="0"/>
              <a:t>under the Architects Act, 1972; or</a:t>
            </a:r>
          </a:p>
          <a:p>
            <a:r>
              <a:rPr lang="en-IN" dirty="0" smtClean="0"/>
              <a:t>(</a:t>
            </a:r>
            <a:r>
              <a:rPr lang="en-IN" i="1" dirty="0" smtClean="0"/>
              <a:t>ii) a </a:t>
            </a:r>
            <a:r>
              <a:rPr lang="en-IN" b="1" i="1" dirty="0" smtClean="0"/>
              <a:t>chartered engineer</a:t>
            </a:r>
            <a:r>
              <a:rPr lang="en-IN" i="1" dirty="0" smtClean="0"/>
              <a:t> registered with the Institution of Engineers </a:t>
            </a:r>
            <a:r>
              <a:rPr lang="en-IN" dirty="0" smtClean="0"/>
              <a:t>(India); or</a:t>
            </a:r>
          </a:p>
          <a:p>
            <a:r>
              <a:rPr lang="en-IN" dirty="0" smtClean="0"/>
              <a:t>(</a:t>
            </a:r>
            <a:r>
              <a:rPr lang="en-IN" i="1" dirty="0" smtClean="0"/>
              <a:t>iii) a </a:t>
            </a:r>
            <a:r>
              <a:rPr lang="en-IN" b="1" i="1" dirty="0" smtClean="0"/>
              <a:t>licensed surveyor </a:t>
            </a:r>
            <a:r>
              <a:rPr lang="en-IN" i="1" dirty="0" smtClean="0"/>
              <a:t>of the respective local body of the city or</a:t>
            </a:r>
          </a:p>
          <a:p>
            <a:r>
              <a:rPr lang="en-IN" dirty="0" smtClean="0"/>
              <a:t>town or village or development or planning authority;</a:t>
            </a:r>
          </a:p>
          <a:p>
            <a:r>
              <a:rPr lang="en-IN" dirty="0" smtClean="0"/>
              <a:t>(</a:t>
            </a:r>
            <a:r>
              <a:rPr lang="en-IN" i="1" dirty="0" smtClean="0"/>
              <a:t>2) the </a:t>
            </a:r>
            <a:r>
              <a:rPr lang="en-IN" b="1" i="1" dirty="0" smtClean="0"/>
              <a:t>expression "construction" includes additions, alterations,</a:t>
            </a:r>
          </a:p>
          <a:p>
            <a:r>
              <a:rPr lang="en-IN" b="1" dirty="0" smtClean="0"/>
              <a:t>replacements or remodelling of any existing civil structure</a:t>
            </a:r>
          </a:p>
          <a:p>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pPr algn="ctr"/>
            <a:r>
              <a:rPr lang="en-US" b="1" u="sng" dirty="0" smtClean="0">
                <a:solidFill>
                  <a:srgbClr val="0070C0"/>
                </a:solidFill>
              </a:rPr>
              <a:t>REGISTRATION</a:t>
            </a:r>
            <a:endParaRPr lang="en-IN" b="1" u="sng" dirty="0">
              <a:solidFill>
                <a:srgbClr val="0070C0"/>
              </a:solidFill>
            </a:endParaRPr>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dirty="0" smtClean="0"/>
              <a:t>Section-22 deals with registration of suppliers</a:t>
            </a:r>
          </a:p>
          <a:p>
            <a:r>
              <a:rPr lang="en-US" dirty="0" smtClean="0"/>
              <a:t>As per 22(1) every supplier shall be liable to be registered in the state from where he makes a taxable supply.</a:t>
            </a:r>
          </a:p>
          <a:p>
            <a:r>
              <a:rPr lang="en-US" dirty="0" err="1" smtClean="0"/>
              <a:t>Centralised</a:t>
            </a:r>
            <a:r>
              <a:rPr lang="en-US" dirty="0" smtClean="0"/>
              <a:t> registration is not available .</a:t>
            </a:r>
          </a:p>
          <a:p>
            <a:r>
              <a:rPr lang="en-IN" b="1" dirty="0" smtClean="0"/>
              <a:t>“fixed establishment</a:t>
            </a:r>
            <a:r>
              <a:rPr lang="en-IN" dirty="0" smtClean="0"/>
              <a:t>” means a place (other than the registered place of</a:t>
            </a:r>
          </a:p>
          <a:p>
            <a:r>
              <a:rPr lang="en-IN" dirty="0" smtClean="0"/>
              <a:t>business) which is characterised by a sufficient degree of permanence  and suitable</a:t>
            </a:r>
          </a:p>
          <a:p>
            <a:r>
              <a:rPr lang="en-IN" dirty="0" smtClean="0"/>
              <a:t>structure in terms of human and technical resources to supply services, or to receive</a:t>
            </a:r>
          </a:p>
          <a:p>
            <a:r>
              <a:rPr lang="en-IN" dirty="0" smtClean="0"/>
              <a:t>and use services for its own needs</a:t>
            </a:r>
          </a:p>
          <a:p>
            <a:pPr>
              <a:buNone/>
            </a:pPr>
            <a:r>
              <a:rPr lang="en-US" dirty="0" smtClean="0"/>
              <a:t>                                                                             </a:t>
            </a:r>
            <a:r>
              <a:rPr lang="en-US" b="1" dirty="0" smtClean="0">
                <a:solidFill>
                  <a:srgbClr val="0070C0"/>
                </a:solidFill>
              </a:rPr>
              <a:t> CONTD……..</a:t>
            </a:r>
            <a:endParaRPr lang="en-IN" b="1" dirty="0">
              <a:solidFill>
                <a:srgbClr val="0070C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r>
              <a:rPr lang="en-US" sz="3200" dirty="0" smtClean="0"/>
              <a:t>Normally, wherever construction is carried out ,a site office or temporary office is formed so as to effectively manage the construction and store materials etc.</a:t>
            </a:r>
          </a:p>
          <a:p>
            <a:r>
              <a:rPr lang="en-US" sz="3200" dirty="0" smtClean="0"/>
              <a:t> Accordingly, there are chances that such site offices may be said to be fixed establishment and services may be deemed to be provided from such site offices.</a:t>
            </a:r>
          </a:p>
          <a:p>
            <a:r>
              <a:rPr lang="en-US" sz="3200" dirty="0" smtClean="0"/>
              <a:t>Therefore, appropriate tax needs to be charged as per place of supply rules from each state from where taxable supply is made</a:t>
            </a:r>
            <a:r>
              <a:rPr lang="en-US" dirty="0" smtClean="0"/>
              <a:t>.</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7848600" cy="5509200"/>
          </a:xfrm>
          <a:prstGeom prst="rect">
            <a:avLst/>
          </a:prstGeom>
        </p:spPr>
        <p:txBody>
          <a:bodyPr wrap="square">
            <a:spAutoFit/>
          </a:bodyPr>
          <a:lstStyle/>
          <a:p>
            <a:r>
              <a:rPr lang="en-IN" sz="3200" dirty="0" smtClean="0"/>
              <a:t>(</a:t>
            </a:r>
            <a:r>
              <a:rPr lang="en-IN" sz="3200" i="1" dirty="0" smtClean="0"/>
              <a:t>2) The </a:t>
            </a:r>
            <a:r>
              <a:rPr lang="en-IN" sz="3200" b="1" i="1" dirty="0" smtClean="0"/>
              <a:t>place of supply of services</a:t>
            </a:r>
            <a:r>
              <a:rPr lang="en-IN" sz="3200" i="1" dirty="0" smtClean="0"/>
              <a:t>, except the services specified in sub-sections </a:t>
            </a:r>
            <a:r>
              <a:rPr lang="en-IN" sz="3200" b="1" i="1" dirty="0" smtClean="0"/>
              <a:t>(3)</a:t>
            </a:r>
          </a:p>
          <a:p>
            <a:r>
              <a:rPr lang="en-IN" sz="3200" b="1" dirty="0" smtClean="0"/>
              <a:t>to (</a:t>
            </a:r>
            <a:r>
              <a:rPr lang="en-IN" sz="3200" b="1" i="1" dirty="0" smtClean="0"/>
              <a:t>14)</a:t>
            </a:r>
            <a:r>
              <a:rPr lang="en-IN" sz="3200" i="1" dirty="0" smtClean="0"/>
              <a:t>,––</a:t>
            </a:r>
          </a:p>
          <a:p>
            <a:r>
              <a:rPr lang="en-IN" sz="3200" dirty="0" smtClean="0"/>
              <a:t>(</a:t>
            </a:r>
            <a:r>
              <a:rPr lang="en-IN" sz="3200" i="1" dirty="0" smtClean="0"/>
              <a:t>a) made to a registered person shall be the location of such person;</a:t>
            </a:r>
          </a:p>
          <a:p>
            <a:r>
              <a:rPr lang="en-IN" sz="3200" dirty="0" smtClean="0"/>
              <a:t>(</a:t>
            </a:r>
            <a:r>
              <a:rPr lang="en-IN" sz="3200" i="1" dirty="0" smtClean="0"/>
              <a:t>b) made to any person other than a registered person shall be,––</a:t>
            </a:r>
          </a:p>
          <a:p>
            <a:r>
              <a:rPr lang="en-IN" sz="3200" dirty="0" smtClean="0"/>
              <a:t>(</a:t>
            </a:r>
            <a:r>
              <a:rPr lang="en-IN" sz="3200" i="1" dirty="0" err="1" smtClean="0"/>
              <a:t>i</a:t>
            </a:r>
            <a:r>
              <a:rPr lang="en-IN" sz="3200" i="1" dirty="0" smtClean="0"/>
              <a:t>) the location of the recipient where the address on record exists; and</a:t>
            </a:r>
          </a:p>
          <a:p>
            <a:r>
              <a:rPr lang="en-IN" sz="3200" dirty="0" smtClean="0"/>
              <a:t>(</a:t>
            </a:r>
            <a:r>
              <a:rPr lang="en-IN" sz="3200" i="1" dirty="0" smtClean="0"/>
              <a:t>ii) the location of the supplier of services in other cases.</a:t>
            </a:r>
            <a:endParaRPr lang="en-IN"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458200" cy="6247864"/>
          </a:xfrm>
          <a:prstGeom prst="rect">
            <a:avLst/>
          </a:prstGeom>
        </p:spPr>
        <p:txBody>
          <a:bodyPr wrap="square">
            <a:spAutoFit/>
          </a:bodyPr>
          <a:lstStyle/>
          <a:p>
            <a:r>
              <a:rPr lang="en-IN" sz="2000" b="1" dirty="0" smtClean="0"/>
              <a:t>(</a:t>
            </a:r>
            <a:r>
              <a:rPr lang="en-IN" sz="2000" b="1" i="1" dirty="0" smtClean="0"/>
              <a:t>3) The place of supply of services</a:t>
            </a:r>
            <a:r>
              <a:rPr lang="en-IN" sz="2000" i="1" dirty="0" smtClean="0"/>
              <a:t>,––</a:t>
            </a:r>
          </a:p>
          <a:p>
            <a:endParaRPr lang="en-IN" sz="2000" i="1" dirty="0" smtClean="0"/>
          </a:p>
          <a:p>
            <a:r>
              <a:rPr lang="en-IN" sz="2000" dirty="0" smtClean="0"/>
              <a:t>(</a:t>
            </a:r>
            <a:r>
              <a:rPr lang="en-IN" sz="2000" i="1" dirty="0" smtClean="0"/>
              <a:t>a) directly </a:t>
            </a:r>
            <a:r>
              <a:rPr lang="en-IN" sz="2000" b="1" i="1" dirty="0" smtClean="0"/>
              <a:t>in relation to an immovable property</a:t>
            </a:r>
            <a:r>
              <a:rPr lang="en-IN" sz="2000" i="1" dirty="0" smtClean="0"/>
              <a:t>, including services provided</a:t>
            </a:r>
          </a:p>
          <a:p>
            <a:r>
              <a:rPr lang="en-IN" sz="2000" dirty="0" smtClean="0"/>
              <a:t>by architects, interior decorators, surveyors, engineers and other related experts or estate agents, any service provided by way of grant of rights to use immovable property or for carrying out or co-ordination of construction work</a:t>
            </a:r>
          </a:p>
          <a:p>
            <a:endParaRPr lang="en-IN" sz="2000" dirty="0" smtClean="0"/>
          </a:p>
          <a:p>
            <a:r>
              <a:rPr lang="en-IN" sz="2000" b="1" dirty="0" smtClean="0"/>
              <a:t>Provided</a:t>
            </a:r>
            <a:r>
              <a:rPr lang="en-IN" sz="2000" dirty="0" smtClean="0"/>
              <a:t> that if the location of the immovable property or boat or vessel is located or intended to be located outside India, the place of supply shall be the location of the recipient.</a:t>
            </a:r>
          </a:p>
          <a:p>
            <a:endParaRPr lang="en-IN" sz="2000" i="1" dirty="0" smtClean="0"/>
          </a:p>
          <a:p>
            <a:r>
              <a:rPr lang="en-IN" sz="2000" b="1" i="1" dirty="0" smtClean="0"/>
              <a:t>Explanation.</a:t>
            </a:r>
            <a:r>
              <a:rPr lang="en-IN" sz="2000" i="1" dirty="0" smtClean="0"/>
              <a:t>––Where the immovable property or boat or vessel is located in more</a:t>
            </a:r>
          </a:p>
          <a:p>
            <a:r>
              <a:rPr lang="en-IN" sz="2000" dirty="0" smtClean="0"/>
              <a:t>than one State or Union territory, the supply of services shall be treated as made in each of the respective States or Union territories, in proportion to the value for services separately collected or determined in terms of the contract or agreement entered into in this regard or, in the absence of such contract or agreement, on such other basis as may be prescribed.</a:t>
            </a:r>
            <a:endParaRPr lang="en-IN"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pPr algn="ctr"/>
            <a:r>
              <a:rPr lang="en-US" b="1" u="sng" dirty="0" smtClean="0">
                <a:solidFill>
                  <a:srgbClr val="0070C0"/>
                </a:solidFill>
              </a:rPr>
              <a:t>RATE OF TAX</a:t>
            </a:r>
            <a:endParaRPr lang="en-IN" b="1" u="sng" dirty="0">
              <a:solidFill>
                <a:srgbClr val="0070C0"/>
              </a:solidFill>
            </a:endParaRPr>
          </a:p>
        </p:txBody>
      </p:sp>
      <p:sp>
        <p:nvSpPr>
          <p:cNvPr id="3" name="Content Placeholder 2"/>
          <p:cNvSpPr>
            <a:spLocks noGrp="1"/>
          </p:cNvSpPr>
          <p:nvPr>
            <p:ph idx="1"/>
          </p:nvPr>
        </p:nvSpPr>
        <p:spPr>
          <a:xfrm>
            <a:off x="457200" y="1143000"/>
            <a:ext cx="8229600" cy="5181600"/>
          </a:xfrm>
        </p:spPr>
        <p:txBody>
          <a:bodyPr/>
          <a:lstStyle/>
          <a:p>
            <a:r>
              <a:rPr lang="en-US" dirty="0" smtClean="0"/>
              <a:t>No GST on sale of land</a:t>
            </a:r>
          </a:p>
          <a:p>
            <a:r>
              <a:rPr lang="en-US" dirty="0" smtClean="0"/>
              <a:t>No GST on sale of completed building</a:t>
            </a:r>
          </a:p>
          <a:p>
            <a:r>
              <a:rPr lang="en-US" dirty="0" smtClean="0"/>
              <a:t>For construction of building intended for sale where value of land is </a:t>
            </a:r>
            <a:r>
              <a:rPr lang="en-US" b="1" dirty="0" smtClean="0"/>
              <a:t>included</a:t>
            </a:r>
            <a:r>
              <a:rPr lang="en-US" dirty="0" smtClean="0"/>
              <a:t> in sale value- </a:t>
            </a:r>
            <a:r>
              <a:rPr lang="en-US" b="1" dirty="0" smtClean="0"/>
              <a:t>12%</a:t>
            </a:r>
            <a:r>
              <a:rPr lang="en-US" dirty="0" smtClean="0"/>
              <a:t> </a:t>
            </a:r>
            <a:r>
              <a:rPr lang="en-US" b="1" dirty="0" smtClean="0"/>
              <a:t>with full ITC. (18% less 1/3</a:t>
            </a:r>
            <a:r>
              <a:rPr lang="en-US" b="1" baseline="30000" dirty="0" smtClean="0"/>
              <a:t>rd</a:t>
            </a:r>
            <a:r>
              <a:rPr lang="en-US" b="1" dirty="0" smtClean="0"/>
              <a:t> value of consideration as value of land)</a:t>
            </a:r>
          </a:p>
          <a:p>
            <a:r>
              <a:rPr lang="en-US" dirty="0" smtClean="0"/>
              <a:t> For construction of building intended for sale where value of land is </a:t>
            </a:r>
            <a:r>
              <a:rPr lang="en-US" b="1" dirty="0" smtClean="0"/>
              <a:t>not</a:t>
            </a:r>
            <a:r>
              <a:rPr lang="en-US" dirty="0" smtClean="0"/>
              <a:t> included -</a:t>
            </a:r>
            <a:r>
              <a:rPr lang="en-US" b="1" dirty="0" smtClean="0"/>
              <a:t>18% with full ITC.</a:t>
            </a:r>
          </a:p>
          <a:p>
            <a:endParaRPr lang="en-US" b="1" dirty="0" smtClean="0"/>
          </a:p>
          <a:p>
            <a:endParaRPr lang="en-US" b="1" dirty="0" smtClean="0"/>
          </a:p>
          <a:p>
            <a:pPr>
              <a:buNone/>
            </a:pPr>
            <a:r>
              <a:rPr lang="en-US" b="1" dirty="0" smtClean="0"/>
              <a:t>                                                                                    </a:t>
            </a:r>
            <a:r>
              <a:rPr lang="en-US" b="1" dirty="0" err="1" smtClean="0">
                <a:solidFill>
                  <a:srgbClr val="002060"/>
                </a:solidFill>
              </a:rPr>
              <a:t>Contd</a:t>
            </a:r>
            <a:r>
              <a:rPr lang="en-US" b="1" dirty="0" smtClean="0">
                <a:solidFill>
                  <a:srgbClr val="002060"/>
                </a:solidFill>
              </a:rPr>
              <a:t>…</a:t>
            </a:r>
          </a:p>
          <a:p>
            <a:pPr>
              <a:buNone/>
            </a:pPr>
            <a:endParaRPr lang="en-US" b="1" dirty="0" smtClean="0"/>
          </a:p>
          <a:p>
            <a:endParaRPr lang="en-US" b="1" dirty="0" smtClean="0"/>
          </a:p>
          <a:p>
            <a:endParaRPr lang="en-US" b="1" dirty="0" smtClean="0"/>
          </a:p>
          <a:p>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1"/>
          <a:ext cx="8229600" cy="6396955"/>
        </p:xfrm>
        <a:graphic>
          <a:graphicData uri="http://schemas.openxmlformats.org/drawingml/2006/table">
            <a:tbl>
              <a:tblPr firstRow="1" bandRow="1">
                <a:tableStyleId>{5C22544A-7EE6-4342-B048-85BDC9FD1C3A}</a:tableStyleId>
              </a:tblPr>
              <a:tblGrid>
                <a:gridCol w="762000"/>
                <a:gridCol w="1295400"/>
                <a:gridCol w="3352800"/>
                <a:gridCol w="1219200"/>
                <a:gridCol w="762000"/>
                <a:gridCol w="838200"/>
              </a:tblGrid>
              <a:tr h="1402100">
                <a:tc>
                  <a:txBody>
                    <a:bodyPr/>
                    <a:lstStyle/>
                    <a:p>
                      <a:r>
                        <a:rPr lang="en-US" dirty="0" err="1" smtClean="0"/>
                        <a:t>S.No</a:t>
                      </a:r>
                      <a:r>
                        <a:rPr lang="en-US" dirty="0" smtClean="0"/>
                        <a:t>.</a:t>
                      </a:r>
                      <a:endParaRPr lang="en-IN" dirty="0"/>
                    </a:p>
                  </a:txBody>
                  <a:tcPr/>
                </a:tc>
                <a:tc>
                  <a:txBody>
                    <a:bodyPr/>
                    <a:lstStyle/>
                    <a:p>
                      <a:r>
                        <a:rPr lang="en-US" dirty="0" smtClean="0"/>
                        <a:t>CHAPTER</a:t>
                      </a:r>
                      <a:r>
                        <a:rPr lang="en-US" baseline="0" dirty="0" smtClean="0"/>
                        <a:t> SECTION  OR HEADING</a:t>
                      </a:r>
                      <a:endParaRPr lang="en-IN" dirty="0"/>
                    </a:p>
                  </a:txBody>
                  <a:tcPr/>
                </a:tc>
                <a:tc>
                  <a:txBody>
                    <a:bodyPr/>
                    <a:lstStyle/>
                    <a:p>
                      <a:r>
                        <a:rPr lang="en-US" dirty="0" smtClean="0"/>
                        <a:t>DESCRIPTION OF SERVICE</a:t>
                      </a:r>
                      <a:endParaRPr lang="en-IN" dirty="0"/>
                    </a:p>
                  </a:txBody>
                  <a:tcPr/>
                </a:tc>
                <a:tc>
                  <a:txBody>
                    <a:bodyPr/>
                    <a:lstStyle/>
                    <a:p>
                      <a:r>
                        <a:rPr lang="en-US" dirty="0" smtClean="0"/>
                        <a:t>CONDITION</a:t>
                      </a:r>
                      <a:endParaRPr lang="en-IN" dirty="0"/>
                    </a:p>
                  </a:txBody>
                  <a:tcPr/>
                </a:tc>
                <a:tc>
                  <a:txBody>
                    <a:bodyPr/>
                    <a:lstStyle/>
                    <a:p>
                      <a:r>
                        <a:rPr lang="en-US" dirty="0" smtClean="0"/>
                        <a:t>GST</a:t>
                      </a:r>
                      <a:r>
                        <a:rPr lang="en-US" baseline="0" dirty="0" smtClean="0"/>
                        <a:t> RATE</a:t>
                      </a:r>
                    </a:p>
                    <a:p>
                      <a:r>
                        <a:rPr lang="en-US" baseline="0" dirty="0" smtClean="0"/>
                        <a:t>ON</a:t>
                      </a:r>
                    </a:p>
                    <a:p>
                      <a:r>
                        <a:rPr lang="en-US" baseline="0" dirty="0" smtClean="0"/>
                        <a:t>15.11.2017</a:t>
                      </a:r>
                      <a:endParaRPr lang="en-IN" dirty="0"/>
                    </a:p>
                  </a:txBody>
                  <a:tcPr/>
                </a:tc>
                <a:tc>
                  <a:txBody>
                    <a:bodyPr/>
                    <a:lstStyle/>
                    <a:p>
                      <a:r>
                        <a:rPr lang="en-US" dirty="0" smtClean="0"/>
                        <a:t>w.e.f</a:t>
                      </a:r>
                      <a:endParaRPr lang="en-IN" dirty="0"/>
                    </a:p>
                  </a:txBody>
                  <a:tcPr/>
                </a:tc>
              </a:tr>
              <a:tr h="613419">
                <a:tc>
                  <a:txBody>
                    <a:bodyPr/>
                    <a:lstStyle/>
                    <a:p>
                      <a:r>
                        <a:rPr lang="en-IN" dirty="0" smtClean="0"/>
                        <a:t>1 </a:t>
                      </a:r>
                      <a:endParaRPr lang="en-IN" dirty="0"/>
                    </a:p>
                  </a:txBody>
                  <a:tcPr/>
                </a:tc>
                <a:tc>
                  <a:txBody>
                    <a:bodyPr/>
                    <a:lstStyle/>
                    <a:p>
                      <a:r>
                        <a:rPr lang="en-US" dirty="0" smtClean="0"/>
                        <a:t>Chapter  99</a:t>
                      </a:r>
                      <a:endParaRPr lang="en-IN" dirty="0"/>
                    </a:p>
                  </a:txBody>
                  <a:tcPr/>
                </a:tc>
                <a:tc>
                  <a:txBody>
                    <a:bodyPr/>
                    <a:lstStyle/>
                    <a:p>
                      <a:r>
                        <a:rPr lang="en-US" dirty="0" smtClean="0"/>
                        <a:t>All services</a:t>
                      </a:r>
                      <a:endParaRPr lang="en-IN" dirty="0"/>
                    </a:p>
                  </a:txBody>
                  <a:tcPr/>
                </a:tc>
                <a:tc>
                  <a:txBody>
                    <a:bodyPr/>
                    <a:lstStyle/>
                    <a:p>
                      <a:endParaRPr lang="en-IN" dirty="0"/>
                    </a:p>
                  </a:txBody>
                  <a:tcPr/>
                </a:tc>
                <a:tc>
                  <a:txBody>
                    <a:bodyPr/>
                    <a:lstStyle/>
                    <a:p>
                      <a:endParaRPr lang="en-IN"/>
                    </a:p>
                  </a:txBody>
                  <a:tcPr/>
                </a:tc>
                <a:tc>
                  <a:txBody>
                    <a:bodyPr/>
                    <a:lstStyle/>
                    <a:p>
                      <a:endParaRPr lang="en-IN" dirty="0"/>
                    </a:p>
                  </a:txBody>
                  <a:tcPr/>
                </a:tc>
              </a:tr>
              <a:tr h="350525">
                <a:tc>
                  <a:txBody>
                    <a:bodyPr/>
                    <a:lstStyle/>
                    <a:p>
                      <a:r>
                        <a:rPr lang="en-US" dirty="0" smtClean="0"/>
                        <a:t>2</a:t>
                      </a:r>
                      <a:endParaRPr lang="en-IN" dirty="0"/>
                    </a:p>
                  </a:txBody>
                  <a:tcPr/>
                </a:tc>
                <a:tc>
                  <a:txBody>
                    <a:bodyPr/>
                    <a:lstStyle/>
                    <a:p>
                      <a:r>
                        <a:rPr lang="en-US" dirty="0" smtClean="0"/>
                        <a:t>Section 5</a:t>
                      </a:r>
                      <a:endParaRPr lang="en-IN" dirty="0"/>
                    </a:p>
                  </a:txBody>
                  <a:tcPr/>
                </a:tc>
                <a:tc>
                  <a:txBody>
                    <a:bodyPr/>
                    <a:lstStyle/>
                    <a:p>
                      <a:r>
                        <a:rPr lang="en-US" dirty="0" smtClean="0"/>
                        <a:t>Construction Services</a:t>
                      </a:r>
                      <a:endParaRPr lang="en-IN" dirty="0"/>
                    </a:p>
                  </a:txBody>
                  <a:tcPr/>
                </a:tc>
                <a:tc>
                  <a:txBody>
                    <a:bodyPr/>
                    <a:lstStyle/>
                    <a:p>
                      <a:endParaRPr lang="en-IN"/>
                    </a:p>
                  </a:txBody>
                  <a:tcPr/>
                </a:tc>
                <a:tc>
                  <a:txBody>
                    <a:bodyPr/>
                    <a:lstStyle/>
                    <a:p>
                      <a:endParaRPr lang="en-IN"/>
                    </a:p>
                  </a:txBody>
                  <a:tcPr/>
                </a:tc>
                <a:tc>
                  <a:txBody>
                    <a:bodyPr/>
                    <a:lstStyle/>
                    <a:p>
                      <a:endParaRPr lang="en-IN"/>
                    </a:p>
                  </a:txBody>
                  <a:tcPr/>
                </a:tc>
              </a:tr>
              <a:tr h="2668757">
                <a:tc>
                  <a:txBody>
                    <a:bodyPr/>
                    <a:lstStyle/>
                    <a:p>
                      <a:r>
                        <a:rPr lang="en-US" dirty="0" smtClean="0"/>
                        <a:t>3</a:t>
                      </a:r>
                      <a:endParaRPr lang="en-IN" dirty="0"/>
                    </a:p>
                  </a:txBody>
                  <a:tcPr/>
                </a:tc>
                <a:tc>
                  <a:txBody>
                    <a:bodyPr/>
                    <a:lstStyle/>
                    <a:p>
                      <a:r>
                        <a:rPr lang="en-US" dirty="0" smtClean="0"/>
                        <a:t>Heading 9954</a:t>
                      </a:r>
                    </a:p>
                    <a:p>
                      <a:r>
                        <a:rPr lang="en-US" dirty="0" smtClean="0"/>
                        <a:t>(Construction Services)</a:t>
                      </a:r>
                      <a:endParaRPr lang="en-IN" dirty="0"/>
                    </a:p>
                  </a:txBody>
                  <a:tcPr/>
                </a:tc>
                <a:tc>
                  <a:txBody>
                    <a:bodyPr/>
                    <a:lstStyle/>
                    <a:p>
                      <a:r>
                        <a:rPr lang="en-IN" dirty="0" smtClean="0"/>
                        <a:t>(</a:t>
                      </a:r>
                      <a:r>
                        <a:rPr lang="en-IN" dirty="0" err="1" smtClean="0"/>
                        <a:t>i</a:t>
                      </a:r>
                      <a:r>
                        <a:rPr lang="en-IN" dirty="0" smtClean="0"/>
                        <a:t>) Construction of a complex, building, civil structure or a part thereof, including a complex or building intended for sale to a buyer, wholly or partly, except where the entire consideration has been received after issuance of completion certificate, where required, by the competent</a:t>
                      </a:r>
                      <a:endParaRPr lang="en-IN" dirty="0"/>
                    </a:p>
                  </a:txBody>
                  <a:tcPr/>
                </a:tc>
                <a:tc>
                  <a:txBody>
                    <a:bodyPr/>
                    <a:lstStyle/>
                    <a:p>
                      <a:r>
                        <a:rPr lang="en-US" sz="1800" dirty="0" smtClean="0"/>
                        <a:t>Read Explanation also</a:t>
                      </a:r>
                      <a:endParaRPr lang="en-IN" sz="1800" dirty="0"/>
                    </a:p>
                  </a:txBody>
                  <a:tcPr/>
                </a:tc>
                <a:tc>
                  <a:txBody>
                    <a:bodyPr/>
                    <a:lstStyle/>
                    <a:p>
                      <a:r>
                        <a:rPr lang="en-US" dirty="0" smtClean="0"/>
                        <a:t>18</a:t>
                      </a:r>
                      <a:endParaRPr lang="en-IN" dirty="0"/>
                    </a:p>
                  </a:txBody>
                  <a:tcPr/>
                </a:tc>
                <a:tc>
                  <a:txBody>
                    <a:bodyPr/>
                    <a:lstStyle/>
                    <a:p>
                      <a:r>
                        <a:rPr lang="en-US" dirty="0" smtClean="0"/>
                        <a:t>01.07.2017</a:t>
                      </a:r>
                      <a:endParaRPr lang="en-IN" dirty="0"/>
                    </a:p>
                  </a:txBody>
                  <a:tcPr/>
                </a:tc>
              </a:tr>
              <a:tr h="984998">
                <a:tc>
                  <a:txBody>
                    <a:bodyPr/>
                    <a:lstStyle/>
                    <a:p>
                      <a:endParaRPr lang="en-IN"/>
                    </a:p>
                  </a:txBody>
                  <a:tcPr/>
                </a:tc>
                <a:tc>
                  <a:txBody>
                    <a:bodyPr/>
                    <a:lstStyle/>
                    <a:p>
                      <a:endParaRPr lang="en-IN"/>
                    </a:p>
                  </a:txBody>
                  <a:tcPr/>
                </a:tc>
                <a:tc>
                  <a:txBody>
                    <a:bodyPr/>
                    <a:lstStyle/>
                    <a:p>
                      <a:endParaRPr lang="en-IN" dirty="0"/>
                    </a:p>
                  </a:txBody>
                  <a:tcPr/>
                </a:tc>
                <a:tc>
                  <a:txBody>
                    <a:bodyPr/>
                    <a:lstStyle/>
                    <a:p>
                      <a:endParaRPr lang="en-IN"/>
                    </a:p>
                  </a:txBody>
                  <a:tcPr/>
                </a:tc>
                <a:tc>
                  <a:txBody>
                    <a:bodyPr/>
                    <a:lstStyle/>
                    <a:p>
                      <a:endParaRPr lang="en-IN"/>
                    </a:p>
                  </a:txBody>
                  <a:tcPr/>
                </a:tc>
                <a:tc>
                  <a:txBody>
                    <a:bodyPr/>
                    <a:lstStyle/>
                    <a:p>
                      <a:endParaRPr lang="en-IN"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DEFINITION UNDER VAT ACT</a:t>
            </a:r>
            <a:endParaRPr lang="en-IN" b="1" dirty="0">
              <a:solidFill>
                <a:schemeClr val="accent1"/>
              </a:solidFill>
            </a:endParaRPr>
          </a:p>
        </p:txBody>
      </p:sp>
      <p:sp>
        <p:nvSpPr>
          <p:cNvPr id="3" name="Content Placeholder 2"/>
          <p:cNvSpPr>
            <a:spLocks noGrp="1"/>
          </p:cNvSpPr>
          <p:nvPr>
            <p:ph sz="quarter" idx="1"/>
          </p:nvPr>
        </p:nvSpPr>
        <p:spPr/>
        <p:txBody>
          <a:bodyPr>
            <a:normAutofit lnSpcReduction="10000"/>
          </a:bodyPr>
          <a:lstStyle/>
          <a:p>
            <a:pPr>
              <a:buNone/>
            </a:pPr>
            <a:endParaRPr lang="en-US" sz="3200" dirty="0" smtClean="0"/>
          </a:p>
          <a:p>
            <a:pPr algn="just"/>
            <a:r>
              <a:rPr lang="en-US" sz="3200" b="1" dirty="0" smtClean="0">
                <a:solidFill>
                  <a:schemeClr val="accent1"/>
                </a:solidFill>
              </a:rPr>
              <a:t>Works Contract </a:t>
            </a:r>
            <a:r>
              <a:rPr lang="en-US" sz="3200" b="1" dirty="0" smtClean="0"/>
              <a:t>includes</a:t>
            </a:r>
            <a:r>
              <a:rPr lang="en-US" sz="3200" dirty="0" smtClean="0"/>
              <a:t> any agreement for carrying out for cash or for deferred payment or for valuable consideration, the building construction, </a:t>
            </a:r>
            <a:r>
              <a:rPr lang="en-US" sz="3200" b="1" dirty="0" smtClean="0"/>
              <a:t>manufacture, processing</a:t>
            </a:r>
            <a:r>
              <a:rPr lang="en-US" sz="3200" dirty="0" smtClean="0"/>
              <a:t>, fabrication, </a:t>
            </a:r>
            <a:r>
              <a:rPr lang="en-US" sz="3200" dirty="0" err="1" smtClean="0"/>
              <a:t>errection</a:t>
            </a:r>
            <a:r>
              <a:rPr lang="en-US" sz="3200" dirty="0" smtClean="0"/>
              <a:t>, installation, fitting out, improvement, repair or commissioning </a:t>
            </a:r>
            <a:r>
              <a:rPr lang="en-US" sz="3200" b="1" dirty="0" smtClean="0"/>
              <a:t>of any movable or immovable property.</a:t>
            </a:r>
            <a:endParaRPr lang="en-IN" sz="32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8600"/>
          <a:ext cx="8229600" cy="6019800"/>
        </p:xfrm>
        <a:graphic>
          <a:graphicData uri="http://schemas.openxmlformats.org/drawingml/2006/table">
            <a:tbl>
              <a:tblPr firstRow="1" bandRow="1">
                <a:tableStyleId>{5C22544A-7EE6-4342-B048-85BDC9FD1C3A}</a:tableStyleId>
              </a:tblPr>
              <a:tblGrid>
                <a:gridCol w="381000"/>
                <a:gridCol w="1143000"/>
                <a:gridCol w="3733800"/>
                <a:gridCol w="914400"/>
                <a:gridCol w="990600"/>
                <a:gridCol w="1066800"/>
              </a:tblGrid>
              <a:tr h="2476230">
                <a:tc>
                  <a:txBody>
                    <a:bodyPr/>
                    <a:lstStyle/>
                    <a:p>
                      <a:endParaRPr lang="en-IN" dirty="0"/>
                    </a:p>
                  </a:txBody>
                  <a:tcPr/>
                </a:tc>
                <a:tc>
                  <a:txBody>
                    <a:bodyPr/>
                    <a:lstStyle/>
                    <a:p>
                      <a:endParaRPr lang="en-IN" dirty="0"/>
                    </a:p>
                  </a:txBody>
                  <a:tcPr/>
                </a:tc>
                <a:tc>
                  <a:txBody>
                    <a:bodyPr/>
                    <a:lstStyle/>
                    <a:p>
                      <a:r>
                        <a:rPr lang="en-IN" dirty="0" smtClean="0"/>
                        <a:t>authority or after its first occupation, whichever is earlier. (Provisions of paragraph 2 of this notification shall apply for valuation of this service)</a:t>
                      </a:r>
                      <a:endParaRPr lang="en-IN" dirty="0"/>
                    </a:p>
                  </a:txBody>
                  <a:tcPr/>
                </a:tc>
                <a:tc>
                  <a:txBody>
                    <a:bodyPr/>
                    <a:lstStyle/>
                    <a:p>
                      <a:endParaRPr lang="en-IN"/>
                    </a:p>
                  </a:txBody>
                  <a:tcPr/>
                </a:tc>
                <a:tc>
                  <a:txBody>
                    <a:bodyPr/>
                    <a:lstStyle/>
                    <a:p>
                      <a:endParaRPr lang="en-IN"/>
                    </a:p>
                  </a:txBody>
                  <a:tcPr/>
                </a:tc>
                <a:tc>
                  <a:txBody>
                    <a:bodyPr/>
                    <a:lstStyle/>
                    <a:p>
                      <a:endParaRPr lang="en-IN"/>
                    </a:p>
                  </a:txBody>
                  <a:tcPr/>
                </a:tc>
              </a:tr>
              <a:tr h="3543570">
                <a:tc>
                  <a:txBody>
                    <a:bodyPr/>
                    <a:lstStyle/>
                    <a:p>
                      <a:endParaRPr lang="en-IN"/>
                    </a:p>
                  </a:txBody>
                  <a:tcPr/>
                </a:tc>
                <a:tc>
                  <a:txBody>
                    <a:bodyPr/>
                    <a:lstStyle/>
                    <a:p>
                      <a:endParaRPr lang="en-IN"/>
                    </a:p>
                  </a:txBody>
                  <a:tcPr/>
                </a:tc>
                <a:tc>
                  <a:txBody>
                    <a:bodyPr/>
                    <a:lstStyle/>
                    <a:p>
                      <a:r>
                        <a:rPr lang="en-IN" dirty="0" smtClean="0"/>
                        <a:t>(ii) composite supply of works</a:t>
                      </a:r>
                    </a:p>
                    <a:p>
                      <a:r>
                        <a:rPr lang="en-IN" dirty="0" smtClean="0"/>
                        <a:t>contract as defined in clause 119 of section 2 of Central Goods and Services Tax Act, 2017. </a:t>
                      </a:r>
                    </a:p>
                  </a:txBody>
                  <a:tcPr/>
                </a:tc>
                <a:tc>
                  <a:txBody>
                    <a:bodyPr/>
                    <a:lstStyle/>
                    <a:p>
                      <a:endParaRPr lang="en-IN" dirty="0"/>
                    </a:p>
                  </a:txBody>
                  <a:tcPr/>
                </a:tc>
                <a:tc>
                  <a:txBody>
                    <a:bodyPr/>
                    <a:lstStyle/>
                    <a:p>
                      <a:r>
                        <a:rPr lang="en-US" dirty="0" smtClean="0"/>
                        <a:t>18%</a:t>
                      </a:r>
                      <a:endParaRPr lang="en-IN" dirty="0"/>
                    </a:p>
                  </a:txBody>
                  <a:tcPr/>
                </a:tc>
                <a:tc>
                  <a:txBody>
                    <a:bodyPr/>
                    <a:lstStyle/>
                    <a:p>
                      <a:r>
                        <a:rPr lang="en-US" dirty="0" smtClean="0"/>
                        <a:t>01.07.17</a:t>
                      </a:r>
                      <a:endParaRPr lang="en-IN"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6400800"/>
        </p:xfrm>
        <a:graphic>
          <a:graphicData uri="http://schemas.openxmlformats.org/drawingml/2006/table">
            <a:tbl>
              <a:tblPr firstRow="1" bandRow="1">
                <a:tableStyleId>{5C22544A-7EE6-4342-B048-85BDC9FD1C3A}</a:tableStyleId>
              </a:tblPr>
              <a:tblGrid>
                <a:gridCol w="609600"/>
                <a:gridCol w="228600"/>
                <a:gridCol w="4114800"/>
                <a:gridCol w="1752600"/>
                <a:gridCol w="533400"/>
                <a:gridCol w="990600"/>
              </a:tblGrid>
              <a:tr h="6248400">
                <a:tc>
                  <a:txBody>
                    <a:bodyPr/>
                    <a:lstStyle/>
                    <a:p>
                      <a:endParaRPr lang="en-IN" dirty="0"/>
                    </a:p>
                  </a:txBody>
                  <a:tcPr/>
                </a:tc>
                <a:tc>
                  <a:txBody>
                    <a:bodyPr/>
                    <a:lstStyle/>
                    <a:p>
                      <a:endParaRPr lang="en-IN"/>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(iii)</a:t>
                      </a:r>
                      <a:r>
                        <a:rPr lang="en-IN" baseline="0" dirty="0" smtClean="0"/>
                        <a:t> </a:t>
                      </a:r>
                      <a:r>
                        <a:rPr lang="en-IN" dirty="0" smtClean="0"/>
                        <a:t>Composite supply of works contract as defined in clause (119) of section 2 of the Central Goods and Services Tax Act, 2017, supplied to the Government, a local authority or a Governmental authority by way of construction, erection, commissioning, installation, completion, fitting out, repair, maintenance, renovation, or alteration of, - (a) a historical monument, archaeological site or remains of national importance, archaeological excavation, or antiquity specified under the Ancient Monuments and Archaeological Sites and Remains Act, 1958  (24 of 1958); (b) canal, dam or other irrigation works; (c) pipeline, conduit or plant for (</a:t>
                      </a:r>
                      <a:r>
                        <a:rPr lang="en-IN" dirty="0" err="1" smtClean="0"/>
                        <a:t>i</a:t>
                      </a:r>
                      <a:r>
                        <a:rPr lang="en-IN" dirty="0" smtClean="0"/>
                        <a:t>) water supply (ii) water treatment, or (iii) sewerage treatment or disposal.</a:t>
                      </a:r>
                    </a:p>
                    <a:p>
                      <a:endParaRPr lang="en-IN" dirty="0"/>
                    </a:p>
                  </a:txBody>
                  <a:tcPr/>
                </a:tc>
                <a:tc>
                  <a:txBody>
                    <a:bodyPr/>
                    <a:lstStyle/>
                    <a:p>
                      <a:r>
                        <a:rPr lang="en-US" dirty="0" smtClean="0"/>
                        <a:t>Provided that where the services are supplied to a </a:t>
                      </a:r>
                      <a:r>
                        <a:rPr lang="en-US" dirty="0" smtClean="0">
                          <a:solidFill>
                            <a:srgbClr val="C00000"/>
                          </a:solidFill>
                        </a:rPr>
                        <a:t>Government Entity</a:t>
                      </a:r>
                      <a:r>
                        <a:rPr lang="en-US" baseline="0" dirty="0" smtClean="0"/>
                        <a:t> ,they should have been procured by the said entity in relation to a work entrusted to it by the Central Government, State Government ,</a:t>
                      </a:r>
                    </a:p>
                    <a:p>
                      <a:r>
                        <a:rPr lang="en-US" baseline="0" dirty="0" smtClean="0"/>
                        <a:t>Union territory or local authority ,as the case may be</a:t>
                      </a:r>
                      <a:endParaRPr lang="en-IN" dirty="0"/>
                    </a:p>
                  </a:txBody>
                  <a:tcPr/>
                </a:tc>
                <a:tc>
                  <a:txBody>
                    <a:bodyPr/>
                    <a:lstStyle/>
                    <a:p>
                      <a:r>
                        <a:rPr lang="en-US" dirty="0" smtClean="0"/>
                        <a:t>12</a:t>
                      </a:r>
                      <a:endParaRPr lang="en-IN" dirty="0"/>
                    </a:p>
                  </a:txBody>
                  <a:tcPr/>
                </a:tc>
                <a:tc>
                  <a:txBody>
                    <a:bodyPr/>
                    <a:lstStyle/>
                    <a:p>
                      <a:r>
                        <a:rPr lang="en-US" dirty="0" smtClean="0"/>
                        <a:t>13.10.17</a:t>
                      </a:r>
                      <a:endParaRPr lang="en-IN"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0"/>
          <a:ext cx="8229600" cy="6248400"/>
        </p:xfrm>
        <a:graphic>
          <a:graphicData uri="http://schemas.openxmlformats.org/drawingml/2006/table">
            <a:tbl>
              <a:tblPr firstRow="1" bandRow="1">
                <a:tableStyleId>{5C22544A-7EE6-4342-B048-85BDC9FD1C3A}</a:tableStyleId>
              </a:tblPr>
              <a:tblGrid>
                <a:gridCol w="381000"/>
                <a:gridCol w="685800"/>
                <a:gridCol w="4800600"/>
                <a:gridCol w="533400"/>
                <a:gridCol w="533400"/>
                <a:gridCol w="1295400"/>
              </a:tblGrid>
              <a:tr h="6248400">
                <a:tc>
                  <a:txBody>
                    <a:bodyPr/>
                    <a:lstStyle/>
                    <a:p>
                      <a:endParaRPr lang="en-IN" dirty="0"/>
                    </a:p>
                  </a:txBody>
                  <a:tcPr/>
                </a:tc>
                <a:tc>
                  <a:txBody>
                    <a:bodyPr/>
                    <a:lstStyle/>
                    <a:p>
                      <a:endParaRPr lang="en-IN" dirty="0"/>
                    </a:p>
                  </a:txBody>
                  <a:tcPr/>
                </a:tc>
                <a:tc>
                  <a:txBody>
                    <a:bodyPr/>
                    <a:lstStyle/>
                    <a:p>
                      <a:r>
                        <a:rPr lang="en-IN" dirty="0" smtClean="0"/>
                        <a:t>(iv) Composite supply of works contract as defined in clause (119) of section 2 of the Central Goods and Services Tax Act, 2017, supplied by way of construction, erection, commissioning, installation, completion, fitting out, repair, maintenance, renovation, or alteration of,- (a) a road, bridge, tunnel, or terminal for road transportation for use by general public; (b) a civil structure or any other original works pertaining to a scheme under Jawaharlal Nehru National Urban Renewal Mission or Rajiv </a:t>
                      </a:r>
                      <a:r>
                        <a:rPr lang="en-IN" dirty="0" err="1" smtClean="0"/>
                        <a:t>Awaas</a:t>
                      </a:r>
                      <a:r>
                        <a:rPr lang="en-IN" dirty="0" smtClean="0"/>
                        <a:t> </a:t>
                      </a:r>
                      <a:r>
                        <a:rPr lang="en-IN" dirty="0" err="1" smtClean="0"/>
                        <a:t>Yojana</a:t>
                      </a:r>
                      <a:r>
                        <a:rPr lang="en-IN" dirty="0" smtClean="0"/>
                        <a:t>; (c) a civil structure or any other original works pertaining to the “In-situ rehabilitation of existing slum dwellers using land as a resource through private participation” under the Housing for All (Urban) Mission/</a:t>
                      </a:r>
                      <a:r>
                        <a:rPr lang="en-IN" dirty="0" err="1" smtClean="0"/>
                        <a:t>Pradhan</a:t>
                      </a:r>
                      <a:r>
                        <a:rPr lang="en-IN" dirty="0" smtClean="0"/>
                        <a:t> </a:t>
                      </a:r>
                      <a:r>
                        <a:rPr lang="en-IN" dirty="0" err="1" smtClean="0"/>
                        <a:t>Mantri</a:t>
                      </a:r>
                      <a:r>
                        <a:rPr lang="en-IN" dirty="0" smtClean="0"/>
                        <a:t> </a:t>
                      </a:r>
                      <a:r>
                        <a:rPr lang="en-IN" dirty="0" err="1" smtClean="0"/>
                        <a:t>Awas</a:t>
                      </a:r>
                      <a:r>
                        <a:rPr lang="en-IN" dirty="0" smtClean="0"/>
                        <a:t> </a:t>
                      </a:r>
                      <a:r>
                        <a:rPr lang="en-IN" dirty="0" err="1" smtClean="0"/>
                        <a:t>Yojana</a:t>
                      </a:r>
                      <a:r>
                        <a:rPr lang="en-IN" dirty="0" smtClean="0"/>
                        <a:t>, only for existing slum dwellers; (d) a civil structure or any other original works</a:t>
                      </a:r>
                      <a:endParaRPr lang="en-IN" dirty="0"/>
                    </a:p>
                  </a:txBody>
                  <a:tcPr/>
                </a:tc>
                <a:tc>
                  <a:txBody>
                    <a:bodyPr/>
                    <a:lstStyle/>
                    <a:p>
                      <a:endParaRPr lang="en-IN" dirty="0"/>
                    </a:p>
                  </a:txBody>
                  <a:tcPr/>
                </a:tc>
                <a:tc>
                  <a:txBody>
                    <a:bodyPr/>
                    <a:lstStyle/>
                    <a:p>
                      <a:r>
                        <a:rPr lang="en-US" dirty="0" smtClean="0"/>
                        <a:t>12</a:t>
                      </a:r>
                      <a:endParaRPr lang="en-IN" dirty="0"/>
                    </a:p>
                  </a:txBody>
                  <a:tcPr/>
                </a:tc>
                <a:tc>
                  <a:txBody>
                    <a:bodyPr/>
                    <a:lstStyle/>
                    <a:p>
                      <a:r>
                        <a:rPr lang="en-US" dirty="0" smtClean="0"/>
                        <a:t>22.08.2017</a:t>
                      </a:r>
                      <a:endParaRPr lang="en-IN" dirty="0"/>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57200"/>
          <a:ext cx="8229600" cy="5867400"/>
        </p:xfrm>
        <a:graphic>
          <a:graphicData uri="http://schemas.openxmlformats.org/drawingml/2006/table">
            <a:tbl>
              <a:tblPr firstRow="1" bandRow="1">
                <a:tableStyleId>{5C22544A-7EE6-4342-B048-85BDC9FD1C3A}</a:tableStyleId>
              </a:tblPr>
              <a:tblGrid>
                <a:gridCol w="533400"/>
                <a:gridCol w="609600"/>
                <a:gridCol w="4114800"/>
                <a:gridCol w="1143000"/>
                <a:gridCol w="762000"/>
                <a:gridCol w="1066800"/>
              </a:tblGrid>
              <a:tr h="5867400">
                <a:tc>
                  <a:txBody>
                    <a:bodyPr/>
                    <a:lstStyle/>
                    <a:p>
                      <a:endParaRPr lang="en-IN" dirty="0"/>
                    </a:p>
                  </a:txBody>
                  <a:tcPr/>
                </a:tc>
                <a:tc>
                  <a:txBody>
                    <a:bodyPr/>
                    <a:lstStyle/>
                    <a:p>
                      <a:endParaRPr lang="en-IN"/>
                    </a:p>
                  </a:txBody>
                  <a:tcPr/>
                </a:tc>
                <a:tc>
                  <a:txBody>
                    <a:bodyPr/>
                    <a:lstStyle/>
                    <a:p>
                      <a:r>
                        <a:rPr lang="en-IN" dirty="0" smtClean="0"/>
                        <a:t>pertaining to the “Beneficiary led individual house construction / enhancement” under the Housing for All (Urban) Mission/</a:t>
                      </a:r>
                      <a:r>
                        <a:rPr lang="en-IN" dirty="0" err="1" smtClean="0"/>
                        <a:t>Pradhan</a:t>
                      </a:r>
                      <a:r>
                        <a:rPr lang="en-IN" dirty="0" smtClean="0"/>
                        <a:t> </a:t>
                      </a:r>
                      <a:r>
                        <a:rPr lang="en-IN" dirty="0" err="1" smtClean="0"/>
                        <a:t>Mantri</a:t>
                      </a:r>
                      <a:r>
                        <a:rPr lang="en-IN" dirty="0" smtClean="0"/>
                        <a:t> </a:t>
                      </a:r>
                      <a:r>
                        <a:rPr lang="en-IN" dirty="0" err="1" smtClean="0"/>
                        <a:t>Awas</a:t>
                      </a:r>
                      <a:r>
                        <a:rPr lang="en-IN" dirty="0" smtClean="0"/>
                        <a:t> </a:t>
                      </a:r>
                      <a:r>
                        <a:rPr lang="en-IN" dirty="0" err="1" smtClean="0"/>
                        <a:t>Yojana</a:t>
                      </a:r>
                      <a:r>
                        <a:rPr lang="en-IN" dirty="0" smtClean="0"/>
                        <a:t>; (e) a pollution control or effluent treatment plant, except located as a part of a factory; or (f) a structure meant for funeral, burial or cremation of deceased.</a:t>
                      </a:r>
                    </a:p>
                    <a:p>
                      <a:endParaRPr lang="en-US" dirty="0" smtClean="0"/>
                    </a:p>
                    <a:p>
                      <a:r>
                        <a:rPr lang="en-IN" dirty="0" smtClean="0"/>
                        <a:t>(v) Composite supply of works contract as defined in clause (119) of section 2 of the Central Goods and Services Tax Act, 2017, supplied by way of construction, erection, commissioning, or installation of original works pertaining to,- (a) railways, excluding monorail and metro; (b) a single residential unit otherwise than as a part of a residential complex; (c) low-cost</a:t>
                      </a:r>
                      <a:endParaRPr lang="en-IN" dirty="0"/>
                    </a:p>
                  </a:txBody>
                  <a:tcPr/>
                </a:tc>
                <a:tc>
                  <a:txBody>
                    <a:bodyPr/>
                    <a:lstStyle/>
                    <a:p>
                      <a:endParaRPr lang="en-IN"/>
                    </a:p>
                  </a:txBody>
                  <a:tcPr/>
                </a:tc>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12</a:t>
                      </a:r>
                      <a:endParaRPr lang="en-IN" dirty="0"/>
                    </a:p>
                  </a:txBody>
                  <a:tcPr/>
                </a:tc>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22.08.17</a:t>
                      </a:r>
                      <a:endParaRPr lang="en-IN" dirty="0"/>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5943600"/>
        </p:xfrm>
        <a:graphic>
          <a:graphicData uri="http://schemas.openxmlformats.org/drawingml/2006/table">
            <a:tbl>
              <a:tblPr firstRow="1" bandRow="1">
                <a:tableStyleId>{5C22544A-7EE6-4342-B048-85BDC9FD1C3A}</a:tableStyleId>
              </a:tblPr>
              <a:tblGrid>
                <a:gridCol w="457200"/>
                <a:gridCol w="762000"/>
                <a:gridCol w="4419600"/>
                <a:gridCol w="914400"/>
                <a:gridCol w="609600"/>
                <a:gridCol w="1066800"/>
              </a:tblGrid>
              <a:tr h="5943600">
                <a:tc>
                  <a:txBody>
                    <a:bodyPr/>
                    <a:lstStyle/>
                    <a:p>
                      <a:endParaRPr lang="en-IN" dirty="0"/>
                    </a:p>
                  </a:txBody>
                  <a:tcPr/>
                </a:tc>
                <a:tc>
                  <a:txBody>
                    <a:bodyPr/>
                    <a:lstStyle/>
                    <a:p>
                      <a:endParaRPr lang="en-IN"/>
                    </a:p>
                  </a:txBody>
                  <a:tcPr/>
                </a:tc>
                <a:tc>
                  <a:txBody>
                    <a:bodyPr/>
                    <a:lstStyle/>
                    <a:p>
                      <a:r>
                        <a:rPr lang="en-IN" dirty="0" smtClean="0"/>
                        <a:t>houses up to a carpet area of 60 square metres per </a:t>
                      </a:r>
                      <a:r>
                        <a:rPr lang="en-IN" baseline="0" dirty="0" smtClean="0"/>
                        <a:t> </a:t>
                      </a:r>
                      <a:r>
                        <a:rPr lang="en-IN" dirty="0" smtClean="0"/>
                        <a:t>house in a housing project approved by competent authority empowered under the 'Scheme of Affordable Housing in Partnership' framed by the Ministry of Housing and Urban Poverty Alleviation, Government of India; (d) low cost houses up to a carpet area of 60 square metres per house in a housing project approved by the competent authority under- (1) the “Affordable Housing in Partnership” component of the Housing for All (Urban) Mission/</a:t>
                      </a:r>
                      <a:r>
                        <a:rPr lang="en-IN" dirty="0" err="1" smtClean="0"/>
                        <a:t>Pradhan</a:t>
                      </a:r>
                      <a:r>
                        <a:rPr lang="en-IN" dirty="0" smtClean="0"/>
                        <a:t> </a:t>
                      </a:r>
                      <a:r>
                        <a:rPr lang="en-IN" dirty="0" err="1" smtClean="0"/>
                        <a:t>Mantri</a:t>
                      </a:r>
                      <a:r>
                        <a:rPr lang="en-IN" dirty="0" smtClean="0"/>
                        <a:t> </a:t>
                      </a:r>
                      <a:r>
                        <a:rPr lang="en-IN" dirty="0" err="1" smtClean="0"/>
                        <a:t>Awas</a:t>
                      </a:r>
                      <a:r>
                        <a:rPr lang="en-IN" dirty="0" smtClean="0"/>
                        <a:t> </a:t>
                      </a:r>
                      <a:r>
                        <a:rPr lang="en-IN" dirty="0" err="1" smtClean="0"/>
                        <a:t>Yojana</a:t>
                      </a:r>
                      <a:r>
                        <a:rPr lang="en-IN" dirty="0" smtClean="0"/>
                        <a:t>; (2) any housing scheme of a State Government; (e) post-harvest storage including a cold storage for such purposes; or (f) mechanised food grain handling system, machinery or </a:t>
                      </a:r>
                      <a:endParaRPr lang="en-IN" dirty="0"/>
                    </a:p>
                  </a:txBody>
                  <a:tcPr/>
                </a:tc>
                <a:tc>
                  <a:txBody>
                    <a:bodyPr/>
                    <a:lstStyle/>
                    <a:p>
                      <a:endParaRPr lang="en-IN"/>
                    </a:p>
                  </a:txBody>
                  <a:tcPr/>
                </a:tc>
                <a:tc>
                  <a:txBody>
                    <a:bodyPr/>
                    <a:lstStyle/>
                    <a:p>
                      <a:r>
                        <a:rPr lang="en-US" dirty="0" smtClean="0"/>
                        <a:t>12</a:t>
                      </a:r>
                      <a:endParaRPr lang="en-IN" dirty="0"/>
                    </a:p>
                  </a:txBody>
                  <a:tcPr/>
                </a:tc>
                <a:tc>
                  <a:txBody>
                    <a:bodyPr/>
                    <a:lstStyle/>
                    <a:p>
                      <a:r>
                        <a:rPr lang="en-US" dirty="0" smtClean="0"/>
                        <a:t>22.08.17</a:t>
                      </a:r>
                      <a:endParaRPr lang="en-IN" dirty="0"/>
                    </a:p>
                  </a:txBody>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609600"/>
          <a:ext cx="8381999" cy="6019800"/>
        </p:xfrm>
        <a:graphic>
          <a:graphicData uri="http://schemas.openxmlformats.org/drawingml/2006/table">
            <a:tbl>
              <a:tblPr firstRow="1" bandRow="1">
                <a:tableStyleId>{5C22544A-7EE6-4342-B048-85BDC9FD1C3A}</a:tableStyleId>
              </a:tblPr>
              <a:tblGrid>
                <a:gridCol w="526021"/>
                <a:gridCol w="1052042"/>
                <a:gridCol w="4670337"/>
                <a:gridCol w="609600"/>
                <a:gridCol w="533400"/>
                <a:gridCol w="990599"/>
              </a:tblGrid>
              <a:tr h="6019800">
                <a:tc>
                  <a:txBody>
                    <a:bodyPr/>
                    <a:lstStyle/>
                    <a:p>
                      <a:endParaRPr lang="en-IN" dirty="0"/>
                    </a:p>
                  </a:txBody>
                  <a:tcPr/>
                </a:tc>
                <a:tc>
                  <a:txBody>
                    <a:bodyPr/>
                    <a:lstStyle/>
                    <a:p>
                      <a:endParaRPr lang="en-IN"/>
                    </a:p>
                  </a:txBody>
                  <a:tcPr/>
                </a:tc>
                <a:tc>
                  <a:txBody>
                    <a:bodyPr/>
                    <a:lstStyle/>
                    <a:p>
                      <a:r>
                        <a:rPr lang="en-IN" dirty="0" smtClean="0"/>
                        <a:t>infrastructure for agricultural produce equipment for units processing agricultural produce as food stuff excluding alcoholic beverages</a:t>
                      </a:r>
                    </a:p>
                    <a:p>
                      <a:endParaRPr lang="en-US" dirty="0" smtClean="0"/>
                    </a:p>
                    <a:p>
                      <a:endParaRPr lang="en-US" dirty="0" smtClean="0"/>
                    </a:p>
                  </a:txBody>
                  <a:tcPr/>
                </a:tc>
                <a:tc>
                  <a:txBody>
                    <a:bodyPr/>
                    <a:lstStyle/>
                    <a:p>
                      <a:endParaRPr lang="en-IN"/>
                    </a:p>
                  </a:txBody>
                  <a:tcPr/>
                </a:tc>
                <a:tc>
                  <a:txBody>
                    <a:bodyPr/>
                    <a:lstStyle/>
                    <a:p>
                      <a:endParaRPr lang="en-IN"/>
                    </a:p>
                  </a:txBody>
                  <a:tcPr/>
                </a:tc>
                <a:tc>
                  <a:txBody>
                    <a:bodyPr/>
                    <a:lstStyle/>
                    <a:p>
                      <a:endParaRPr lang="en-IN" dirty="0"/>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1" y="0"/>
          <a:ext cx="8763000" cy="6781800"/>
        </p:xfrm>
        <a:graphic>
          <a:graphicData uri="http://schemas.openxmlformats.org/drawingml/2006/table">
            <a:tbl>
              <a:tblPr firstRow="1" bandRow="1">
                <a:tableStyleId>{5C22544A-7EE6-4342-B048-85BDC9FD1C3A}</a:tableStyleId>
              </a:tblPr>
              <a:tblGrid>
                <a:gridCol w="649111"/>
                <a:gridCol w="243417"/>
                <a:gridCol w="5030611"/>
                <a:gridCol w="1696860"/>
                <a:gridCol w="457200"/>
                <a:gridCol w="685801"/>
              </a:tblGrid>
              <a:tr h="6781800">
                <a:tc>
                  <a:txBody>
                    <a:bodyPr/>
                    <a:lstStyle/>
                    <a:p>
                      <a:endParaRPr lang="en-IN" dirty="0"/>
                    </a:p>
                  </a:txBody>
                  <a:tcPr/>
                </a:tc>
                <a:tc>
                  <a:txBody>
                    <a:bodyPr/>
                    <a:lstStyle/>
                    <a:p>
                      <a:endParaRPr lang="en-IN"/>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(vi) Composite supply of  works contract services provided to the Central Government, State Government, Union Territory, a local authority or a governmental authority by way of construction, erection, commissioning, installation, completion, fitting out, repair, maintenance, renovation, or alteration of –</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 (a) a civil structure or any other original works meant predominantly for use other than for commerce, industry, or any other business or profession; </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(b) a structure meant predominantly for use as (</a:t>
                      </a:r>
                      <a:r>
                        <a:rPr lang="en-IN" dirty="0" err="1" smtClean="0"/>
                        <a:t>i</a:t>
                      </a:r>
                      <a:r>
                        <a:rPr lang="en-IN" dirty="0" smtClean="0"/>
                        <a:t>) an educational, (ii) a clinical, or(iii) an art or cultural establishment; or </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(c) a residential complex predominantly meant for self-use or the use of their employees or other persons specified in paragraph 3 of the Schedule III of the Central Goods and Services Tax Act, 2017</a:t>
                      </a:r>
                    </a:p>
                    <a:p>
                      <a:endParaRPr lang="en-IN" dirty="0"/>
                    </a:p>
                  </a:txBody>
                  <a:tcPr/>
                </a:tc>
                <a:tc>
                  <a:txBody>
                    <a:bodyPr/>
                    <a:lstStyle/>
                    <a:p>
                      <a:r>
                        <a:rPr lang="en-US" dirty="0" smtClean="0"/>
                        <a:t>Provided that where the services are supplied to  a  govt. entity ,they should have been procured by the said entity</a:t>
                      </a:r>
                      <a:r>
                        <a:rPr lang="en-US" baseline="0" dirty="0" smtClean="0"/>
                        <a:t> in relation to a work entrusted to it by the Central Govt. ,Union Territory or local authority, as the case may be</a:t>
                      </a:r>
                      <a:endParaRPr lang="en-IN" dirty="0"/>
                    </a:p>
                  </a:txBody>
                  <a:tcPr/>
                </a:tc>
                <a:tc>
                  <a:txBody>
                    <a:bodyPr/>
                    <a:lstStyle/>
                    <a:p>
                      <a:r>
                        <a:rPr lang="en-US" dirty="0" smtClean="0"/>
                        <a:t>12</a:t>
                      </a:r>
                      <a:endParaRPr lang="en-IN" dirty="0"/>
                    </a:p>
                  </a:txBody>
                  <a:tcPr/>
                </a:tc>
                <a:tc>
                  <a:txBody>
                    <a:bodyPr/>
                    <a:lstStyle/>
                    <a:p>
                      <a:r>
                        <a:rPr lang="en-US" dirty="0" smtClean="0"/>
                        <a:t>15.11.2017</a:t>
                      </a:r>
                      <a:endParaRPr lang="en-IN" dirty="0"/>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6324600"/>
        </p:xfrm>
        <a:graphic>
          <a:graphicData uri="http://schemas.openxmlformats.org/drawingml/2006/table">
            <a:tbl>
              <a:tblPr firstRow="1" bandRow="1">
                <a:tableStyleId>{5C22544A-7EE6-4342-B048-85BDC9FD1C3A}</a:tableStyleId>
              </a:tblPr>
              <a:tblGrid>
                <a:gridCol w="381000"/>
                <a:gridCol w="457200"/>
                <a:gridCol w="2743200"/>
                <a:gridCol w="2743200"/>
                <a:gridCol w="609600"/>
                <a:gridCol w="1295400"/>
              </a:tblGrid>
              <a:tr h="6324600">
                <a:tc>
                  <a:txBody>
                    <a:bodyPr/>
                    <a:lstStyle/>
                    <a:p>
                      <a:endParaRPr lang="en-IN" dirty="0"/>
                    </a:p>
                  </a:txBody>
                  <a:tcPr/>
                </a:tc>
                <a:tc>
                  <a:txBody>
                    <a:bodyPr/>
                    <a:lstStyle/>
                    <a:p>
                      <a:endParaRPr lang="en-IN"/>
                    </a:p>
                  </a:txBody>
                  <a:tcPr/>
                </a:tc>
                <a:tc>
                  <a:txBody>
                    <a:bodyPr/>
                    <a:lstStyle/>
                    <a:p>
                      <a:r>
                        <a:rPr lang="en-IN" dirty="0" smtClean="0"/>
                        <a:t>(vii) Composite supply of works contract as defined in clause (119) of section 2 of the Central Goods and Services Tax Act, 2017, involving predominantly earth work (that is, constituting more than 75 per cent. of the value of the works contract) provided to the Central Government, State Government, Union territory, local authority, a Governmental Authority or a Government Entity</a:t>
                      </a:r>
                      <a:endParaRPr lang="en-IN" dirty="0"/>
                    </a:p>
                  </a:txBody>
                  <a:tcPr/>
                </a:tc>
                <a:tc>
                  <a:txBody>
                    <a:bodyPr/>
                    <a:lstStyle/>
                    <a:p>
                      <a:r>
                        <a:rPr lang="en-IN" dirty="0" smtClean="0"/>
                        <a:t>Provided that where the services are supplied to a Government Entity, they should have been procured by the said entity in relation to a</a:t>
                      </a:r>
                    </a:p>
                    <a:p>
                      <a:r>
                        <a:rPr lang="en-IN" dirty="0" smtClean="0"/>
                        <a:t>work entrusted to it by the Central Government, State Government, Union territory or local authority, as the case may be</a:t>
                      </a:r>
                      <a:endParaRPr lang="en-IN" dirty="0"/>
                    </a:p>
                  </a:txBody>
                  <a:tcPr/>
                </a:tc>
                <a:tc>
                  <a:txBody>
                    <a:bodyPr/>
                    <a:lstStyle/>
                    <a:p>
                      <a:r>
                        <a:rPr lang="en-US" dirty="0" smtClean="0"/>
                        <a:t>5</a:t>
                      </a:r>
                      <a:endParaRPr lang="en-IN" dirty="0"/>
                    </a:p>
                  </a:txBody>
                  <a:tcPr/>
                </a:tc>
                <a:tc>
                  <a:txBody>
                    <a:bodyPr/>
                    <a:lstStyle/>
                    <a:p>
                      <a:r>
                        <a:rPr lang="en-US" dirty="0" smtClean="0"/>
                        <a:t>13.10.2017</a:t>
                      </a:r>
                      <a:endParaRPr lang="en-IN" dirty="0"/>
                    </a:p>
                  </a:txBody>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37561929"/>
              </p:ext>
            </p:extLst>
          </p:nvPr>
        </p:nvGraphicFramePr>
        <p:xfrm>
          <a:off x="533400" y="228601"/>
          <a:ext cx="8229600" cy="6324600"/>
        </p:xfrm>
        <a:graphic>
          <a:graphicData uri="http://schemas.openxmlformats.org/drawingml/2006/table">
            <a:tbl>
              <a:tblPr firstRow="1" bandRow="1">
                <a:tableStyleId>{5C22544A-7EE6-4342-B048-85BDC9FD1C3A}</a:tableStyleId>
              </a:tblPr>
              <a:tblGrid>
                <a:gridCol w="609600"/>
                <a:gridCol w="1828800"/>
                <a:gridCol w="3581400"/>
                <a:gridCol w="1219200"/>
                <a:gridCol w="990600"/>
              </a:tblGrid>
              <a:tr h="1295399">
                <a:tc>
                  <a:txBody>
                    <a:bodyPr/>
                    <a:lstStyle/>
                    <a:p>
                      <a:r>
                        <a:rPr lang="en-US" dirty="0" smtClean="0"/>
                        <a:t>(1)</a:t>
                      </a:r>
                      <a:endParaRPr lang="en-IN" dirty="0"/>
                    </a:p>
                  </a:txBody>
                  <a:tcPr/>
                </a:tc>
                <a:tc>
                  <a:txBody>
                    <a:bodyPr/>
                    <a:lstStyle/>
                    <a:p>
                      <a:r>
                        <a:rPr lang="en-US" dirty="0" smtClean="0"/>
                        <a:t>      (2)  </a:t>
                      </a:r>
                      <a:endParaRPr lang="en-IN" dirty="0"/>
                    </a:p>
                  </a:txBody>
                  <a:tcPr/>
                </a:tc>
                <a:tc>
                  <a:txBody>
                    <a:bodyPr/>
                    <a:lstStyle/>
                    <a:p>
                      <a:r>
                        <a:rPr lang="en-US" dirty="0" smtClean="0"/>
                        <a:t>     (3)</a:t>
                      </a:r>
                      <a:endParaRPr lang="en-IN" dirty="0"/>
                    </a:p>
                  </a:txBody>
                  <a:tcPr/>
                </a:tc>
                <a:tc>
                  <a:txBody>
                    <a:bodyPr/>
                    <a:lstStyle/>
                    <a:p>
                      <a:r>
                        <a:rPr lang="en-US" dirty="0" smtClean="0"/>
                        <a:t>   (4)</a:t>
                      </a:r>
                      <a:endParaRPr lang="en-IN" dirty="0"/>
                    </a:p>
                  </a:txBody>
                  <a:tcPr/>
                </a:tc>
                <a:tc>
                  <a:txBody>
                    <a:bodyPr/>
                    <a:lstStyle/>
                    <a:p>
                      <a:r>
                        <a:rPr lang="en-US" dirty="0" smtClean="0"/>
                        <a:t> (5)</a:t>
                      </a:r>
                      <a:endParaRPr lang="en-IN" dirty="0"/>
                    </a:p>
                  </a:txBody>
                  <a:tcPr/>
                </a:tc>
              </a:tr>
              <a:tr h="5029201">
                <a:tc>
                  <a:txBody>
                    <a:bodyPr/>
                    <a:lstStyle/>
                    <a:p>
                      <a:r>
                        <a:rPr lang="en-IN" baseline="0" dirty="0" smtClean="0"/>
                        <a:t> </a:t>
                      </a:r>
                      <a:r>
                        <a:rPr lang="en-IN" dirty="0" smtClean="0"/>
                        <a:t>3A</a:t>
                      </a:r>
                      <a:endParaRPr lang="en-IN" dirty="0"/>
                    </a:p>
                  </a:txBody>
                  <a:tcPr/>
                </a:tc>
                <a:tc>
                  <a:txBody>
                    <a:bodyPr/>
                    <a:lstStyle/>
                    <a:p>
                      <a:r>
                        <a:rPr lang="en-US" dirty="0" smtClean="0"/>
                        <a:t>   </a:t>
                      </a:r>
                      <a:r>
                        <a:rPr lang="en-IN" dirty="0" smtClean="0"/>
                        <a:t>Chapter 99</a:t>
                      </a:r>
                      <a:endParaRPr lang="en-IN" dirty="0"/>
                    </a:p>
                  </a:txBody>
                  <a:tcPr/>
                </a:tc>
                <a:tc>
                  <a:txBody>
                    <a:bodyPr/>
                    <a:lstStyle/>
                    <a:p>
                      <a:r>
                        <a:rPr lang="en-IN" dirty="0" smtClean="0"/>
                        <a:t>Composite supply of goods and services in which the value of supply of goods constitutes not more than 25 per cent. of the value of the said composite supply provided to the Central Government, State Government or Union territory or local authority or a Governmental authority or a Government Entity by way of any activity in relation to any function entrusted to a </a:t>
                      </a:r>
                      <a:r>
                        <a:rPr lang="en-IN" dirty="0" err="1" smtClean="0"/>
                        <a:t>Panchayat</a:t>
                      </a:r>
                      <a:r>
                        <a:rPr lang="en-IN" dirty="0" smtClean="0"/>
                        <a:t> under article 243G of the Constitution or in relation to any function entrusted to a Municipality under article 243W of the Constitution.</a:t>
                      </a:r>
                      <a:endParaRPr lang="en-IN" dirty="0"/>
                    </a:p>
                  </a:txBody>
                  <a:tcPr/>
                </a:tc>
                <a:tc>
                  <a:txBody>
                    <a:bodyPr/>
                    <a:lstStyle/>
                    <a:p>
                      <a:r>
                        <a:rPr lang="en-IN" dirty="0" smtClean="0"/>
                        <a:t>Nil</a:t>
                      </a:r>
                      <a:endParaRPr lang="en-IN" dirty="0"/>
                    </a:p>
                  </a:txBody>
                  <a:tcPr/>
                </a:tc>
                <a:tc>
                  <a:txBody>
                    <a:bodyPr/>
                    <a:lstStyle/>
                    <a:p>
                      <a:r>
                        <a:rPr lang="en-IN" dirty="0" smtClean="0"/>
                        <a:t>Nil</a:t>
                      </a:r>
                      <a:endParaRPr lang="en-IN" dirty="0"/>
                    </a:p>
                  </a:txBody>
                  <a:tcPr/>
                </a:tc>
              </a:tr>
            </a:tbl>
          </a:graphicData>
        </a:graphic>
      </p:graphicFrame>
    </p:spTree>
    <p:extLst>
      <p:ext uri="{BB962C8B-B14F-4D97-AF65-F5344CB8AC3E}">
        <p14:creationId xmlns:p14="http://schemas.microsoft.com/office/powerpoint/2010/main" val="27035107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8229600" cy="6096000"/>
        </p:xfrm>
        <a:graphic>
          <a:graphicData uri="http://schemas.openxmlformats.org/drawingml/2006/table">
            <a:tbl>
              <a:tblPr firstRow="1" bandRow="1">
                <a:tableStyleId>{5C22544A-7EE6-4342-B048-85BDC9FD1C3A}</a:tableStyleId>
              </a:tblPr>
              <a:tblGrid>
                <a:gridCol w="609600"/>
                <a:gridCol w="762000"/>
                <a:gridCol w="4419600"/>
                <a:gridCol w="685800"/>
                <a:gridCol w="457200"/>
                <a:gridCol w="1295400"/>
              </a:tblGrid>
              <a:tr h="6096000">
                <a:tc>
                  <a:txBody>
                    <a:bodyPr/>
                    <a:lstStyle/>
                    <a:p>
                      <a:endParaRPr lang="en-IN" dirty="0"/>
                    </a:p>
                  </a:txBody>
                  <a:tcPr/>
                </a:tc>
                <a:tc>
                  <a:txBody>
                    <a:bodyPr/>
                    <a:lstStyle/>
                    <a:p>
                      <a:endParaRPr lang="en-IN" dirty="0"/>
                    </a:p>
                  </a:txBody>
                  <a:tcPr/>
                </a:tc>
                <a:tc>
                  <a:txBody>
                    <a:bodyPr/>
                    <a:lstStyle/>
                    <a:p>
                      <a:r>
                        <a:rPr lang="en-IN" dirty="0" smtClean="0"/>
                        <a:t>(viii) Composite supply of works contract as defined in clause (119) of section 2 of the Central Goods and Services Tax Act, 2017 and associated services, in respect of offshore works contract relating to oil and gas exploration and production (E&amp;P) in the offshore area beyond 12 nautical miles from the nearest point of the appropriate base line.</a:t>
                      </a:r>
                    </a:p>
                    <a:p>
                      <a:endParaRPr lang="en-US" dirty="0" smtClean="0"/>
                    </a:p>
                    <a:p>
                      <a:endParaRPr lang="en-US" dirty="0" smtClean="0"/>
                    </a:p>
                    <a:p>
                      <a:r>
                        <a:rPr lang="en-IN" dirty="0" smtClean="0"/>
                        <a:t>(ix) Construction services other than (</a:t>
                      </a:r>
                      <a:r>
                        <a:rPr lang="en-IN" dirty="0" err="1" smtClean="0"/>
                        <a:t>i</a:t>
                      </a:r>
                      <a:r>
                        <a:rPr lang="en-IN" dirty="0" smtClean="0"/>
                        <a:t>), (ii), (iii), (iv), (v), (vi), (vii)and (viii) above.</a:t>
                      </a:r>
                      <a:endParaRPr lang="en-IN" dirty="0"/>
                    </a:p>
                  </a:txBody>
                  <a:tcPr/>
                </a:tc>
                <a:tc>
                  <a:txBody>
                    <a:bodyPr/>
                    <a:lstStyle/>
                    <a:p>
                      <a:endParaRPr lang="en-IN"/>
                    </a:p>
                  </a:txBody>
                  <a:tcPr/>
                </a:tc>
                <a:tc>
                  <a:txBody>
                    <a:bodyPr/>
                    <a:lstStyle/>
                    <a:p>
                      <a:endParaRPr lang="en-US" dirty="0" smtClean="0"/>
                    </a:p>
                    <a:p>
                      <a:r>
                        <a:rPr lang="en-US" dirty="0" smtClean="0"/>
                        <a:t>12</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18</a:t>
                      </a:r>
                      <a:endParaRPr lang="en-IN" dirty="0"/>
                    </a:p>
                  </a:txBody>
                  <a:tcPr/>
                </a:tc>
                <a:tc>
                  <a:txBody>
                    <a:bodyPr/>
                    <a:lstStyle/>
                    <a:p>
                      <a:endParaRPr lang="en-US" dirty="0" smtClean="0"/>
                    </a:p>
                    <a:p>
                      <a:r>
                        <a:rPr lang="en-US" dirty="0" smtClean="0"/>
                        <a:t>13.10.2017</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13.10.2017</a:t>
                      </a:r>
                      <a:endParaRPr lang="en-IN"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fontScale="90000"/>
          </a:bodyPr>
          <a:lstStyle/>
          <a:p>
            <a:r>
              <a:rPr lang="en-US" sz="5400" b="1" u="sng" dirty="0" smtClean="0">
                <a:solidFill>
                  <a:schemeClr val="accent1"/>
                </a:solidFill>
              </a:rPr>
              <a:t>COMPARISON WITH DVAT ACT</a:t>
            </a:r>
            <a:r>
              <a:rPr lang="en-US" b="1" dirty="0" smtClean="0">
                <a:solidFill>
                  <a:schemeClr val="accent1"/>
                </a:solidFill>
              </a:rPr>
              <a:t> </a:t>
            </a:r>
            <a:endParaRPr lang="en-IN" dirty="0"/>
          </a:p>
        </p:txBody>
      </p:sp>
      <p:sp>
        <p:nvSpPr>
          <p:cNvPr id="3" name="Content Placeholder 2"/>
          <p:cNvSpPr>
            <a:spLocks noGrp="1"/>
          </p:cNvSpPr>
          <p:nvPr>
            <p:ph idx="1"/>
          </p:nvPr>
        </p:nvSpPr>
        <p:spPr>
          <a:xfrm>
            <a:off x="457200" y="1524000"/>
            <a:ext cx="8229600" cy="4953000"/>
          </a:xfrm>
        </p:spPr>
        <p:txBody>
          <a:bodyPr>
            <a:normAutofit fontScale="92500" lnSpcReduction="10000"/>
          </a:bodyPr>
          <a:lstStyle/>
          <a:p>
            <a:r>
              <a:rPr lang="en-US" sz="2800" dirty="0" smtClean="0"/>
              <a:t>In GST  works contract is limited to </a:t>
            </a:r>
            <a:r>
              <a:rPr lang="en-US" sz="2800" b="1" dirty="0" smtClean="0"/>
              <a:t>contracts</a:t>
            </a:r>
            <a:r>
              <a:rPr lang="en-US" sz="2800" dirty="0" smtClean="0"/>
              <a:t> to do with </a:t>
            </a:r>
            <a:r>
              <a:rPr lang="en-US" sz="2800" b="1" dirty="0" smtClean="0"/>
              <a:t>immovable property</a:t>
            </a:r>
            <a:r>
              <a:rPr lang="en-US" sz="2800" dirty="0" smtClean="0"/>
              <a:t> only- </a:t>
            </a:r>
            <a:r>
              <a:rPr lang="en-US" sz="2800" b="1" dirty="0" smtClean="0"/>
              <a:t>earlier</a:t>
            </a:r>
            <a:r>
              <a:rPr lang="en-US" sz="2800" dirty="0" smtClean="0"/>
              <a:t> it was extended to </a:t>
            </a:r>
            <a:r>
              <a:rPr lang="en-US" sz="2800" b="1" dirty="0" smtClean="0"/>
              <a:t>movable property also</a:t>
            </a:r>
            <a:r>
              <a:rPr lang="en-US" sz="2800" dirty="0" smtClean="0"/>
              <a:t>.</a:t>
            </a:r>
          </a:p>
          <a:p>
            <a:r>
              <a:rPr lang="en-US" sz="2800" dirty="0" smtClean="0"/>
              <a:t>In GST  a contract in relation to </a:t>
            </a:r>
            <a:r>
              <a:rPr lang="en-US" sz="2800" b="1" dirty="0" smtClean="0"/>
              <a:t>movable property </a:t>
            </a:r>
            <a:r>
              <a:rPr lang="en-US" sz="2800" dirty="0" smtClean="0"/>
              <a:t>will be treated as </a:t>
            </a:r>
            <a:r>
              <a:rPr lang="en-US" sz="2800" b="1" dirty="0" smtClean="0"/>
              <a:t>composite supply </a:t>
            </a:r>
            <a:r>
              <a:rPr lang="en-US" sz="2800" dirty="0" smtClean="0"/>
              <a:t>of goods or services depending upon the </a:t>
            </a:r>
            <a:r>
              <a:rPr lang="en-US" sz="2800" b="1" dirty="0" smtClean="0"/>
              <a:t>principal supply.</a:t>
            </a:r>
          </a:p>
          <a:p>
            <a:r>
              <a:rPr lang="en-US" sz="2800" dirty="0" smtClean="0"/>
              <a:t>In GST </a:t>
            </a:r>
            <a:r>
              <a:rPr lang="en-US" sz="2800" b="1" dirty="0" smtClean="0"/>
              <a:t>works contract </a:t>
            </a:r>
            <a:r>
              <a:rPr lang="en-US" sz="2800" dirty="0" smtClean="0"/>
              <a:t>is </a:t>
            </a:r>
            <a:r>
              <a:rPr lang="en-US" sz="2800" b="1" dirty="0" smtClean="0"/>
              <a:t>treated as supply of service  </a:t>
            </a:r>
            <a:r>
              <a:rPr lang="en-US" sz="2800" dirty="0" smtClean="0"/>
              <a:t>and there will be </a:t>
            </a:r>
            <a:r>
              <a:rPr lang="en-US" sz="2800" b="1" dirty="0" smtClean="0"/>
              <a:t>no segregation of goods and services. Hence, </a:t>
            </a:r>
            <a:r>
              <a:rPr lang="en-US" sz="2800" dirty="0" smtClean="0"/>
              <a:t>litigation and complexity will reduce.</a:t>
            </a:r>
            <a:endParaRPr lang="en-US" sz="2800" b="1" dirty="0" smtClean="0"/>
          </a:p>
          <a:p>
            <a:r>
              <a:rPr lang="en-US" sz="2800" b="1" dirty="0" smtClean="0"/>
              <a:t>Therefore, </a:t>
            </a:r>
            <a:r>
              <a:rPr lang="en-US" sz="2800" dirty="0" smtClean="0"/>
              <a:t>rules for </a:t>
            </a:r>
            <a:r>
              <a:rPr lang="en-US" sz="2800" b="1" dirty="0" smtClean="0"/>
              <a:t>place of supply </a:t>
            </a:r>
            <a:r>
              <a:rPr lang="en-US" sz="2800" dirty="0" smtClean="0"/>
              <a:t>of services and </a:t>
            </a:r>
            <a:r>
              <a:rPr lang="en-US" sz="2800" b="1" dirty="0" smtClean="0"/>
              <a:t>rates of tax </a:t>
            </a:r>
            <a:r>
              <a:rPr lang="en-US" sz="2800" dirty="0" smtClean="0"/>
              <a:t>in relation to </a:t>
            </a:r>
            <a:r>
              <a:rPr lang="en-US" sz="2800" b="1" dirty="0" smtClean="0"/>
              <a:t>services</a:t>
            </a:r>
            <a:r>
              <a:rPr lang="en-US" sz="2800" dirty="0" smtClean="0"/>
              <a:t> will apply.</a:t>
            </a:r>
            <a:endParaRPr lang="en-US" sz="2800" b="1" dirty="0" smtClean="0"/>
          </a:p>
          <a:p>
            <a:endParaRPr 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838200"/>
            <a:ext cx="7696200" cy="5257800"/>
          </a:xfrm>
        </p:spPr>
        <p:txBody>
          <a:bodyPr>
            <a:normAutofit fontScale="90000"/>
          </a:bodyPr>
          <a:lstStyle/>
          <a:p>
            <a:r>
              <a:rPr lang="en-US" sz="6700" b="1" dirty="0" smtClean="0">
                <a:solidFill>
                  <a:schemeClr val="tx1"/>
                </a:solidFill>
              </a:rPr>
              <a:t>Explanation</a:t>
            </a:r>
            <a:r>
              <a:rPr lang="en-US" sz="2400" dirty="0" smtClean="0">
                <a:solidFill>
                  <a:schemeClr val="tx1"/>
                </a:solidFill>
              </a:rPr>
              <a:t/>
            </a:r>
            <a:br>
              <a:rPr lang="en-US" sz="2400" dirty="0" smtClean="0">
                <a:solidFill>
                  <a:schemeClr val="tx1"/>
                </a:solidFill>
              </a:rPr>
            </a:br>
            <a:r>
              <a:rPr lang="en-US" sz="2400" dirty="0" smtClean="0">
                <a:solidFill>
                  <a:schemeClr val="accent3"/>
                </a:solidFill>
              </a:rPr>
              <a:t> *</a:t>
            </a:r>
            <a:r>
              <a:rPr lang="en-US" sz="2800" dirty="0" smtClean="0">
                <a:solidFill>
                  <a:schemeClr val="tx1"/>
                </a:solidFill>
              </a:rPr>
              <a:t>In case of supply of service specified in column (3) of the  </a:t>
            </a:r>
            <a:br>
              <a:rPr lang="en-US" sz="2800" dirty="0" smtClean="0">
                <a:solidFill>
                  <a:schemeClr val="tx1"/>
                </a:solidFill>
              </a:rPr>
            </a:br>
            <a:r>
              <a:rPr lang="en-US" sz="2800" dirty="0" smtClean="0">
                <a:solidFill>
                  <a:schemeClr val="tx1"/>
                </a:solidFill>
              </a:rPr>
              <a:t>   entry at item (</a:t>
            </a:r>
            <a:r>
              <a:rPr lang="en-US" sz="2800" dirty="0" err="1" smtClean="0">
                <a:solidFill>
                  <a:schemeClr val="tx1"/>
                </a:solidFill>
              </a:rPr>
              <a:t>i</a:t>
            </a:r>
            <a:r>
              <a:rPr lang="en-US" sz="2800" dirty="0" smtClean="0">
                <a:solidFill>
                  <a:schemeClr val="tx1"/>
                </a:solidFill>
              </a:rPr>
              <a:t>) against serial No. 3 of the Table above, </a:t>
            </a:r>
            <a:br>
              <a:rPr lang="en-US" sz="2800" dirty="0" smtClean="0">
                <a:solidFill>
                  <a:schemeClr val="tx1"/>
                </a:solidFill>
              </a:rPr>
            </a:br>
            <a:r>
              <a:rPr lang="en-US" sz="2800" dirty="0" smtClean="0">
                <a:solidFill>
                  <a:schemeClr val="accent3"/>
                </a:solidFill>
              </a:rPr>
              <a:t>*</a:t>
            </a:r>
            <a:r>
              <a:rPr lang="en-US" sz="2800" dirty="0" smtClean="0">
                <a:solidFill>
                  <a:schemeClr val="tx1"/>
                </a:solidFill>
              </a:rPr>
              <a:t> involving transfer of property in land or undivided share </a:t>
            </a:r>
            <a:br>
              <a:rPr lang="en-US" sz="2800" dirty="0" smtClean="0">
                <a:solidFill>
                  <a:schemeClr val="tx1"/>
                </a:solidFill>
              </a:rPr>
            </a:br>
            <a:r>
              <a:rPr lang="en-US" sz="2800" dirty="0" smtClean="0">
                <a:solidFill>
                  <a:schemeClr val="tx1"/>
                </a:solidFill>
              </a:rPr>
              <a:t>   of land, as the case may be, </a:t>
            </a:r>
            <a:br>
              <a:rPr lang="en-US" sz="2800" dirty="0" smtClean="0">
                <a:solidFill>
                  <a:schemeClr val="tx1"/>
                </a:solidFill>
              </a:rPr>
            </a:br>
            <a:r>
              <a:rPr lang="en-US" sz="2800" dirty="0" smtClean="0">
                <a:solidFill>
                  <a:schemeClr val="accent3"/>
                </a:solidFill>
              </a:rPr>
              <a:t>*</a:t>
            </a:r>
            <a:r>
              <a:rPr lang="en-US" sz="2800" dirty="0" smtClean="0">
                <a:solidFill>
                  <a:schemeClr val="tx1"/>
                </a:solidFill>
              </a:rPr>
              <a:t> the value of supply of service and goods portion in such </a:t>
            </a:r>
            <a:br>
              <a:rPr lang="en-US" sz="2800" dirty="0" smtClean="0">
                <a:solidFill>
                  <a:schemeClr val="tx1"/>
                </a:solidFill>
              </a:rPr>
            </a:br>
            <a:r>
              <a:rPr lang="en-US" sz="2800" dirty="0" smtClean="0">
                <a:solidFill>
                  <a:schemeClr val="tx1"/>
                </a:solidFill>
              </a:rPr>
              <a:t>   supply shall be equivalent to the total amount charged for</a:t>
            </a:r>
            <a:br>
              <a:rPr lang="en-US" sz="2800" dirty="0" smtClean="0">
                <a:solidFill>
                  <a:schemeClr val="tx1"/>
                </a:solidFill>
              </a:rPr>
            </a:br>
            <a:r>
              <a:rPr lang="en-US" sz="2800" dirty="0" smtClean="0">
                <a:solidFill>
                  <a:schemeClr val="tx1"/>
                </a:solidFill>
              </a:rPr>
              <a:t>   such supply less the value of land or undivided share of </a:t>
            </a:r>
            <a:br>
              <a:rPr lang="en-US" sz="2800" dirty="0" smtClean="0">
                <a:solidFill>
                  <a:schemeClr val="tx1"/>
                </a:solidFill>
              </a:rPr>
            </a:br>
            <a:r>
              <a:rPr lang="en-US" sz="2800" dirty="0" smtClean="0">
                <a:solidFill>
                  <a:schemeClr val="tx1"/>
                </a:solidFill>
              </a:rPr>
              <a:t>   land, as the case may be,</a:t>
            </a:r>
            <a:br>
              <a:rPr lang="en-US" sz="2800" dirty="0" smtClean="0">
                <a:solidFill>
                  <a:schemeClr val="tx1"/>
                </a:solidFill>
              </a:rPr>
            </a:br>
            <a:r>
              <a:rPr lang="en-US" sz="2800" dirty="0" smtClean="0">
                <a:solidFill>
                  <a:schemeClr val="accent3"/>
                </a:solidFill>
              </a:rPr>
              <a:t> *</a:t>
            </a:r>
            <a:r>
              <a:rPr lang="en-US" sz="2800" dirty="0" smtClean="0">
                <a:solidFill>
                  <a:schemeClr val="tx1"/>
                </a:solidFill>
              </a:rPr>
              <a:t>and the value of land or undivided share of land, as the </a:t>
            </a:r>
            <a:br>
              <a:rPr lang="en-US" sz="2800" dirty="0" smtClean="0">
                <a:solidFill>
                  <a:schemeClr val="tx1"/>
                </a:solidFill>
              </a:rPr>
            </a:br>
            <a:r>
              <a:rPr lang="en-US" sz="2800" dirty="0" smtClean="0">
                <a:solidFill>
                  <a:schemeClr val="tx1"/>
                </a:solidFill>
              </a:rPr>
              <a:t>   case may be, in such supply shall be deemed to be one </a:t>
            </a:r>
            <a:br>
              <a:rPr lang="en-US" sz="2800" dirty="0" smtClean="0">
                <a:solidFill>
                  <a:schemeClr val="tx1"/>
                </a:solidFill>
              </a:rPr>
            </a:br>
            <a:r>
              <a:rPr lang="en-US" sz="2800" dirty="0" smtClean="0">
                <a:solidFill>
                  <a:schemeClr val="tx1"/>
                </a:solidFill>
              </a:rPr>
              <a:t>   third of the total amount charged for such supply.</a:t>
            </a:r>
            <a:r>
              <a:rPr lang="en-US" sz="2400" dirty="0" smtClean="0">
                <a:solidFill>
                  <a:schemeClr val="tx1"/>
                </a:solidFill>
              </a:rPr>
              <a:t/>
            </a:r>
            <a:br>
              <a:rPr lang="en-US" sz="2400" dirty="0" smtClean="0">
                <a:solidFill>
                  <a:schemeClr val="tx1"/>
                </a:solidFill>
              </a:rPr>
            </a:br>
            <a:r>
              <a:rPr lang="en-US" sz="2400" dirty="0" smtClean="0">
                <a:solidFill>
                  <a:schemeClr val="tx1"/>
                </a:solidFill>
              </a:rPr>
              <a:t>							</a:t>
            </a:r>
            <a:r>
              <a:rPr lang="en-US" sz="2400" dirty="0" err="1" smtClean="0">
                <a:solidFill>
                  <a:schemeClr val="tx1"/>
                </a:solidFill>
              </a:rPr>
              <a:t>Contd</a:t>
            </a:r>
            <a:r>
              <a:rPr lang="en-US" sz="2400" dirty="0" smtClean="0">
                <a:solidFill>
                  <a:schemeClr val="tx1"/>
                </a:solidFill>
              </a:rPr>
              <a:t>…</a:t>
            </a:r>
            <a:endParaRPr lang="en-IN" sz="2400" dirty="0">
              <a:solidFill>
                <a:schemeClr val="tx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1200"/>
            <a:ext cx="8534400" cy="2362200"/>
          </a:xfrm>
        </p:spPr>
        <p:txBody>
          <a:bodyPr>
            <a:normAutofit fontScale="90000"/>
          </a:bodyPr>
          <a:lstStyle/>
          <a:p>
            <a:r>
              <a:rPr lang="en-US" sz="3200" b="1" dirty="0" smtClean="0">
                <a:solidFill>
                  <a:schemeClr val="tx1"/>
                </a:solidFill>
              </a:rPr>
              <a:t>Explanation</a:t>
            </a:r>
            <a:r>
              <a:rPr lang="en-US" sz="3200" dirty="0" smtClean="0">
                <a:solidFill>
                  <a:schemeClr val="tx1"/>
                </a:solidFill>
              </a:rPr>
              <a:t>- For the purpose of paragraph 2, “ total amount” means the sum total of,-</a:t>
            </a:r>
            <a:br>
              <a:rPr lang="en-US" sz="3200" dirty="0" smtClean="0">
                <a:solidFill>
                  <a:schemeClr val="tx1"/>
                </a:solidFill>
              </a:rPr>
            </a:br>
            <a:r>
              <a:rPr lang="en-US" sz="3200" dirty="0" smtClean="0">
                <a:solidFill>
                  <a:schemeClr val="tx1"/>
                </a:solidFill>
              </a:rPr>
              <a:t/>
            </a:r>
            <a:br>
              <a:rPr lang="en-US" sz="3200" dirty="0" smtClean="0">
                <a:solidFill>
                  <a:schemeClr val="tx1"/>
                </a:solidFill>
              </a:rPr>
            </a:br>
            <a:r>
              <a:rPr lang="en-US" sz="3200" dirty="0" smtClean="0">
                <a:solidFill>
                  <a:schemeClr val="tx1"/>
                </a:solidFill>
              </a:rPr>
              <a:t>(a) consideration charged for aforesaid service, and</a:t>
            </a:r>
            <a:br>
              <a:rPr lang="en-US" sz="3200" dirty="0" smtClean="0">
                <a:solidFill>
                  <a:schemeClr val="tx1"/>
                </a:solidFill>
              </a:rPr>
            </a:br>
            <a:r>
              <a:rPr lang="en-US" sz="3200" dirty="0" smtClean="0">
                <a:solidFill>
                  <a:schemeClr val="tx1"/>
                </a:solidFill>
              </a:rPr>
              <a:t/>
            </a:r>
            <a:br>
              <a:rPr lang="en-US" sz="3200" dirty="0" smtClean="0">
                <a:solidFill>
                  <a:schemeClr val="tx1"/>
                </a:solidFill>
              </a:rPr>
            </a:br>
            <a:r>
              <a:rPr lang="en-US" sz="3200" dirty="0" smtClean="0">
                <a:solidFill>
                  <a:schemeClr val="tx1"/>
                </a:solidFill>
              </a:rPr>
              <a:t>(b) amount charged for transfer of land or undivided share of land, as the case may be.</a:t>
            </a:r>
            <a:endParaRPr lang="en-IN" sz="32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fontScale="90000"/>
          </a:bodyPr>
          <a:lstStyle/>
          <a:p>
            <a:pPr algn="ctr"/>
            <a:r>
              <a:rPr lang="en-US" b="1" u="sng" dirty="0" smtClean="0">
                <a:solidFill>
                  <a:srgbClr val="0070C0"/>
                </a:solidFill>
              </a:rPr>
              <a:t>Accounts and Records-Rule 56(14) </a:t>
            </a:r>
            <a:endParaRPr lang="en-IN" b="1" u="sng" dirty="0">
              <a:solidFill>
                <a:srgbClr val="0070C0"/>
              </a:solidFill>
            </a:endParaRPr>
          </a:p>
        </p:txBody>
      </p:sp>
      <p:sp>
        <p:nvSpPr>
          <p:cNvPr id="3" name="Content Placeholder 2"/>
          <p:cNvSpPr>
            <a:spLocks noGrp="1"/>
          </p:cNvSpPr>
          <p:nvPr>
            <p:ph idx="1"/>
          </p:nvPr>
        </p:nvSpPr>
        <p:spPr>
          <a:xfrm>
            <a:off x="457200" y="1295400"/>
            <a:ext cx="8229600" cy="5257800"/>
          </a:xfrm>
        </p:spPr>
        <p:txBody>
          <a:bodyPr>
            <a:normAutofit/>
          </a:bodyPr>
          <a:lstStyle/>
          <a:p>
            <a:r>
              <a:rPr lang="en-IN" sz="2800" dirty="0" smtClean="0"/>
              <a:t>Every registered person </a:t>
            </a:r>
            <a:r>
              <a:rPr lang="en-IN" sz="2800" b="1" dirty="0" smtClean="0"/>
              <a:t>executing works contract </a:t>
            </a:r>
            <a:r>
              <a:rPr lang="en-IN" sz="2800" dirty="0" smtClean="0"/>
              <a:t>shall keep separate accounts </a:t>
            </a:r>
            <a:r>
              <a:rPr lang="en-IN" sz="2800" b="1" dirty="0" smtClean="0"/>
              <a:t>for  works contract </a:t>
            </a:r>
            <a:r>
              <a:rPr lang="en-IN" sz="2800" dirty="0" smtClean="0"/>
              <a:t>showing -</a:t>
            </a:r>
          </a:p>
          <a:p>
            <a:r>
              <a:rPr lang="en-IN" sz="2800" dirty="0" smtClean="0"/>
              <a:t>(a) the names and addresses of the persons on whose behalf the works contract is executed;</a:t>
            </a:r>
          </a:p>
          <a:p>
            <a:r>
              <a:rPr lang="en-IN" sz="2800" dirty="0" smtClean="0"/>
              <a:t>(b) description, value and quantity (wherever applicable) of goods or services received  for the execution of works contract</a:t>
            </a:r>
          </a:p>
          <a:p>
            <a:pPr>
              <a:buNone/>
            </a:pPr>
            <a:r>
              <a:rPr lang="en-US" sz="2800" dirty="0" smtClean="0"/>
              <a:t>                                                                            </a:t>
            </a:r>
            <a:endParaRPr lang="en-US" sz="2800" b="1" dirty="0" smtClean="0">
              <a:solidFill>
                <a:srgbClr val="0070C0"/>
              </a:solidFill>
            </a:endParaRPr>
          </a:p>
          <a:p>
            <a:pPr>
              <a:buNone/>
            </a:pPr>
            <a:r>
              <a:rPr lang="en-US" sz="2800" b="1" dirty="0" smtClean="0">
                <a:solidFill>
                  <a:srgbClr val="0070C0"/>
                </a:solidFill>
              </a:rPr>
              <a:t>                                                                 CONTD……….</a:t>
            </a:r>
            <a:endParaRPr lang="en-IN" b="1" dirty="0" smtClean="0">
              <a:solidFill>
                <a:srgbClr val="0070C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r>
              <a:rPr lang="en-IN" sz="3200" dirty="0" smtClean="0"/>
              <a:t>(c) description, value and quantity (wherever applicable) of goods or services utilized in the execution of works contract;</a:t>
            </a:r>
          </a:p>
          <a:p>
            <a:r>
              <a:rPr lang="en-IN" sz="3200" dirty="0" smtClean="0"/>
              <a:t>(d) the details of payment received in respect of each works contract; and</a:t>
            </a:r>
          </a:p>
          <a:p>
            <a:r>
              <a:rPr lang="en-IN" sz="3200" dirty="0" smtClean="0"/>
              <a:t>(e) the names and addresses of suppliers from whom he received goods or services.</a:t>
            </a:r>
          </a:p>
          <a:p>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r>
              <a:rPr lang="en-US" sz="3200" dirty="0" smtClean="0"/>
              <a:t>Government Authority: means an authority or a board or any other body </a:t>
            </a:r>
          </a:p>
          <a:p>
            <a:pPr marL="571500" indent="-571500">
              <a:buAutoNum type="romanLcParenBoth"/>
            </a:pPr>
            <a:r>
              <a:rPr lang="en-US" sz="3200" dirty="0" smtClean="0"/>
              <a:t>Setup by an  Act of Parliament or  State  Legislature  or </a:t>
            </a:r>
          </a:p>
          <a:p>
            <a:pPr marL="571500" indent="-571500">
              <a:buAutoNum type="romanLcParenBoth"/>
            </a:pPr>
            <a:r>
              <a:rPr lang="en-US" sz="3200" dirty="0" smtClean="0"/>
              <a:t>Established by any government </a:t>
            </a:r>
          </a:p>
          <a:p>
            <a:pPr marL="571500" indent="-571500">
              <a:buNone/>
            </a:pPr>
            <a:r>
              <a:rPr lang="en-US" sz="3200" dirty="0" smtClean="0"/>
              <a:t>       With 90% or more participation by way of equity or control ,to carry out any function entrusted to a municipality under  article 243W of the Constitution or to a </a:t>
            </a:r>
            <a:r>
              <a:rPr lang="en-US" sz="3200" dirty="0" err="1" smtClean="0"/>
              <a:t>Panchayat</a:t>
            </a:r>
            <a:r>
              <a:rPr lang="en-US" sz="3200" dirty="0" smtClean="0"/>
              <a:t> under  article  243G of the Constitution</a:t>
            </a:r>
            <a:r>
              <a:rPr lang="en-US" dirty="0" smtClean="0"/>
              <a:t>. </a:t>
            </a:r>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r>
              <a:rPr lang="en-US" sz="3200" dirty="0" smtClean="0"/>
              <a:t>Government Entity : means an authority or a board or any other body including a society, trust ,corporation</a:t>
            </a:r>
          </a:p>
          <a:p>
            <a:pPr marL="571500" indent="-571500">
              <a:buAutoNum type="romanLcParenBoth"/>
            </a:pPr>
            <a:r>
              <a:rPr lang="en-US" sz="3200" dirty="0" smtClean="0"/>
              <a:t>Setup by an Act of Parliament or State Legislature or </a:t>
            </a:r>
          </a:p>
          <a:p>
            <a:pPr marL="571500" indent="-571500">
              <a:buAutoNum type="romanLcParenBoth"/>
            </a:pPr>
            <a:r>
              <a:rPr lang="en-US" sz="3200" dirty="0" smtClean="0"/>
              <a:t> established by any government </a:t>
            </a:r>
          </a:p>
          <a:p>
            <a:pPr marL="571500" indent="-571500">
              <a:buNone/>
            </a:pPr>
            <a:r>
              <a:rPr lang="en-US" sz="3200" dirty="0" smtClean="0"/>
              <a:t>       With 90% or more participation by way of equity or control ,to carry out any function entrusted by the Central Government, State  Government, Union Territory or Local Authority</a:t>
            </a:r>
          </a:p>
          <a:p>
            <a:pPr marL="571500" indent="-571500">
              <a:buNone/>
            </a:pPr>
            <a:endParaRPr lang="en-US" dirty="0" smtClean="0"/>
          </a:p>
          <a:p>
            <a:pPr marL="571500" indent="-571500">
              <a:buAutoNum type="romanLcParenBoth"/>
            </a:pPr>
            <a:endParaRPr lang="en-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7010400" cy="667512"/>
          </a:xfrm>
        </p:spPr>
        <p:txBody>
          <a:bodyPr>
            <a:normAutofit fontScale="90000"/>
          </a:bodyPr>
          <a:lstStyle/>
          <a:p>
            <a:r>
              <a:rPr lang="en-IN" dirty="0" smtClean="0"/>
              <a:t>Anti Profiteering Measure.</a:t>
            </a:r>
            <a:endParaRPr lang="en-IN" dirty="0"/>
          </a:p>
        </p:txBody>
      </p:sp>
      <p:sp>
        <p:nvSpPr>
          <p:cNvPr id="3" name="Content Placeholder 2"/>
          <p:cNvSpPr>
            <a:spLocks noGrp="1"/>
          </p:cNvSpPr>
          <p:nvPr>
            <p:ph idx="1"/>
          </p:nvPr>
        </p:nvSpPr>
        <p:spPr>
          <a:xfrm>
            <a:off x="228600" y="1371600"/>
            <a:ext cx="8686800" cy="5257800"/>
          </a:xfrm>
        </p:spPr>
        <p:txBody>
          <a:bodyPr>
            <a:normAutofit lnSpcReduction="10000"/>
          </a:bodyPr>
          <a:lstStyle/>
          <a:p>
            <a:r>
              <a:rPr lang="en-IN" b="1" dirty="0" smtClean="0"/>
              <a:t>171. (</a:t>
            </a:r>
            <a:r>
              <a:rPr lang="en-IN" b="1" i="1" dirty="0" smtClean="0"/>
              <a:t>1) Any reduction in rate of tax on any supply of goods or services or the benefit </a:t>
            </a:r>
            <a:r>
              <a:rPr lang="en-IN" dirty="0" smtClean="0"/>
              <a:t>of input tax credit shall be passed on to the recipient by way of commensurate reduction in prices.</a:t>
            </a:r>
          </a:p>
          <a:p>
            <a:r>
              <a:rPr lang="en-IN" dirty="0" smtClean="0"/>
              <a:t>(</a:t>
            </a:r>
            <a:r>
              <a:rPr lang="en-IN" i="1" dirty="0" smtClean="0"/>
              <a:t>2) The Central Government may, on recommendations of the Council, by notification, </a:t>
            </a:r>
            <a:r>
              <a:rPr lang="en-IN" dirty="0" smtClean="0"/>
              <a:t>constitute an Authority, or empower an existing Authority constituted under any law for the time being in force, </a:t>
            </a:r>
          </a:p>
          <a:p>
            <a:r>
              <a:rPr lang="en-IN" b="1" dirty="0" smtClean="0"/>
              <a:t>to examine </a:t>
            </a:r>
            <a:r>
              <a:rPr lang="en-IN" dirty="0" smtClean="0"/>
              <a:t>whether </a:t>
            </a:r>
            <a:r>
              <a:rPr lang="en-IN" b="1" dirty="0" smtClean="0"/>
              <a:t>input tax credits </a:t>
            </a:r>
            <a:r>
              <a:rPr lang="en-IN" dirty="0" smtClean="0"/>
              <a:t>availed by any registered person or </a:t>
            </a:r>
          </a:p>
          <a:p>
            <a:r>
              <a:rPr lang="en-IN" dirty="0" smtClean="0"/>
              <a:t>the reduction in the tax rate </a:t>
            </a:r>
            <a:r>
              <a:rPr lang="en-IN" b="1" dirty="0" smtClean="0"/>
              <a:t>have actually resulted </a:t>
            </a:r>
            <a:r>
              <a:rPr lang="en-IN" dirty="0" smtClean="0"/>
              <a:t>in a commensurate </a:t>
            </a:r>
            <a:r>
              <a:rPr lang="en-IN" b="1" dirty="0" smtClean="0"/>
              <a:t>reduction in the price </a:t>
            </a:r>
            <a:r>
              <a:rPr lang="en-IN" dirty="0" smtClean="0"/>
              <a:t>of the goods or services or both supplied by him.</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952206"/>
            <a:ext cx="4953000" cy="1559579"/>
          </a:xfrm>
        </p:spPr>
        <p:txBody>
          <a:bodyPr>
            <a:noAutofit/>
          </a:bodyPr>
          <a:lstStyle/>
          <a:p>
            <a:r>
              <a:rPr lang="en-US" sz="2800" b="1" dirty="0" smtClean="0">
                <a:latin typeface="+mn-lt"/>
              </a:rPr>
              <a:t>Presented By: </a:t>
            </a:r>
            <a:r>
              <a:rPr lang="en-US" sz="2800" b="1" dirty="0" smtClean="0"/>
              <a:t/>
            </a:r>
            <a:br>
              <a:rPr lang="en-US" sz="2800" b="1" dirty="0" smtClean="0"/>
            </a:br>
            <a:r>
              <a:rPr lang="en-IN" sz="2800" b="1" dirty="0" smtClean="0"/>
              <a:t/>
            </a:r>
            <a:br>
              <a:rPr lang="en-IN" sz="2800" b="1" dirty="0" smtClean="0"/>
            </a:br>
            <a:r>
              <a:rPr lang="en-IN" sz="2800" b="1" dirty="0" smtClean="0">
                <a:latin typeface="+mn-lt"/>
              </a:rPr>
              <a:t>CA H L </a:t>
            </a:r>
            <a:r>
              <a:rPr lang="en-IN" sz="2800" b="1" dirty="0" err="1" smtClean="0">
                <a:latin typeface="+mn-lt"/>
              </a:rPr>
              <a:t>Madan</a:t>
            </a:r>
            <a:r>
              <a:rPr lang="en-IN" sz="2800" b="1" dirty="0" smtClean="0">
                <a:latin typeface="+mn-lt"/>
              </a:rPr>
              <a:t>  </a:t>
            </a:r>
            <a:br>
              <a:rPr lang="en-IN" sz="2800" b="1" dirty="0" smtClean="0">
                <a:latin typeface="+mn-lt"/>
              </a:rPr>
            </a:br>
            <a:r>
              <a:rPr lang="en-US" sz="2800" b="1" dirty="0" smtClean="0">
                <a:latin typeface="+mn-lt"/>
              </a:rPr>
              <a:t>Mob.  9312238908   </a:t>
            </a:r>
            <a:br>
              <a:rPr lang="en-US" sz="2800" b="1" dirty="0" smtClean="0">
                <a:latin typeface="+mn-lt"/>
              </a:rPr>
            </a:br>
            <a:r>
              <a:rPr lang="en-US" sz="2800" b="1" cap="none" smtClean="0">
                <a:latin typeface="+mn-lt"/>
              </a:rPr>
              <a:t>E.Mail</a:t>
            </a:r>
            <a:r>
              <a:rPr lang="en-US" sz="2800" b="1" smtClean="0">
                <a:latin typeface="+mn-lt"/>
              </a:rPr>
              <a:t>-</a:t>
            </a:r>
            <a:r>
              <a:rPr lang="en-US" sz="2800" b="1" cap="none" smtClean="0">
                <a:latin typeface="+mn-lt"/>
              </a:rPr>
              <a:t>madanhl06@rediffmail.com  </a:t>
            </a:r>
            <a:endParaRPr lang="en-IN" sz="2800" cap="none" dirty="0">
              <a:latin typeface="+mn-lt"/>
            </a:endParaRPr>
          </a:p>
        </p:txBody>
      </p:sp>
      <p:pic>
        <p:nvPicPr>
          <p:cNvPr id="5" name="Picture Placeholder 4" descr="images.png"/>
          <p:cNvPicPr>
            <a:picLocks noGrp="1" noChangeAspect="1"/>
          </p:cNvPicPr>
          <p:nvPr>
            <p:ph type="pic" sz="quarter" idx="13"/>
          </p:nvPr>
        </p:nvPicPr>
        <p:blipFill>
          <a:blip r:embed="rId2"/>
          <a:srcRect l="15219" r="15219"/>
          <a:stretch>
            <a:fillRect/>
          </a:stretch>
        </p:blipFill>
        <p:spPr>
          <a:xfrm>
            <a:off x="5562600" y="1310656"/>
            <a:ext cx="3581401" cy="4208604"/>
          </a:xfr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609600"/>
            <a:ext cx="8153400" cy="5410200"/>
          </a:xfrm>
        </p:spPr>
        <p:txBody>
          <a:bodyPr>
            <a:normAutofit lnSpcReduction="10000"/>
          </a:bodyPr>
          <a:lstStyle/>
          <a:p>
            <a:pPr algn="just">
              <a:buNone/>
            </a:pPr>
            <a:r>
              <a:rPr lang="en-IN" sz="2800" dirty="0" smtClean="0">
                <a:solidFill>
                  <a:schemeClr val="accent1"/>
                </a:solidFill>
              </a:rPr>
              <a:t>2(27)</a:t>
            </a:r>
            <a:r>
              <a:rPr lang="en-IN" sz="2800" dirty="0" smtClean="0"/>
              <a:t> </a:t>
            </a:r>
            <a:r>
              <a:rPr lang="en-IN" sz="2800" b="1" dirty="0" smtClean="0"/>
              <a:t>“composite supply” means a supply made by a taxable person to a </a:t>
            </a:r>
            <a:r>
              <a:rPr lang="en-IN" sz="2800" dirty="0" smtClean="0"/>
              <a:t>recipient comprising two or more supplies of goods or services, or any combination thereof, which are naturally bundled and supplied in conjunction with each other in the ordinary course of business, one of which is a principal supply;</a:t>
            </a:r>
          </a:p>
          <a:p>
            <a:pPr algn="just">
              <a:buNone/>
            </a:pPr>
            <a:endParaRPr lang="en-IN" sz="2800" dirty="0" smtClean="0"/>
          </a:p>
          <a:p>
            <a:pPr algn="just"/>
            <a:r>
              <a:rPr lang="en-IN" sz="2800" dirty="0" smtClean="0">
                <a:solidFill>
                  <a:schemeClr val="accent1"/>
                </a:solidFill>
              </a:rPr>
              <a:t>Illustration </a:t>
            </a:r>
            <a:r>
              <a:rPr lang="en-IN" sz="2800" i="1" dirty="0" smtClean="0"/>
              <a:t>: Where goods are packed and transported with insurance, the supply of </a:t>
            </a:r>
            <a:r>
              <a:rPr lang="en-IN" sz="2800" dirty="0" smtClean="0"/>
              <a:t>goods, packing materials, transport and insurance is a composite supply and supply of goods is the principal supply.</a:t>
            </a:r>
            <a:endParaRPr lang="en-IN"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1"/>
          <a:ext cx="8382000" cy="6324600"/>
        </p:xfrm>
        <a:graphic>
          <a:graphicData uri="http://schemas.openxmlformats.org/drawingml/2006/table">
            <a:tbl>
              <a:tblPr firstRow="1" bandRow="1">
                <a:tableStyleId>{073A0DAA-6AF3-43AB-8588-CEC1D06C72B9}</a:tableStyleId>
              </a:tblPr>
              <a:tblGrid>
                <a:gridCol w="853722"/>
                <a:gridCol w="1707444"/>
                <a:gridCol w="1241778"/>
                <a:gridCol w="4579056"/>
              </a:tblGrid>
              <a:tr h="1209465">
                <a:tc>
                  <a:txBody>
                    <a:bodyPr/>
                    <a:lstStyle/>
                    <a:p>
                      <a:r>
                        <a:rPr lang="en-US" dirty="0" err="1" smtClean="0"/>
                        <a:t>S.No</a:t>
                      </a:r>
                      <a:r>
                        <a:rPr lang="en-US" dirty="0" smtClean="0"/>
                        <a:t>.</a:t>
                      </a:r>
                      <a:endParaRPr lang="en-IN" dirty="0"/>
                    </a:p>
                  </a:txBody>
                  <a:tcPr/>
                </a:tc>
                <a:tc>
                  <a:txBody>
                    <a:bodyPr/>
                    <a:lstStyle/>
                    <a:p>
                      <a:r>
                        <a:rPr lang="en-US" dirty="0" smtClean="0"/>
                        <a:t>CHAPTER</a:t>
                      </a:r>
                      <a:endParaRPr lang="en-IN" dirty="0"/>
                    </a:p>
                  </a:txBody>
                  <a:tcPr/>
                </a:tc>
                <a:tc>
                  <a:txBody>
                    <a:bodyPr/>
                    <a:lstStyle/>
                    <a:p>
                      <a:r>
                        <a:rPr lang="en-US" dirty="0" smtClean="0"/>
                        <a:t>SERVICE CODE</a:t>
                      </a:r>
                    </a:p>
                    <a:p>
                      <a:r>
                        <a:rPr lang="en-US" dirty="0" smtClean="0"/>
                        <a:t>(TARIFF)</a:t>
                      </a:r>
                      <a:endParaRPr lang="en-IN" dirty="0"/>
                    </a:p>
                  </a:txBody>
                  <a:tcPr/>
                </a:tc>
                <a:tc>
                  <a:txBody>
                    <a:bodyPr/>
                    <a:lstStyle/>
                    <a:p>
                      <a:r>
                        <a:rPr lang="en-US" dirty="0" smtClean="0"/>
                        <a:t>SERVICE DESCRIPTION</a:t>
                      </a:r>
                      <a:endParaRPr lang="en-IN" dirty="0"/>
                    </a:p>
                  </a:txBody>
                  <a:tcPr/>
                </a:tc>
              </a:tr>
              <a:tr h="1015950">
                <a:tc>
                  <a:txBody>
                    <a:bodyPr/>
                    <a:lstStyle/>
                    <a:p>
                      <a:r>
                        <a:rPr lang="en-US" dirty="0" smtClean="0"/>
                        <a:t>1</a:t>
                      </a:r>
                      <a:endParaRPr lang="en-IN" dirty="0"/>
                    </a:p>
                  </a:txBody>
                  <a:tcPr/>
                </a:tc>
                <a:tc>
                  <a:txBody>
                    <a:bodyPr/>
                    <a:lstStyle/>
                    <a:p>
                      <a:r>
                        <a:rPr lang="en-IN" dirty="0" smtClean="0"/>
                        <a:t>Group 99541</a:t>
                      </a:r>
                      <a:endParaRPr lang="en-IN" dirty="0"/>
                    </a:p>
                  </a:txBody>
                  <a:tcPr/>
                </a:tc>
                <a:tc>
                  <a:txBody>
                    <a:bodyPr/>
                    <a:lstStyle/>
                    <a:p>
                      <a:endParaRPr lang="en-IN" dirty="0"/>
                    </a:p>
                  </a:txBody>
                  <a:tcPr/>
                </a:tc>
                <a:tc>
                  <a:txBody>
                    <a:bodyPr/>
                    <a:lstStyle/>
                    <a:p>
                      <a:r>
                        <a:rPr lang="en-IN" sz="2800" dirty="0" smtClean="0"/>
                        <a:t>Construction services of </a:t>
                      </a:r>
                      <a:r>
                        <a:rPr lang="en-IN" sz="2800" b="1" dirty="0" smtClean="0"/>
                        <a:t>buildings</a:t>
                      </a:r>
                      <a:endParaRPr lang="en-IN" sz="2800" b="1" dirty="0"/>
                    </a:p>
                  </a:txBody>
                  <a:tcPr/>
                </a:tc>
              </a:tr>
              <a:tr h="1589546">
                <a:tc>
                  <a:txBody>
                    <a:bodyPr/>
                    <a:lstStyle/>
                    <a:p>
                      <a:r>
                        <a:rPr lang="en-US" dirty="0" smtClean="0"/>
                        <a:t>2</a:t>
                      </a:r>
                      <a:endParaRPr lang="en-IN" dirty="0"/>
                    </a:p>
                  </a:txBody>
                  <a:tcPr/>
                </a:tc>
                <a:tc>
                  <a:txBody>
                    <a:bodyPr/>
                    <a:lstStyle/>
                    <a:p>
                      <a:endParaRPr lang="en-IN" dirty="0"/>
                    </a:p>
                  </a:txBody>
                  <a:tcPr/>
                </a:tc>
                <a:tc>
                  <a:txBody>
                    <a:bodyPr/>
                    <a:lstStyle/>
                    <a:p>
                      <a:r>
                        <a:rPr lang="en-IN" dirty="0" smtClean="0"/>
                        <a:t>995411</a:t>
                      </a:r>
                      <a:endParaRPr lang="en-IN" dirty="0"/>
                    </a:p>
                  </a:txBody>
                  <a:tcPr/>
                </a:tc>
                <a:tc>
                  <a:txBody>
                    <a:bodyPr/>
                    <a:lstStyle/>
                    <a:p>
                      <a:r>
                        <a:rPr lang="en-IN" sz="2400" dirty="0" smtClean="0"/>
                        <a:t>Construction services of single dwelling or multi dwelling or </a:t>
                      </a:r>
                      <a:r>
                        <a:rPr lang="en-IN" sz="2400" dirty="0" err="1" smtClean="0"/>
                        <a:t>multistoried</a:t>
                      </a:r>
                      <a:r>
                        <a:rPr lang="en-IN" sz="2400" dirty="0" smtClean="0"/>
                        <a:t> </a:t>
                      </a:r>
                      <a:r>
                        <a:rPr lang="en-IN" sz="2400" b="1" dirty="0" smtClean="0"/>
                        <a:t>residential buildings</a:t>
                      </a:r>
                      <a:endParaRPr lang="en-IN" sz="2400" b="1" dirty="0"/>
                    </a:p>
                  </a:txBody>
                  <a:tcPr/>
                </a:tc>
              </a:tr>
              <a:tr h="2509639">
                <a:tc>
                  <a:txBody>
                    <a:bodyPr/>
                    <a:lstStyle/>
                    <a:p>
                      <a:r>
                        <a:rPr lang="en-US" dirty="0" smtClean="0"/>
                        <a:t>3</a:t>
                      </a:r>
                      <a:endParaRPr lang="en-IN" dirty="0"/>
                    </a:p>
                  </a:txBody>
                  <a:tcPr/>
                </a:tc>
                <a:tc>
                  <a:txBody>
                    <a:bodyPr/>
                    <a:lstStyle/>
                    <a:p>
                      <a:endParaRPr lang="en-IN" dirty="0"/>
                    </a:p>
                  </a:txBody>
                  <a:tcPr/>
                </a:tc>
                <a:tc>
                  <a:txBody>
                    <a:bodyPr/>
                    <a:lstStyle/>
                    <a:p>
                      <a:r>
                        <a:rPr lang="en-IN" dirty="0" smtClean="0"/>
                        <a:t>995412</a:t>
                      </a:r>
                      <a:endParaRPr lang="en-IN" dirty="0"/>
                    </a:p>
                  </a:txBody>
                  <a:tcPr/>
                </a:tc>
                <a:tc>
                  <a:txBody>
                    <a:bodyPr/>
                    <a:lstStyle/>
                    <a:p>
                      <a:r>
                        <a:rPr lang="en-IN" sz="2800" dirty="0" smtClean="0"/>
                        <a:t>Construction services of </a:t>
                      </a:r>
                      <a:r>
                        <a:rPr lang="en-IN" sz="2800" b="1" dirty="0" smtClean="0"/>
                        <a:t>other residential buildings </a:t>
                      </a:r>
                      <a:r>
                        <a:rPr lang="en-IN" sz="2800" dirty="0" smtClean="0"/>
                        <a:t>such as old age homes, homeless shelters, hostels and the like</a:t>
                      </a:r>
                      <a:endParaRPr lang="en-IN" sz="2800"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304801"/>
          <a:ext cx="8686800" cy="6172199"/>
        </p:xfrm>
        <a:graphic>
          <a:graphicData uri="http://schemas.openxmlformats.org/drawingml/2006/table">
            <a:tbl>
              <a:tblPr firstRow="1" bandRow="1">
                <a:tableStyleId>{9D7B26C5-4107-4FEC-AEDC-1716B250A1EF}</a:tableStyleId>
              </a:tblPr>
              <a:tblGrid>
                <a:gridCol w="533400"/>
                <a:gridCol w="1524000"/>
                <a:gridCol w="1295400"/>
                <a:gridCol w="5334000"/>
              </a:tblGrid>
              <a:tr h="1571501">
                <a:tc>
                  <a:txBody>
                    <a:bodyPr/>
                    <a:lstStyle/>
                    <a:p>
                      <a:r>
                        <a:rPr lang="en-US" dirty="0" smtClean="0"/>
                        <a:t>4</a:t>
                      </a:r>
                      <a:endParaRPr lang="en-IN" dirty="0"/>
                    </a:p>
                  </a:txBody>
                  <a:tcPr/>
                </a:tc>
                <a:tc>
                  <a:txBody>
                    <a:bodyPr/>
                    <a:lstStyle/>
                    <a:p>
                      <a:endParaRPr lang="en-IN" dirty="0"/>
                    </a:p>
                  </a:txBody>
                  <a:tcPr/>
                </a:tc>
                <a:tc>
                  <a:txBody>
                    <a:bodyPr/>
                    <a:lstStyle/>
                    <a:p>
                      <a:r>
                        <a:rPr lang="en-US" dirty="0" smtClean="0"/>
                        <a:t>995413</a:t>
                      </a:r>
                      <a:endParaRPr lang="en-IN" dirty="0"/>
                    </a:p>
                  </a:txBody>
                  <a:tcPr/>
                </a:tc>
                <a:tc>
                  <a:txBody>
                    <a:bodyPr/>
                    <a:lstStyle/>
                    <a:p>
                      <a:r>
                        <a:rPr lang="en-IN" b="0" dirty="0" smtClean="0"/>
                        <a:t>Construction services of </a:t>
                      </a:r>
                      <a:r>
                        <a:rPr lang="en-IN" b="1" dirty="0" smtClean="0"/>
                        <a:t>industrial buildings </a:t>
                      </a:r>
                      <a:r>
                        <a:rPr lang="en-IN" b="0" dirty="0" smtClean="0"/>
                        <a:t>such as buildings used for production activities (used for assembly line activities), workshops, storage buildings and other similar industrial buildings </a:t>
                      </a:r>
                      <a:endParaRPr lang="en-IN" b="0" dirty="0"/>
                    </a:p>
                  </a:txBody>
                  <a:tcPr/>
                </a:tc>
              </a:tr>
              <a:tr h="1620612">
                <a:tc>
                  <a:txBody>
                    <a:bodyPr/>
                    <a:lstStyle/>
                    <a:p>
                      <a:r>
                        <a:rPr lang="en-US" dirty="0" smtClean="0"/>
                        <a:t>5</a:t>
                      </a:r>
                      <a:endParaRPr lang="en-IN" dirty="0"/>
                    </a:p>
                  </a:txBody>
                  <a:tcPr/>
                </a:tc>
                <a:tc>
                  <a:txBody>
                    <a:bodyPr/>
                    <a:lstStyle/>
                    <a:p>
                      <a:endParaRPr lang="en-IN" dirty="0"/>
                    </a:p>
                  </a:txBody>
                  <a:tcPr/>
                </a:tc>
                <a:tc>
                  <a:txBody>
                    <a:bodyPr/>
                    <a:lstStyle/>
                    <a:p>
                      <a:r>
                        <a:rPr lang="en-IN" dirty="0" smtClean="0"/>
                        <a:t>995414</a:t>
                      </a:r>
                      <a:endParaRPr lang="en-IN" dirty="0"/>
                    </a:p>
                  </a:txBody>
                  <a:tcPr/>
                </a:tc>
                <a:tc>
                  <a:txBody>
                    <a:bodyPr/>
                    <a:lstStyle/>
                    <a:p>
                      <a:r>
                        <a:rPr lang="en-IN" dirty="0" smtClean="0"/>
                        <a:t>Construction services of </a:t>
                      </a:r>
                      <a:r>
                        <a:rPr lang="en-IN" b="1" dirty="0" smtClean="0"/>
                        <a:t>commercial buildings </a:t>
                      </a:r>
                      <a:r>
                        <a:rPr lang="en-IN" dirty="0" smtClean="0"/>
                        <a:t>such as office buildings, exhibition and marriage halls, malls, hotels, restaurants, airports, rail or road terminals, parking garages, petrol and service stations, theatres and other similar buildings </a:t>
                      </a:r>
                      <a:endParaRPr lang="en-IN" dirty="0"/>
                    </a:p>
                  </a:txBody>
                  <a:tcPr/>
                </a:tc>
              </a:tr>
              <a:tr h="1571501">
                <a:tc>
                  <a:txBody>
                    <a:bodyPr/>
                    <a:lstStyle/>
                    <a:p>
                      <a:r>
                        <a:rPr lang="en-US" dirty="0" smtClean="0"/>
                        <a:t>6</a:t>
                      </a:r>
                      <a:endParaRPr lang="en-IN" dirty="0"/>
                    </a:p>
                  </a:txBody>
                  <a:tcPr/>
                </a:tc>
                <a:tc>
                  <a:txBody>
                    <a:bodyPr/>
                    <a:lstStyle/>
                    <a:p>
                      <a:endParaRPr lang="en-IN" dirty="0"/>
                    </a:p>
                  </a:txBody>
                  <a:tcPr/>
                </a:tc>
                <a:tc>
                  <a:txBody>
                    <a:bodyPr/>
                    <a:lstStyle/>
                    <a:p>
                      <a:r>
                        <a:rPr lang="en-IN" dirty="0" smtClean="0"/>
                        <a:t>995415</a:t>
                      </a:r>
                      <a:endParaRPr lang="en-IN" dirty="0"/>
                    </a:p>
                  </a:txBody>
                  <a:tcPr/>
                </a:tc>
                <a:tc>
                  <a:txBody>
                    <a:bodyPr/>
                    <a:lstStyle/>
                    <a:p>
                      <a:r>
                        <a:rPr lang="en-IN" dirty="0" smtClean="0"/>
                        <a:t>Construction services of other </a:t>
                      </a:r>
                      <a:r>
                        <a:rPr lang="en-IN" b="1" dirty="0" smtClean="0"/>
                        <a:t>non-residential buildings</a:t>
                      </a:r>
                      <a:r>
                        <a:rPr lang="en-IN" dirty="0" smtClean="0"/>
                        <a:t> such as educational institutions, hospitals, clinics including veterinary clinics, religious establishments, courts, prisons, museums and other similar building</a:t>
                      </a:r>
                      <a:endParaRPr lang="en-IN" dirty="0"/>
                    </a:p>
                  </a:txBody>
                  <a:tcPr/>
                </a:tc>
              </a:tr>
              <a:tr h="1408585">
                <a:tc>
                  <a:txBody>
                    <a:bodyPr/>
                    <a:lstStyle/>
                    <a:p>
                      <a:r>
                        <a:rPr lang="en-US" dirty="0" smtClean="0"/>
                        <a:t>7</a:t>
                      </a:r>
                      <a:endParaRPr lang="en-IN" dirty="0"/>
                    </a:p>
                  </a:txBody>
                  <a:tcPr/>
                </a:tc>
                <a:tc>
                  <a:txBody>
                    <a:bodyPr/>
                    <a:lstStyle/>
                    <a:p>
                      <a:endParaRPr lang="en-IN"/>
                    </a:p>
                  </a:txBody>
                  <a:tcPr/>
                </a:tc>
                <a:tc>
                  <a:txBody>
                    <a:bodyPr/>
                    <a:lstStyle/>
                    <a:p>
                      <a:r>
                        <a:rPr lang="en-IN" dirty="0" smtClean="0"/>
                        <a:t>995416</a:t>
                      </a:r>
                      <a:endParaRPr lang="en-IN" dirty="0"/>
                    </a:p>
                  </a:txBody>
                  <a:tcPr/>
                </a:tc>
                <a:tc>
                  <a:txBody>
                    <a:bodyPr/>
                    <a:lstStyle/>
                    <a:p>
                      <a:r>
                        <a:rPr lang="en-IN" dirty="0" smtClean="0"/>
                        <a:t>Construction services of </a:t>
                      </a:r>
                      <a:r>
                        <a:rPr lang="en-IN" b="1" dirty="0" smtClean="0"/>
                        <a:t>other buildings nowhere else classified</a:t>
                      </a:r>
                      <a:endParaRPr lang="en-IN" b="1"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57200"/>
          <a:ext cx="8229600" cy="5715001"/>
        </p:xfrm>
        <a:graphic>
          <a:graphicData uri="http://schemas.openxmlformats.org/drawingml/2006/table">
            <a:tbl>
              <a:tblPr firstRow="1" bandRow="1">
                <a:tableStyleId>{073A0DAA-6AF3-43AB-8588-CEC1D06C72B9}</a:tableStyleId>
              </a:tblPr>
              <a:tblGrid>
                <a:gridCol w="609600"/>
                <a:gridCol w="1447800"/>
                <a:gridCol w="1905000"/>
                <a:gridCol w="4267200"/>
              </a:tblGrid>
              <a:tr h="1731353">
                <a:tc>
                  <a:txBody>
                    <a:bodyPr/>
                    <a:lstStyle/>
                    <a:p>
                      <a:r>
                        <a:rPr lang="en-US" dirty="0" smtClean="0"/>
                        <a:t>8</a:t>
                      </a:r>
                      <a:endParaRPr lang="en-IN" dirty="0"/>
                    </a:p>
                  </a:txBody>
                  <a:tcPr/>
                </a:tc>
                <a:tc>
                  <a:txBody>
                    <a:bodyPr/>
                    <a:lstStyle/>
                    <a:p>
                      <a:endParaRPr lang="en-IN" dirty="0"/>
                    </a:p>
                  </a:txBody>
                  <a:tcPr/>
                </a:tc>
                <a:tc>
                  <a:txBody>
                    <a:bodyPr/>
                    <a:lstStyle/>
                    <a:p>
                      <a:r>
                        <a:rPr lang="en-IN" dirty="0" smtClean="0"/>
                        <a:t>995419</a:t>
                      </a:r>
                      <a:endParaRPr lang="en-IN" dirty="0"/>
                    </a:p>
                  </a:txBody>
                  <a:tcPr/>
                </a:tc>
                <a:tc>
                  <a:txBody>
                    <a:bodyPr/>
                    <a:lstStyle/>
                    <a:p>
                      <a:r>
                        <a:rPr lang="en-IN" b="0" dirty="0" smtClean="0"/>
                        <a:t>Services involving repair, alterations, additions, replacements, renovation, maintenance or </a:t>
                      </a:r>
                      <a:r>
                        <a:rPr lang="en-IN" b="0" dirty="0" err="1" smtClean="0"/>
                        <a:t>remodeling</a:t>
                      </a:r>
                      <a:r>
                        <a:rPr lang="en-IN" b="0" dirty="0" smtClean="0"/>
                        <a:t> of </a:t>
                      </a:r>
                      <a:r>
                        <a:rPr lang="en-IN" b="1" dirty="0" smtClean="0"/>
                        <a:t>the buildings covered above</a:t>
                      </a:r>
                      <a:endParaRPr lang="en-IN" b="1" dirty="0"/>
                    </a:p>
                  </a:txBody>
                  <a:tcPr/>
                </a:tc>
              </a:tr>
              <a:tr h="735023">
                <a:tc>
                  <a:txBody>
                    <a:bodyPr/>
                    <a:lstStyle/>
                    <a:p>
                      <a:r>
                        <a:rPr lang="en-US" dirty="0" smtClean="0"/>
                        <a:t>7</a:t>
                      </a:r>
                      <a:endParaRPr lang="en-IN" dirty="0"/>
                    </a:p>
                  </a:txBody>
                  <a:tcPr/>
                </a:tc>
                <a:tc>
                  <a:txBody>
                    <a:bodyPr/>
                    <a:lstStyle/>
                    <a:p>
                      <a:r>
                        <a:rPr lang="en-IN" dirty="0" smtClean="0"/>
                        <a:t>Group 99542</a:t>
                      </a:r>
                      <a:endParaRPr lang="en-IN" dirty="0"/>
                    </a:p>
                  </a:txBody>
                  <a:tcPr/>
                </a:tc>
                <a:tc>
                  <a:txBody>
                    <a:bodyPr/>
                    <a:lstStyle/>
                    <a:p>
                      <a:endParaRPr lang="en-IN" dirty="0"/>
                    </a:p>
                  </a:txBody>
                  <a:tcPr/>
                </a:tc>
                <a:tc>
                  <a:txBody>
                    <a:bodyPr/>
                    <a:lstStyle/>
                    <a:p>
                      <a:r>
                        <a:rPr lang="en-IN" b="1" dirty="0" smtClean="0"/>
                        <a:t>General construction services</a:t>
                      </a:r>
                      <a:r>
                        <a:rPr lang="en-IN" dirty="0" smtClean="0"/>
                        <a:t> of civil engineering works</a:t>
                      </a:r>
                      <a:endParaRPr lang="en-IN" dirty="0"/>
                    </a:p>
                  </a:txBody>
                  <a:tcPr/>
                </a:tc>
              </a:tr>
              <a:tr h="1057381">
                <a:tc>
                  <a:txBody>
                    <a:bodyPr/>
                    <a:lstStyle/>
                    <a:p>
                      <a:r>
                        <a:rPr lang="en-US" dirty="0" smtClean="0"/>
                        <a:t>8</a:t>
                      </a:r>
                      <a:endParaRPr lang="en-IN" dirty="0"/>
                    </a:p>
                  </a:txBody>
                  <a:tcPr/>
                </a:tc>
                <a:tc>
                  <a:txBody>
                    <a:bodyPr/>
                    <a:lstStyle/>
                    <a:p>
                      <a:endParaRPr lang="en-IN" dirty="0"/>
                    </a:p>
                  </a:txBody>
                  <a:tcPr/>
                </a:tc>
                <a:tc>
                  <a:txBody>
                    <a:bodyPr/>
                    <a:lstStyle/>
                    <a:p>
                      <a:r>
                        <a:rPr lang="en-IN" dirty="0" smtClean="0"/>
                        <a:t>995421</a:t>
                      </a:r>
                      <a:endParaRPr lang="en-IN" dirty="0"/>
                    </a:p>
                  </a:txBody>
                  <a:tcPr/>
                </a:tc>
                <a:tc>
                  <a:txBody>
                    <a:bodyPr/>
                    <a:lstStyle/>
                    <a:p>
                      <a:r>
                        <a:rPr lang="en-IN" dirty="0" smtClean="0"/>
                        <a:t>General construction services of </a:t>
                      </a:r>
                      <a:r>
                        <a:rPr lang="en-IN" b="1" dirty="0" smtClean="0"/>
                        <a:t>highways, streets, roads, railways and airfield runways, bridges and tunnels</a:t>
                      </a:r>
                      <a:endParaRPr lang="en-IN" b="1" dirty="0"/>
                    </a:p>
                  </a:txBody>
                  <a:tcPr/>
                </a:tc>
              </a:tr>
              <a:tr h="2191244">
                <a:tc>
                  <a:txBody>
                    <a:bodyPr/>
                    <a:lstStyle/>
                    <a:p>
                      <a:r>
                        <a:rPr lang="en-US" dirty="0" smtClean="0"/>
                        <a:t>9</a:t>
                      </a:r>
                      <a:endParaRPr lang="en-IN" dirty="0"/>
                    </a:p>
                  </a:txBody>
                  <a:tcPr/>
                </a:tc>
                <a:tc>
                  <a:txBody>
                    <a:bodyPr/>
                    <a:lstStyle/>
                    <a:p>
                      <a:endParaRPr lang="en-IN"/>
                    </a:p>
                  </a:txBody>
                  <a:tcPr/>
                </a:tc>
                <a:tc>
                  <a:txBody>
                    <a:bodyPr/>
                    <a:lstStyle/>
                    <a:p>
                      <a:r>
                        <a:rPr lang="en-IN" dirty="0" smtClean="0"/>
                        <a:t>995422</a:t>
                      </a:r>
                      <a:endParaRPr lang="en-IN" dirty="0"/>
                    </a:p>
                  </a:txBody>
                  <a:tcPr/>
                </a:tc>
                <a:tc>
                  <a:txBody>
                    <a:bodyPr/>
                    <a:lstStyle/>
                    <a:p>
                      <a:r>
                        <a:rPr lang="en-IN" dirty="0" smtClean="0"/>
                        <a:t>General construction services of </a:t>
                      </a:r>
                      <a:r>
                        <a:rPr lang="en-IN" b="1" dirty="0" smtClean="0"/>
                        <a:t>harbours, waterways, dams, water mains and lines, irrigation and other waterworks</a:t>
                      </a:r>
                      <a:endParaRPr lang="en-IN" b="1"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0"/>
          <a:ext cx="8229600" cy="5791200"/>
        </p:xfrm>
        <a:graphic>
          <a:graphicData uri="http://schemas.openxmlformats.org/drawingml/2006/table">
            <a:tbl>
              <a:tblPr firstRow="1" bandRow="1">
                <a:tableStyleId>{073A0DAA-6AF3-43AB-8588-CEC1D06C72B9}</a:tableStyleId>
              </a:tblPr>
              <a:tblGrid>
                <a:gridCol w="685800"/>
                <a:gridCol w="1295400"/>
                <a:gridCol w="1600200"/>
                <a:gridCol w="4648200"/>
              </a:tblGrid>
              <a:tr h="1985555">
                <a:tc>
                  <a:txBody>
                    <a:bodyPr/>
                    <a:lstStyle/>
                    <a:p>
                      <a:r>
                        <a:rPr lang="en-US" dirty="0" smtClean="0"/>
                        <a:t>9</a:t>
                      </a:r>
                      <a:endParaRPr lang="en-IN" dirty="0"/>
                    </a:p>
                  </a:txBody>
                  <a:tcPr/>
                </a:tc>
                <a:tc>
                  <a:txBody>
                    <a:bodyPr/>
                    <a:lstStyle/>
                    <a:p>
                      <a:endParaRPr lang="en-IN" dirty="0"/>
                    </a:p>
                  </a:txBody>
                  <a:tcPr/>
                </a:tc>
                <a:tc>
                  <a:txBody>
                    <a:bodyPr/>
                    <a:lstStyle/>
                    <a:p>
                      <a:r>
                        <a:rPr lang="en-IN" dirty="0" smtClean="0"/>
                        <a:t>995423</a:t>
                      </a:r>
                      <a:endParaRPr lang="en-IN" dirty="0"/>
                    </a:p>
                  </a:txBody>
                  <a:tcPr/>
                </a:tc>
                <a:tc>
                  <a:txBody>
                    <a:bodyPr/>
                    <a:lstStyle/>
                    <a:p>
                      <a:r>
                        <a:rPr lang="en-IN" dirty="0" smtClean="0"/>
                        <a:t>General construction services of long-distance underground/ overland/ submarine pipelines, communication and electric power lines (cables); pumping stations and related works; transformer stations and related works</a:t>
                      </a:r>
                      <a:endParaRPr lang="en-IN" dirty="0"/>
                    </a:p>
                  </a:txBody>
                  <a:tcPr/>
                </a:tc>
              </a:tr>
              <a:tr h="1236617">
                <a:tc>
                  <a:txBody>
                    <a:bodyPr/>
                    <a:lstStyle/>
                    <a:p>
                      <a:r>
                        <a:rPr lang="en-US" dirty="0" smtClean="0"/>
                        <a:t>10</a:t>
                      </a:r>
                      <a:endParaRPr lang="en-IN" dirty="0"/>
                    </a:p>
                  </a:txBody>
                  <a:tcPr/>
                </a:tc>
                <a:tc>
                  <a:txBody>
                    <a:bodyPr/>
                    <a:lstStyle/>
                    <a:p>
                      <a:endParaRPr lang="en-IN"/>
                    </a:p>
                  </a:txBody>
                  <a:tcPr/>
                </a:tc>
                <a:tc>
                  <a:txBody>
                    <a:bodyPr/>
                    <a:lstStyle/>
                    <a:p>
                      <a:r>
                        <a:rPr lang="en-IN" dirty="0" smtClean="0"/>
                        <a:t>995424</a:t>
                      </a:r>
                      <a:endParaRPr lang="en-IN" dirty="0"/>
                    </a:p>
                  </a:txBody>
                  <a:tcPr/>
                </a:tc>
                <a:tc>
                  <a:txBody>
                    <a:bodyPr/>
                    <a:lstStyle/>
                    <a:p>
                      <a:r>
                        <a:rPr lang="en-IN" dirty="0" smtClean="0"/>
                        <a:t>General construction services of </a:t>
                      </a:r>
                      <a:r>
                        <a:rPr lang="en-IN" b="1" dirty="0" smtClean="0"/>
                        <a:t>local water and sewage pipelines, electricity and communication cables and related works</a:t>
                      </a:r>
                      <a:endParaRPr lang="en-IN" b="1" dirty="0"/>
                    </a:p>
                  </a:txBody>
                  <a:tcPr/>
                </a:tc>
              </a:tr>
              <a:tr h="783771">
                <a:tc>
                  <a:txBody>
                    <a:bodyPr/>
                    <a:lstStyle/>
                    <a:p>
                      <a:r>
                        <a:rPr lang="en-US" dirty="0" smtClean="0"/>
                        <a:t>11</a:t>
                      </a:r>
                      <a:endParaRPr lang="en-IN" dirty="0"/>
                    </a:p>
                  </a:txBody>
                  <a:tcPr/>
                </a:tc>
                <a:tc>
                  <a:txBody>
                    <a:bodyPr/>
                    <a:lstStyle/>
                    <a:p>
                      <a:endParaRPr lang="en-IN" dirty="0"/>
                    </a:p>
                  </a:txBody>
                  <a:tcPr/>
                </a:tc>
                <a:tc>
                  <a:txBody>
                    <a:bodyPr/>
                    <a:lstStyle/>
                    <a:p>
                      <a:r>
                        <a:rPr lang="en-IN" dirty="0" smtClean="0"/>
                        <a:t>995425</a:t>
                      </a:r>
                      <a:endParaRPr lang="en-IN" dirty="0"/>
                    </a:p>
                  </a:txBody>
                  <a:tcPr/>
                </a:tc>
                <a:tc>
                  <a:txBody>
                    <a:bodyPr/>
                    <a:lstStyle/>
                    <a:p>
                      <a:r>
                        <a:rPr lang="en-IN" dirty="0" smtClean="0"/>
                        <a:t>General construction services </a:t>
                      </a:r>
                      <a:r>
                        <a:rPr lang="en-IN" b="1" dirty="0" smtClean="0"/>
                        <a:t>of mines and industrial plants</a:t>
                      </a:r>
                      <a:endParaRPr lang="en-IN" b="1" dirty="0"/>
                    </a:p>
                  </a:txBody>
                  <a:tcPr/>
                </a:tc>
              </a:tr>
              <a:tr h="1785257">
                <a:tc>
                  <a:txBody>
                    <a:bodyPr/>
                    <a:lstStyle/>
                    <a:p>
                      <a:r>
                        <a:rPr lang="en-US" dirty="0" smtClean="0"/>
                        <a:t>12</a:t>
                      </a:r>
                      <a:endParaRPr lang="en-IN" dirty="0"/>
                    </a:p>
                  </a:txBody>
                  <a:tcPr/>
                </a:tc>
                <a:tc>
                  <a:txBody>
                    <a:bodyPr/>
                    <a:lstStyle/>
                    <a:p>
                      <a:endParaRPr lang="en-IN"/>
                    </a:p>
                  </a:txBody>
                  <a:tcPr/>
                </a:tc>
                <a:tc>
                  <a:txBody>
                    <a:bodyPr/>
                    <a:lstStyle/>
                    <a:p>
                      <a:r>
                        <a:rPr lang="en-IN" dirty="0" smtClean="0"/>
                        <a:t>995426</a:t>
                      </a:r>
                      <a:endParaRPr lang="en-IN" dirty="0"/>
                    </a:p>
                  </a:txBody>
                  <a:tcPr/>
                </a:tc>
                <a:tc>
                  <a:txBody>
                    <a:bodyPr/>
                    <a:lstStyle/>
                    <a:p>
                      <a:r>
                        <a:rPr lang="en-IN" dirty="0" smtClean="0"/>
                        <a:t>General Construction services of </a:t>
                      </a:r>
                      <a:r>
                        <a:rPr lang="en-IN" b="1" dirty="0" smtClean="0"/>
                        <a:t>Power Plants and its related infrastructure</a:t>
                      </a:r>
                      <a:endParaRPr lang="en-IN" b="1"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899</TotalTime>
  <Words>3789</Words>
  <Application>Microsoft Office PowerPoint</Application>
  <PresentationFormat>On-screen Show (4:3)</PresentationFormat>
  <Paragraphs>432</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Flow</vt:lpstr>
      <vt:lpstr>PowerPoint Presentation</vt:lpstr>
      <vt:lpstr>PowerPoint Presentation</vt:lpstr>
      <vt:lpstr>DEFINITION UNDER VAT ACT</vt:lpstr>
      <vt:lpstr>COMPARISON WITH DVAT ACT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INPUT TAX CREDIT [SECTION 17] </vt:lpstr>
      <vt:lpstr>PowerPoint Presentation</vt:lpstr>
      <vt:lpstr>PowerPoint Presentation</vt:lpstr>
      <vt:lpstr>PowerPoint Presentation</vt:lpstr>
      <vt:lpstr>PowerPoint Presentation</vt:lpstr>
      <vt:lpstr>REGISTRATION</vt:lpstr>
      <vt:lpstr>PowerPoint Presentation</vt:lpstr>
      <vt:lpstr>PowerPoint Presentation</vt:lpstr>
      <vt:lpstr>PowerPoint Presentation</vt:lpstr>
      <vt:lpstr>RATE OF TAX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Explanation  *In case of supply of service specified in column (3) of the      entry at item (i) against serial No. 3 of the Table above,  * involving transfer of property in land or undivided share     of land, as the case may be,  * the value of supply of service and goods portion in such     supply shall be equivalent to the total amount charged for    such supply less the value of land or undivided share of     land, as the case may be,  *and the value of land or undivided share of land, as the     case may be, in such supply shall be deemed to be one     third of the total amount charged for such supply.        Contd…</vt:lpstr>
      <vt:lpstr>Explanation- For the purpose of paragraph 2, “ total amount” means the sum total of,-  (a) consideration charged for aforesaid service, and  (b) amount charged for transfer of land or undivided share of land, as the case may be.</vt:lpstr>
      <vt:lpstr>Accounts and Records-Rule 56(14) </vt:lpstr>
      <vt:lpstr>PowerPoint Presentation</vt:lpstr>
      <vt:lpstr>PowerPoint Presentation</vt:lpstr>
      <vt:lpstr>PowerPoint Presentation</vt:lpstr>
      <vt:lpstr>Anti Profiteering Measure.</vt:lpstr>
      <vt:lpstr>Presented By:   CA H L Madan   Mob.  9312238908    E.Mail-madanhl06@rediffmail.com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CGST ACT,2017</dc:title>
  <dc:creator>priya</dc:creator>
  <cp:lastModifiedBy>win</cp:lastModifiedBy>
  <cp:revision>166</cp:revision>
  <dcterms:created xsi:type="dcterms:W3CDTF">2006-08-16T00:00:00Z</dcterms:created>
  <dcterms:modified xsi:type="dcterms:W3CDTF">2018-02-14T05:56:19Z</dcterms:modified>
</cp:coreProperties>
</file>