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9"/>
  </p:notesMasterIdLst>
  <p:sldIdLst>
    <p:sldId id="256" r:id="rId2"/>
    <p:sldId id="288" r:id="rId3"/>
    <p:sldId id="261" r:id="rId4"/>
    <p:sldId id="291" r:id="rId5"/>
    <p:sldId id="292" r:id="rId6"/>
    <p:sldId id="293" r:id="rId7"/>
    <p:sldId id="294" r:id="rId8"/>
  </p:sldIdLst>
  <p:sldSz cx="9144000" cy="5143500" type="screen16x9"/>
  <p:notesSz cx="6858000" cy="9144000"/>
  <p:embeddedFontLst>
    <p:embeddedFont>
      <p:font typeface="Roboto Condensed Light" panose="020B0604020202020204" charset="0"/>
      <p:regular r:id="rId10"/>
      <p:bold r:id="rId11"/>
      <p:italic r:id="rId12"/>
      <p:boldItalic r:id="rId13"/>
    </p:embeddedFont>
    <p:embeddedFont>
      <p:font typeface="Roboto Condensed" panose="020B0604020202020204" charset="0"/>
      <p:regular r:id="rId14"/>
      <p:bold r:id="rId15"/>
      <p:italic r:id="rId16"/>
      <p:boldItalic r:id="rId17"/>
    </p:embeddedFont>
    <p:embeddedFont>
      <p:font typeface="Arvo" panose="020B060402020202020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404B22DF-CA3C-4BB4-9575-093BF913E0A4}">
  <a:tblStyle styleId="{404B22DF-CA3C-4BB4-9575-093BF913E0A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1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12.fntdata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viewProps" Target="viewProp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27272"/>
              <a:buChar char="●"/>
              <a:defRPr sz="1100"/>
            </a:lvl1pPr>
            <a:lvl2pPr lvl="1">
              <a:spcBef>
                <a:spcPts val="0"/>
              </a:spcBef>
              <a:buSzPct val="127272"/>
              <a:buChar char="○"/>
              <a:defRPr sz="1100"/>
            </a:lvl2pPr>
            <a:lvl3pPr lvl="2">
              <a:spcBef>
                <a:spcPts val="0"/>
              </a:spcBef>
              <a:buSzPct val="127272"/>
              <a:buChar char="■"/>
              <a:defRPr sz="1100"/>
            </a:lvl3pPr>
            <a:lvl4pPr lvl="3">
              <a:spcBef>
                <a:spcPts val="0"/>
              </a:spcBef>
              <a:buSzPct val="127272"/>
              <a:buChar char="●"/>
              <a:defRPr sz="1100"/>
            </a:lvl4pPr>
            <a:lvl5pPr lvl="4">
              <a:spcBef>
                <a:spcPts val="0"/>
              </a:spcBef>
              <a:buSzPct val="127272"/>
              <a:buChar char="○"/>
              <a:defRPr sz="1100"/>
            </a:lvl5pPr>
            <a:lvl6pPr lvl="5">
              <a:spcBef>
                <a:spcPts val="0"/>
              </a:spcBef>
              <a:buSzPct val="127272"/>
              <a:buChar char="■"/>
              <a:defRPr sz="1100"/>
            </a:lvl6pPr>
            <a:lvl7pPr lvl="6">
              <a:spcBef>
                <a:spcPts val="0"/>
              </a:spcBef>
              <a:buSzPct val="127272"/>
              <a:buChar char="●"/>
              <a:defRPr sz="1100"/>
            </a:lvl7pPr>
            <a:lvl8pPr lvl="7">
              <a:spcBef>
                <a:spcPts val="0"/>
              </a:spcBef>
              <a:buSzPct val="127272"/>
              <a:buChar char="○"/>
              <a:defRPr sz="1100"/>
            </a:lvl8pPr>
            <a:lvl9pPr lvl="8">
              <a:spcBef>
                <a:spcPts val="0"/>
              </a:spcBef>
              <a:buSzPct val="127272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339230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Shape 1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Shape 14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Shape 15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Shape 17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Shape 18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grpSp>
          <p:nvGrpSpPr>
            <p:cNvPr id="19" name="Shape 19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Shape 20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44" name="Shape 44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45" name="Shape 45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47" name="Shape 47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48" name="Shape 48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49" name="Shape 49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829775" y="1202000"/>
            <a:ext cx="5090700" cy="2745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defRPr sz="3000" i="1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defRPr sz="3000" i="1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defRPr sz="3000" i="1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defRPr sz="3000" i="1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defRPr sz="3000" i="1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defRPr sz="3000" i="1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defRPr sz="3000" i="1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defRPr sz="3000" i="1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defRPr sz="3000" i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/>
          <p:nvPr/>
        </p:nvSpPr>
        <p:spPr>
          <a:xfrm>
            <a:off x="286600" y="1014575"/>
            <a:ext cx="676500" cy="65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7200" b="1">
                <a:solidFill>
                  <a:srgbClr val="FF9800"/>
                </a:solidFill>
              </a:rPr>
              <a:t>“</a:t>
            </a:r>
          </a:p>
        </p:txBody>
      </p:sp>
      <p:grpSp>
        <p:nvGrpSpPr>
          <p:cNvPr id="52" name="Shape 52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53" name="Shape 5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grpSp>
          <p:nvGrpSpPr>
            <p:cNvPr id="54" name="Shape 54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55" name="Shape 5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56" name="Shape 5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57" name="Shape 57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58" name="Shape 58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59" name="Shape 59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Shape 62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63" name="Shape 63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Shape 64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Shape 7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71" name="Shape 71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grpSp>
          <p:nvGrpSpPr>
            <p:cNvPr id="72" name="Shape 72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Shape 7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75" name="Shape 7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Shape 7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7" name="Shape 7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60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lvl="1">
              <a:spcBef>
                <a:spcPts val="48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lvl="2">
              <a:spcBef>
                <a:spcPts val="48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lvl="3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lvl="4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lvl="5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lvl="6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lvl="7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lvl="8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‹#›</a:t>
            </a:fld>
            <a:endParaRPr lang="en" sz="1200" b="1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ctrTitle"/>
          </p:nvPr>
        </p:nvSpPr>
        <p:spPr>
          <a:xfrm>
            <a:off x="16633" y="339502"/>
            <a:ext cx="8529803" cy="2961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400" dirty="0" smtClean="0"/>
              <a:t>How to generate e-way bill via sms</a:t>
            </a:r>
            <a:endParaRPr lang="en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3848541" y="4280197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CA </a:t>
            </a:r>
            <a:r>
              <a:rPr lang="en-IN" dirty="0" err="1" smtClean="0"/>
              <a:t>Shaifaly</a:t>
            </a:r>
            <a:r>
              <a:rPr lang="en-IN" dirty="0" smtClean="0"/>
              <a:t> </a:t>
            </a:r>
            <a:r>
              <a:rPr lang="en-IN" dirty="0" err="1" smtClean="0"/>
              <a:t>Girdharwal</a:t>
            </a:r>
            <a:r>
              <a:rPr lang="en-IN" dirty="0"/>
              <a:t> </a:t>
            </a:r>
            <a:r>
              <a:rPr lang="en-IN" dirty="0" smtClean="0"/>
              <a:t>| 9953077844| shaifaly.ca@gmail.com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829774" y="1202000"/>
            <a:ext cx="6190497" cy="2745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en-IN" dirty="0"/>
              <a:t>Format of SMS request EWBG </a:t>
            </a:r>
            <a:r>
              <a:rPr lang="en-IN" dirty="0" err="1"/>
              <a:t>TranType</a:t>
            </a:r>
            <a:r>
              <a:rPr lang="en-IN" dirty="0"/>
              <a:t> </a:t>
            </a:r>
            <a:r>
              <a:rPr lang="en-IN" dirty="0" err="1"/>
              <a:t>RecGSTIN</a:t>
            </a:r>
            <a:r>
              <a:rPr lang="en-IN" dirty="0"/>
              <a:t> </a:t>
            </a:r>
            <a:r>
              <a:rPr lang="en-IN" dirty="0" err="1"/>
              <a:t>DelPinCode</a:t>
            </a:r>
            <a:r>
              <a:rPr lang="en-IN" dirty="0"/>
              <a:t> </a:t>
            </a:r>
            <a:r>
              <a:rPr lang="en-IN" dirty="0" err="1"/>
              <a:t>InvNo</a:t>
            </a:r>
            <a:r>
              <a:rPr lang="en-IN" dirty="0"/>
              <a:t> </a:t>
            </a:r>
            <a:r>
              <a:rPr lang="en-IN" dirty="0" err="1"/>
              <a:t>InvDate</a:t>
            </a:r>
            <a:r>
              <a:rPr lang="en-IN" dirty="0"/>
              <a:t> </a:t>
            </a:r>
            <a:r>
              <a:rPr lang="en-IN" dirty="0" err="1"/>
              <a:t>TotalValue</a:t>
            </a:r>
            <a:r>
              <a:rPr lang="en-IN" dirty="0"/>
              <a:t> </a:t>
            </a:r>
            <a:r>
              <a:rPr lang="en-IN" dirty="0" err="1"/>
              <a:t>HSNCode</a:t>
            </a:r>
            <a:r>
              <a:rPr lang="en-IN" dirty="0"/>
              <a:t> </a:t>
            </a:r>
            <a:r>
              <a:rPr lang="en-IN" dirty="0" err="1"/>
              <a:t>ApprDist</a:t>
            </a:r>
            <a:r>
              <a:rPr lang="en-IN" dirty="0"/>
              <a:t> </a:t>
            </a:r>
            <a:r>
              <a:rPr lang="en-IN" dirty="0" smtClean="0"/>
              <a:t>Vehicle</a:t>
            </a:r>
          </a:p>
          <a:p>
            <a:pPr lvl="0">
              <a:buNone/>
            </a:pPr>
            <a:r>
              <a:rPr lang="en-IN" dirty="0"/>
              <a:t>(Space should be there between these parameters)  </a:t>
            </a:r>
            <a:endParaRPr lang="en" dirty="0"/>
          </a:p>
        </p:txBody>
      </p:sp>
      <p:sp>
        <p:nvSpPr>
          <p:cNvPr id="230" name="Shape 230"/>
          <p:cNvSpPr txBox="1">
            <a:spLocks noGrp="1"/>
          </p:cNvSpPr>
          <p:nvPr>
            <p:ph type="sldNum" idx="4294967295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2</a:t>
            </a:fld>
            <a:endParaRPr lang="en"/>
          </a:p>
        </p:txBody>
      </p:sp>
      <p:sp>
        <p:nvSpPr>
          <p:cNvPr id="231" name="Shape 23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2</a:t>
            </a:fld>
            <a:endParaRPr lang="en"/>
          </a:p>
        </p:txBody>
      </p:sp>
      <p:sp>
        <p:nvSpPr>
          <p:cNvPr id="5" name="TextBox 4"/>
          <p:cNvSpPr txBox="1"/>
          <p:nvPr/>
        </p:nvSpPr>
        <p:spPr>
          <a:xfrm>
            <a:off x="3848541" y="4280197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CA </a:t>
            </a:r>
            <a:r>
              <a:rPr lang="en-IN" dirty="0" err="1" smtClean="0"/>
              <a:t>Shaifaly</a:t>
            </a:r>
            <a:r>
              <a:rPr lang="en-IN" dirty="0" smtClean="0"/>
              <a:t> </a:t>
            </a:r>
            <a:r>
              <a:rPr lang="en-IN" dirty="0" err="1" smtClean="0"/>
              <a:t>Girdharwal</a:t>
            </a:r>
            <a:r>
              <a:rPr lang="en-IN" dirty="0"/>
              <a:t> </a:t>
            </a:r>
            <a:r>
              <a:rPr lang="en-IN" dirty="0" smtClean="0"/>
              <a:t>| 9953077844| shaifaly.ca@gmail.com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42588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en-IN" sz="2800" i="1" u="sng" dirty="0">
                <a:solidFill>
                  <a:srgbClr val="FFC000"/>
                </a:solidFill>
                <a:latin typeface="+mn-lt"/>
                <a:ea typeface="+mn-ea"/>
                <a:cs typeface="+mn-cs"/>
                <a:sym typeface="Arial"/>
              </a:rPr>
              <a:t>Explanation of Parameters</a:t>
            </a:r>
            <a:endParaRPr lang="en" sz="2800" i="1" u="sng" dirty="0">
              <a:solidFill>
                <a:srgbClr val="FFC000"/>
              </a:solidFill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3</a:t>
            </a:fld>
            <a:endParaRPr lang="en"/>
          </a:p>
        </p:txBody>
      </p:sp>
      <p:grpSp>
        <p:nvGrpSpPr>
          <p:cNvPr id="239" name="Shape 239"/>
          <p:cNvGrpSpPr/>
          <p:nvPr/>
        </p:nvGrpSpPr>
        <p:grpSpPr>
          <a:xfrm>
            <a:off x="282216" y="590918"/>
            <a:ext cx="369505" cy="369505"/>
            <a:chOff x="2594050" y="1631825"/>
            <a:chExt cx="439625" cy="439625"/>
          </a:xfrm>
        </p:grpSpPr>
        <p:sp>
          <p:nvSpPr>
            <p:cNvPr id="240" name="Shape 240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" name="Rectangle 2"/>
          <p:cNvSpPr/>
          <p:nvPr/>
        </p:nvSpPr>
        <p:spPr>
          <a:xfrm>
            <a:off x="26977" y="1072884"/>
            <a:ext cx="8928992" cy="30622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i="1" u="sng" dirty="0">
                <a:solidFill>
                  <a:srgbClr val="FFC000"/>
                </a:solidFill>
              </a:rPr>
              <a:t>EWBG</a:t>
            </a:r>
            <a:r>
              <a:rPr lang="en-IN" dirty="0">
                <a:solidFill>
                  <a:schemeClr val="bg1"/>
                </a:solidFill>
              </a:rPr>
              <a:t> – e-Way Bill Generate Key Word – It is fixed for generation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2676" y="1419622"/>
            <a:ext cx="8912562" cy="30622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i="1" u="sng" dirty="0" err="1">
                <a:solidFill>
                  <a:srgbClr val="FFC000"/>
                </a:solidFill>
              </a:rPr>
              <a:t>TranType</a:t>
            </a:r>
            <a:r>
              <a:rPr lang="en-IN" dirty="0">
                <a:solidFill>
                  <a:schemeClr val="bg1"/>
                </a:solidFill>
              </a:rPr>
              <a:t> - Transaction </a:t>
            </a:r>
            <a:r>
              <a:rPr lang="en-IN" dirty="0" smtClean="0">
                <a:solidFill>
                  <a:schemeClr val="bg1"/>
                </a:solidFill>
              </a:rPr>
              <a:t>Type -Refer </a:t>
            </a:r>
            <a:r>
              <a:rPr lang="en-IN" dirty="0">
                <a:solidFill>
                  <a:schemeClr val="bg1"/>
                </a:solidFill>
              </a:rPr>
              <a:t>to the Code list</a:t>
            </a:r>
            <a:r>
              <a:rPr lang="en-IN" dirty="0" smtClean="0">
                <a:solidFill>
                  <a:schemeClr val="bg1"/>
                </a:solidFill>
              </a:rPr>
              <a:t> 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676" y="1776804"/>
            <a:ext cx="8893293" cy="30622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i="1" u="sng" dirty="0" err="1">
                <a:solidFill>
                  <a:srgbClr val="FFC000"/>
                </a:solidFill>
              </a:rPr>
              <a:t>RecGSTIN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smtClean="0">
                <a:solidFill>
                  <a:schemeClr val="bg1"/>
                </a:solidFill>
              </a:rPr>
              <a:t>Recipient’s GSTIN. If it not there, then URP for ‘</a:t>
            </a:r>
            <a:r>
              <a:rPr lang="en-IN" dirty="0" err="1" smtClean="0">
                <a:solidFill>
                  <a:schemeClr val="bg1"/>
                </a:solidFill>
              </a:rPr>
              <a:t>UnRegistered</a:t>
            </a:r>
            <a:r>
              <a:rPr lang="en-IN" dirty="0" smtClean="0">
                <a:solidFill>
                  <a:schemeClr val="bg1"/>
                </a:solidFill>
              </a:rPr>
              <a:t> Person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676" y="2139702"/>
            <a:ext cx="8931832" cy="30622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i="1" u="sng" dirty="0" err="1">
                <a:solidFill>
                  <a:srgbClr val="FFC000"/>
                </a:solidFill>
              </a:rPr>
              <a:t>DelPinCode</a:t>
            </a:r>
            <a:r>
              <a:rPr lang="en-IN" b="1" i="1" u="sng" dirty="0">
                <a:solidFill>
                  <a:srgbClr val="FFC000"/>
                </a:solidFill>
              </a:rPr>
              <a:t> </a:t>
            </a:r>
            <a:r>
              <a:rPr lang="en-IN" dirty="0">
                <a:solidFill>
                  <a:schemeClr val="bg1"/>
                </a:solidFill>
              </a:rPr>
              <a:t>- PIN Code of Place of Delivery of Goods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2676" y="2499742"/>
            <a:ext cx="8912562" cy="3600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i="1" u="sng" dirty="0" err="1">
                <a:solidFill>
                  <a:srgbClr val="FFC000"/>
                </a:solidFill>
              </a:rPr>
              <a:t>I</a:t>
            </a:r>
            <a:r>
              <a:rPr lang="en-IN" b="1" i="1" u="sng" dirty="0" err="1" smtClean="0">
                <a:solidFill>
                  <a:srgbClr val="FFC000"/>
                </a:solidFill>
              </a:rPr>
              <a:t>nvNo</a:t>
            </a:r>
            <a:r>
              <a:rPr lang="en-IN" b="1" i="1" u="sng" dirty="0" smtClean="0">
                <a:solidFill>
                  <a:srgbClr val="FFC000"/>
                </a:solidFill>
              </a:rPr>
              <a:t> </a:t>
            </a:r>
            <a:r>
              <a:rPr lang="en-IN" dirty="0" smtClean="0">
                <a:solidFill>
                  <a:schemeClr val="bg1"/>
                </a:solidFill>
              </a:rPr>
              <a:t>- </a:t>
            </a:r>
            <a:r>
              <a:rPr lang="en-IN" dirty="0">
                <a:solidFill>
                  <a:schemeClr val="bg1"/>
                </a:solidFill>
              </a:rPr>
              <a:t>Invoice or Bill Number of the document of supplier of </a:t>
            </a:r>
            <a:r>
              <a:rPr lang="en-IN" dirty="0" smtClean="0">
                <a:solidFill>
                  <a:schemeClr val="bg1"/>
                </a:solidFill>
              </a:rPr>
              <a:t>goods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676" y="2859782"/>
            <a:ext cx="8893293" cy="30622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i="1" u="sng" dirty="0" err="1">
                <a:solidFill>
                  <a:srgbClr val="FFC000"/>
                </a:solidFill>
              </a:rPr>
              <a:t>InvDate</a:t>
            </a:r>
            <a:r>
              <a:rPr lang="en-IN" b="1" i="1" u="sng" dirty="0">
                <a:solidFill>
                  <a:srgbClr val="FFC000"/>
                </a:solidFill>
              </a:rPr>
              <a:t> -</a:t>
            </a:r>
            <a:r>
              <a:rPr lang="en-IN" dirty="0">
                <a:solidFill>
                  <a:schemeClr val="bg1"/>
                </a:solidFill>
              </a:rPr>
              <a:t> Invoice or Bill Date of the document of supplier of goods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9390" y="3219822"/>
            <a:ext cx="8916415" cy="30622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i="1" u="sng" dirty="0" err="1">
                <a:solidFill>
                  <a:srgbClr val="FFC000"/>
                </a:solidFill>
              </a:rPr>
              <a:t>TotalValue</a:t>
            </a:r>
            <a:r>
              <a:rPr lang="en-IN" dirty="0">
                <a:solidFill>
                  <a:schemeClr val="bg1"/>
                </a:solidFill>
              </a:rPr>
              <a:t> - Total Value of goods as per Invoice/Bill document in </a:t>
            </a:r>
            <a:r>
              <a:rPr lang="en-IN" dirty="0" err="1">
                <a:solidFill>
                  <a:schemeClr val="bg1"/>
                </a:solidFill>
              </a:rPr>
              <a:t>Rs</a:t>
            </a:r>
            <a:r>
              <a:rPr lang="en-IN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0750" y="3579862"/>
            <a:ext cx="8916414" cy="28803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i="1" u="sng" dirty="0" err="1">
                <a:solidFill>
                  <a:srgbClr val="FFC000"/>
                </a:solidFill>
              </a:rPr>
              <a:t>HSNCode</a:t>
            </a:r>
            <a:r>
              <a:rPr lang="en-IN" dirty="0">
                <a:solidFill>
                  <a:schemeClr val="bg1"/>
                </a:solidFill>
              </a:rPr>
              <a:t> - HSN Code of the first Commodity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3041" y="3867894"/>
            <a:ext cx="8883658" cy="56284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i="1" u="sng" dirty="0" err="1">
                <a:solidFill>
                  <a:srgbClr val="FFC000"/>
                </a:solidFill>
              </a:rPr>
              <a:t>ApprDist</a:t>
            </a:r>
            <a:r>
              <a:rPr lang="en-IN" b="1" i="1" u="sng" dirty="0">
                <a:solidFill>
                  <a:srgbClr val="FFC000"/>
                </a:solidFill>
              </a:rPr>
              <a:t> -</a:t>
            </a:r>
            <a:r>
              <a:rPr lang="en-IN" dirty="0">
                <a:solidFill>
                  <a:schemeClr val="bg1"/>
                </a:solidFill>
              </a:rPr>
              <a:t> Approximate distance in KMs between consignor and consignee </a:t>
            </a:r>
            <a:r>
              <a:rPr lang="en-IN" dirty="0" smtClean="0">
                <a:solidFill>
                  <a:schemeClr val="bg1"/>
                </a:solidFill>
              </a:rPr>
              <a:t>Vehicle </a:t>
            </a:r>
            <a:r>
              <a:rPr lang="en-IN" dirty="0">
                <a:solidFill>
                  <a:schemeClr val="bg1"/>
                </a:solidFill>
              </a:rPr>
              <a:t>Number in which the goods is being moved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3245" y="4443958"/>
            <a:ext cx="8916414" cy="3600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i="1" u="sng" dirty="0">
                <a:solidFill>
                  <a:srgbClr val="FFC000"/>
                </a:solidFill>
              </a:rPr>
              <a:t>Vehicle:</a:t>
            </a:r>
            <a:r>
              <a:rPr lang="en-IN" dirty="0" smtClean="0"/>
              <a:t> Vehicle </a:t>
            </a:r>
            <a:r>
              <a:rPr lang="en-IN" dirty="0"/>
              <a:t>Number in which the goods is being moved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7904" y="4813502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CA </a:t>
            </a:r>
            <a:r>
              <a:rPr lang="en-IN" dirty="0" err="1" smtClean="0"/>
              <a:t>Shaifaly</a:t>
            </a:r>
            <a:r>
              <a:rPr lang="en-IN" dirty="0" smtClean="0"/>
              <a:t> </a:t>
            </a:r>
            <a:r>
              <a:rPr lang="en-IN" dirty="0" err="1" smtClean="0"/>
              <a:t>Girdharwal</a:t>
            </a:r>
            <a:r>
              <a:rPr lang="en-IN" dirty="0"/>
              <a:t> </a:t>
            </a:r>
            <a:r>
              <a:rPr lang="en-IN" dirty="0" smtClean="0"/>
              <a:t>| 9953077844| shaifaly.ca@gmail.com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11510"/>
            <a:ext cx="7358125" cy="766200"/>
          </a:xfrm>
        </p:spPr>
        <p:txBody>
          <a:bodyPr/>
          <a:lstStyle/>
          <a:p>
            <a:r>
              <a:rPr lang="en-IN" sz="3200" i="1" u="sng" dirty="0">
                <a:solidFill>
                  <a:srgbClr val="FFC000"/>
                </a:solidFill>
                <a:latin typeface="+mn-lt"/>
                <a:ea typeface="+mn-ea"/>
                <a:cs typeface="+mn-cs"/>
                <a:sym typeface="Arial"/>
              </a:rPr>
              <a:t>List of various codes to be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030487"/>
              </p:ext>
            </p:extLst>
          </p:nvPr>
        </p:nvGraphicFramePr>
        <p:xfrm>
          <a:off x="0" y="1120140"/>
          <a:ext cx="6804248" cy="4023360"/>
        </p:xfrm>
        <a:graphic>
          <a:graphicData uri="http://schemas.openxmlformats.org/drawingml/2006/table">
            <a:tbl>
              <a:tblPr firstRow="1" bandRow="1">
                <a:tableStyleId>{404B22DF-CA3C-4BB4-9575-093BF913E0A4}</a:tableStyleId>
              </a:tblPr>
              <a:tblGrid>
                <a:gridCol w="6804248"/>
              </a:tblGrid>
              <a:tr h="288031">
                <a:tc>
                  <a:txBody>
                    <a:bodyPr/>
                    <a:lstStyle/>
                    <a:p>
                      <a:r>
                        <a:rPr lang="en-IN" sz="1800" b="1" i="1" u="sng" strike="noStrike" cap="none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Codes for Transaction Types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37097">
                <a:tc>
                  <a:txBody>
                    <a:bodyPr/>
                    <a:lstStyle/>
                    <a:p>
                      <a:r>
                        <a:rPr lang="en-IN" sz="1800" b="1" i="1" u="sng" strike="noStrike" cap="none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OSUP – Outward Supply</a:t>
                      </a:r>
                      <a:endParaRPr lang="en-IN" sz="1800" b="1" i="1" u="sng" strike="noStrike" cap="none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37097">
                <a:tc>
                  <a:txBody>
                    <a:bodyPr/>
                    <a:lstStyle/>
                    <a:p>
                      <a:r>
                        <a:rPr lang="en-IN" sz="1800" b="1" i="1" u="sng" strike="noStrike" cap="none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OEXP – Outward Export,</a:t>
                      </a:r>
                      <a:endParaRPr lang="en-IN" sz="1800" b="1" i="1" u="sng" strike="noStrike" cap="none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37097">
                <a:tc>
                  <a:txBody>
                    <a:bodyPr/>
                    <a:lstStyle/>
                    <a:p>
                      <a:r>
                        <a:rPr lang="en-IN" sz="1800" b="1" i="1" u="sng" strike="noStrike" cap="none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OJOB – Outward Job Work,</a:t>
                      </a:r>
                      <a:endParaRPr lang="en-IN" sz="1800" b="1" i="1" u="sng" strike="noStrike" cap="none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37097">
                <a:tc>
                  <a:txBody>
                    <a:bodyPr/>
                    <a:lstStyle/>
                    <a:p>
                      <a:r>
                        <a:rPr lang="en-IN" sz="1800" b="1" i="1" u="sng" strike="noStrike" cap="none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OSCD – Outward SKD/CKD,</a:t>
                      </a:r>
                      <a:endParaRPr lang="en-IN" sz="1800" b="1" i="1" u="sng" strike="noStrike" cap="none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37097">
                <a:tc>
                  <a:txBody>
                    <a:bodyPr/>
                    <a:lstStyle/>
                    <a:p>
                      <a:r>
                        <a:rPr lang="en-IN" sz="1800" b="1" i="1" u="sng" strike="noStrike" cap="none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ORNK – Outward Recipient Not Known</a:t>
                      </a:r>
                      <a:endParaRPr lang="en-IN" sz="1800" b="1" i="1" u="sng" strike="noStrike" cap="none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37097">
                <a:tc>
                  <a:txBody>
                    <a:bodyPr/>
                    <a:lstStyle/>
                    <a:p>
                      <a:r>
                        <a:rPr lang="en-IN" sz="1800" b="1" i="1" u="sng" strike="noStrike" cap="none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OFOU – Outward For Own Use, </a:t>
                      </a:r>
                      <a:endParaRPr lang="en-IN" sz="1800" b="1" i="1" u="sng" strike="noStrike" cap="none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37097">
                <a:tc>
                  <a:txBody>
                    <a:bodyPr/>
                    <a:lstStyle/>
                    <a:p>
                      <a:r>
                        <a:rPr lang="en-IN" sz="1800" b="1" i="1" u="sng" strike="noStrike" cap="none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OEOF – Outward Exhibitions &amp; Fairs</a:t>
                      </a:r>
                      <a:endParaRPr lang="en-IN" sz="1800" b="1" i="1" u="sng" strike="noStrike" cap="none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37097">
                <a:tc>
                  <a:txBody>
                    <a:bodyPr/>
                    <a:lstStyle/>
                    <a:p>
                      <a:r>
                        <a:rPr lang="en-IN" sz="1800" b="1" i="1" u="sng" strike="noStrike" cap="none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OLNS – Outward Line Sales, </a:t>
                      </a:r>
                      <a:endParaRPr lang="en-IN" sz="1800" b="1" i="1" u="sng" strike="noStrike" cap="none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37097">
                <a:tc>
                  <a:txBody>
                    <a:bodyPr/>
                    <a:lstStyle/>
                    <a:p>
                      <a:r>
                        <a:rPr lang="en-IN" sz="1800" b="1" i="1" u="sng" strike="noStrike" cap="none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OOTH – Outward Others</a:t>
                      </a:r>
                      <a:endParaRPr lang="en-IN" sz="1800" b="1" i="1" u="sng" strike="noStrike" cap="none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37097">
                <a:tc>
                  <a:txBody>
                    <a:bodyPr/>
                    <a:lstStyle/>
                    <a:p>
                      <a:r>
                        <a:rPr lang="en-IN" sz="1800" b="1" i="1" u="sng" strike="noStrike" cap="none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ISUP – Inward Supply,</a:t>
                      </a:r>
                      <a:endParaRPr lang="en-IN" sz="1800" b="1" i="1" u="sng" strike="noStrike" cap="none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07904" y="4830359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CA </a:t>
            </a:r>
            <a:r>
              <a:rPr lang="en-IN" dirty="0" err="1" smtClean="0"/>
              <a:t>Shaifaly</a:t>
            </a:r>
            <a:r>
              <a:rPr lang="en-IN" dirty="0" smtClean="0"/>
              <a:t> </a:t>
            </a:r>
            <a:r>
              <a:rPr lang="en-IN" dirty="0" err="1" smtClean="0"/>
              <a:t>Girdharwal</a:t>
            </a:r>
            <a:r>
              <a:rPr lang="en-IN" dirty="0"/>
              <a:t> </a:t>
            </a:r>
            <a:r>
              <a:rPr lang="en-IN" dirty="0" smtClean="0"/>
              <a:t>| 9953077844| shaifaly.ca@gmail.com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64712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92575"/>
            <a:ext cx="6840760" cy="766200"/>
          </a:xfrm>
        </p:spPr>
        <p:txBody>
          <a:bodyPr/>
          <a:lstStyle/>
          <a:p>
            <a:r>
              <a:rPr lang="en-IN" sz="3200" i="1" u="sng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List of various codes to be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367814"/>
              </p:ext>
            </p:extLst>
          </p:nvPr>
        </p:nvGraphicFramePr>
        <p:xfrm>
          <a:off x="179512" y="1347614"/>
          <a:ext cx="6912768" cy="2221471"/>
        </p:xfrm>
        <a:graphic>
          <a:graphicData uri="http://schemas.openxmlformats.org/drawingml/2006/table">
            <a:tbl>
              <a:tblPr firstRow="1" bandRow="1">
                <a:tableStyleId>{404B22DF-CA3C-4BB4-9575-093BF913E0A4}</a:tableStyleId>
              </a:tblPr>
              <a:tblGrid>
                <a:gridCol w="6912768"/>
              </a:tblGrid>
              <a:tr h="392671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i="1" u="sng" strike="noStrike" cap="none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IIMP – Inward Import</a:t>
                      </a:r>
                      <a:endParaRPr lang="en-IN" sz="1800" b="1" i="1" u="sng" strike="noStrike" cap="none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10153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i="1" u="sng" strike="noStrike" cap="none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ISCD – Inward SKD/CKD</a:t>
                      </a:r>
                      <a:endParaRPr lang="en-IN" sz="1800" b="1" i="1" u="sng" strike="noStrike" cap="none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10153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i="1" u="sng" strike="noStrike" cap="none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IJWR – Inward Job Work Returns,</a:t>
                      </a:r>
                      <a:endParaRPr lang="en-IN" sz="1800" b="1" i="1" u="sng" strike="noStrike" cap="none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10153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i="1" u="sng" strike="noStrike" cap="none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ISLR – Inward Sales Returns,</a:t>
                      </a:r>
                      <a:endParaRPr lang="en-IN" sz="1800" b="1" i="1" u="sng" strike="noStrike" cap="none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10153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i="1" u="sng" strike="noStrike" cap="none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IEOF – Inward Exhibitions &amp; Fairs , </a:t>
                      </a:r>
                      <a:endParaRPr lang="en-IN" sz="1800" b="1" i="1" u="sng" strike="noStrike" cap="none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10153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b="1" i="1" u="sng" strike="noStrike" cap="none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IOTH – Inward Others</a:t>
                      </a:r>
                      <a:endParaRPr lang="en-IN" sz="1800" b="1" i="1" u="sng" strike="noStrike" cap="none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48541" y="4280197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CA </a:t>
            </a:r>
            <a:r>
              <a:rPr lang="en-IN" dirty="0" err="1" smtClean="0"/>
              <a:t>Shaifaly</a:t>
            </a:r>
            <a:r>
              <a:rPr lang="en-IN" dirty="0" smtClean="0"/>
              <a:t> </a:t>
            </a:r>
            <a:r>
              <a:rPr lang="en-IN" dirty="0" err="1" smtClean="0"/>
              <a:t>Girdharwal</a:t>
            </a:r>
            <a:r>
              <a:rPr lang="en-IN" dirty="0"/>
              <a:t> </a:t>
            </a:r>
            <a:r>
              <a:rPr lang="en-IN" dirty="0" smtClean="0"/>
              <a:t>| 9953077844| shaifaly.ca@gmail.com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60165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i="1" u="sng" dirty="0" smtClean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Example: SMS for </a:t>
            </a:r>
            <a:r>
              <a:rPr lang="en-IN" sz="3200" i="1" u="sng" dirty="0" err="1" smtClean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eway</a:t>
            </a:r>
            <a:r>
              <a:rPr lang="en-IN" sz="3200" i="1" u="sng" dirty="0" smtClean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 bill</a:t>
            </a:r>
            <a:endParaRPr lang="en-IN" sz="3200" i="1" u="sng" dirty="0">
              <a:solidFill>
                <a:srgbClr val="FFC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4" y="1327350"/>
            <a:ext cx="7286117" cy="3145500"/>
          </a:xfrm>
        </p:spPr>
        <p:txBody>
          <a:bodyPr/>
          <a:lstStyle/>
          <a:p>
            <a:pPr>
              <a:buNone/>
            </a:pPr>
            <a:r>
              <a:rPr lang="en-IN" sz="3200" dirty="0"/>
              <a:t>EWBG OEXP URP 560012 A1246 16/09/2017 59000.00 1001 120 MH01XY1233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sp>
        <p:nvSpPr>
          <p:cNvPr id="5" name="TextBox 4"/>
          <p:cNvSpPr txBox="1"/>
          <p:nvPr/>
        </p:nvSpPr>
        <p:spPr>
          <a:xfrm>
            <a:off x="3848541" y="4280197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CA </a:t>
            </a:r>
            <a:r>
              <a:rPr lang="en-IN" dirty="0" err="1" smtClean="0"/>
              <a:t>Shaifaly</a:t>
            </a:r>
            <a:r>
              <a:rPr lang="en-IN" dirty="0" smtClean="0"/>
              <a:t> </a:t>
            </a:r>
            <a:r>
              <a:rPr lang="en-IN" dirty="0" err="1" smtClean="0"/>
              <a:t>Girdharwal</a:t>
            </a:r>
            <a:r>
              <a:rPr lang="en-IN" dirty="0"/>
              <a:t> </a:t>
            </a:r>
            <a:r>
              <a:rPr lang="en-IN" dirty="0" smtClean="0"/>
              <a:t>| 9953077844| shaifaly.ca@gmail.com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83325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i="1" u="sng" dirty="0" smtClean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Example: Reply Message</a:t>
            </a:r>
            <a:endParaRPr lang="en-IN" sz="3200" i="1" u="sng" dirty="0">
              <a:solidFill>
                <a:srgbClr val="FFC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4" y="1327350"/>
            <a:ext cx="7286117" cy="3145500"/>
          </a:xfrm>
        </p:spPr>
        <p:txBody>
          <a:bodyPr/>
          <a:lstStyle/>
          <a:p>
            <a:pPr>
              <a:buNone/>
            </a:pPr>
            <a:r>
              <a:rPr lang="en-IN" sz="3200" dirty="0" err="1"/>
              <a:t>Eway</a:t>
            </a:r>
            <a:r>
              <a:rPr lang="en-IN" sz="3200" dirty="0"/>
              <a:t> bill generated successfully. E-</a:t>
            </a:r>
            <a:r>
              <a:rPr lang="en-IN" sz="3200" dirty="0" err="1"/>
              <a:t>WayBill</a:t>
            </a:r>
            <a:r>
              <a:rPr lang="en-IN" sz="3200" dirty="0"/>
              <a:t> No: 171000000144 and date is 12/09/2017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sp>
        <p:nvSpPr>
          <p:cNvPr id="5" name="TextBox 4"/>
          <p:cNvSpPr txBox="1"/>
          <p:nvPr/>
        </p:nvSpPr>
        <p:spPr>
          <a:xfrm>
            <a:off x="3848541" y="4280197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CA </a:t>
            </a:r>
            <a:r>
              <a:rPr lang="en-IN" dirty="0" err="1" smtClean="0"/>
              <a:t>Shaifaly</a:t>
            </a:r>
            <a:r>
              <a:rPr lang="en-IN" dirty="0" smtClean="0"/>
              <a:t> </a:t>
            </a:r>
            <a:r>
              <a:rPr lang="en-IN" dirty="0" err="1" smtClean="0"/>
              <a:t>Girdharwal</a:t>
            </a:r>
            <a:r>
              <a:rPr lang="en-IN" dirty="0"/>
              <a:t> </a:t>
            </a:r>
            <a:r>
              <a:rPr lang="en-IN" dirty="0" smtClean="0"/>
              <a:t>| 9953077844| shaifaly.ca@gmail.com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50627427"/>
      </p:ext>
    </p:extLst>
  </p:cSld>
  <p:clrMapOvr>
    <a:masterClrMapping/>
  </p:clrMapOvr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351</Words>
  <Application>Microsoft Office PowerPoint</Application>
  <PresentationFormat>On-screen Show (16:9)</PresentationFormat>
  <Paragraphs>51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Roboto Condensed Light</vt:lpstr>
      <vt:lpstr>Roboto Condensed</vt:lpstr>
      <vt:lpstr>Arvo</vt:lpstr>
      <vt:lpstr>Salerio template</vt:lpstr>
      <vt:lpstr>How to generate e-way bill via sms</vt:lpstr>
      <vt:lpstr>PowerPoint Presentation</vt:lpstr>
      <vt:lpstr>Explanation of Parameters</vt:lpstr>
      <vt:lpstr>List of various codes to be used</vt:lpstr>
      <vt:lpstr>List of various codes to be used</vt:lpstr>
      <vt:lpstr>Example: SMS for eway bill</vt:lpstr>
      <vt:lpstr>Example: Reply Message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Cold Storage construction industry in India</dc:title>
  <dc:creator>Shafaly g</dc:creator>
  <cp:lastModifiedBy>Shafaly g</cp:lastModifiedBy>
  <cp:revision>33</cp:revision>
  <dcterms:modified xsi:type="dcterms:W3CDTF">2018-01-19T11:37:38Z</dcterms:modified>
</cp:coreProperties>
</file>